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7"/>
    <p:sldMasterId id="2147483692" r:id="rId8"/>
  </p:sldMasterIdLst>
  <p:notesMasterIdLst>
    <p:notesMasterId r:id="rId17"/>
  </p:notesMasterIdLst>
  <p:sldIdLst>
    <p:sldId id="294" r:id="rId9"/>
    <p:sldId id="287" r:id="rId10"/>
    <p:sldId id="293" r:id="rId11"/>
    <p:sldId id="284" r:id="rId12"/>
    <p:sldId id="285" r:id="rId13"/>
    <p:sldId id="286" r:id="rId14"/>
    <p:sldId id="278" r:id="rId15"/>
    <p:sldId id="257" r:id="rId16"/>
  </p:sldIdLst>
  <p:sldSz cx="12239625" cy="68405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 showGuides="1">
      <p:cViewPr varScale="1">
        <p:scale>
          <a:sx n="113" d="100"/>
          <a:sy n="113" d="100"/>
        </p:scale>
        <p:origin x="378" y="102"/>
      </p:cViewPr>
      <p:guideLst>
        <p:guide orient="horz" pos="2154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66EBB-0E58-47B2-8EA8-A694003FD0F2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8338" y="1143000"/>
            <a:ext cx="55213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50299-5D49-4341-93C4-E56654763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434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ogo only (purpl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19A1903-F9DC-4336-A846-18D57D1023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00" y="3168000"/>
            <a:ext cx="4320000" cy="49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2881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small text) (blu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1799999"/>
            <a:ext cx="6480000" cy="324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4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2509" y="2160160"/>
            <a:ext cx="6480000" cy="1620000"/>
          </a:xfrm>
        </p:spPr>
        <p:txBody>
          <a:bodyPr/>
          <a:lstStyle>
            <a:lvl1pPr>
              <a:lnSpc>
                <a:spcPct val="100000"/>
              </a:lnSpc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07484" y="6254795"/>
            <a:ext cx="2160000" cy="261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British Telecommunications plc 2017</a:t>
            </a:r>
          </a:p>
        </p:txBody>
      </p:sp>
    </p:spTree>
    <p:extLst>
      <p:ext uri="{BB962C8B-B14F-4D97-AF65-F5344CB8AC3E}">
        <p14:creationId xmlns:p14="http://schemas.microsoft.com/office/powerpoint/2010/main" val="185571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image (small text) (blank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1799999"/>
            <a:ext cx="6480000" cy="324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4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2509" y="2160160"/>
            <a:ext cx="6480000" cy="1620000"/>
          </a:xfrm>
        </p:spPr>
        <p:txBody>
          <a:bodyPr/>
          <a:lstStyle>
            <a:lvl1pPr>
              <a:lnSpc>
                <a:spcPct val="100000"/>
              </a:lnSpc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07484" y="6254795"/>
            <a:ext cx="2160000" cy="261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British Telecommunications plc 2017</a:t>
            </a:r>
          </a:p>
        </p:txBody>
      </p:sp>
    </p:spTree>
    <p:extLst>
      <p:ext uri="{BB962C8B-B14F-4D97-AF65-F5344CB8AC3E}">
        <p14:creationId xmlns:p14="http://schemas.microsoft.com/office/powerpoint/2010/main" val="3856964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(purpl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1980000"/>
            <a:ext cx="11232000" cy="2340000"/>
          </a:xfrm>
        </p:spPr>
        <p:txBody>
          <a:bodyPr anchor="ctr" anchorCtr="0"/>
          <a:lstStyle>
            <a:lvl1pPr algn="ctr">
              <a:lnSpc>
                <a:spcPct val="90000"/>
              </a:lnSpc>
              <a:defRPr sz="48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592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(pink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1980000"/>
            <a:ext cx="11232000" cy="2340000"/>
          </a:xfrm>
        </p:spPr>
        <p:txBody>
          <a:bodyPr anchor="ctr" anchorCtr="0"/>
          <a:lstStyle>
            <a:lvl1pPr algn="ctr">
              <a:lnSpc>
                <a:spcPct val="90000"/>
              </a:lnSpc>
              <a:defRPr sz="48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0174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(blu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1980000"/>
            <a:ext cx="11232000" cy="2340000"/>
          </a:xfrm>
        </p:spPr>
        <p:txBody>
          <a:bodyPr anchor="ctr" anchorCtr="0"/>
          <a:lstStyle>
            <a:lvl1pPr algn="ctr">
              <a:lnSpc>
                <a:spcPct val="90000"/>
              </a:lnSpc>
              <a:defRPr sz="48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56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(blank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1980000"/>
            <a:ext cx="11232000" cy="2340000"/>
          </a:xfrm>
        </p:spPr>
        <p:txBody>
          <a:bodyPr anchor="ctr" anchorCtr="0"/>
          <a:lstStyle>
            <a:lvl1pPr algn="ctr">
              <a:lnSpc>
                <a:spcPct val="90000"/>
              </a:lnSpc>
              <a:defRPr sz="48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62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1800000"/>
            <a:ext cx="7632000" cy="972000"/>
          </a:xfrm>
        </p:spPr>
        <p:txBody>
          <a:bodyPr/>
          <a:lstStyle>
            <a:lvl1pPr>
              <a:defRPr sz="4400" b="0" i="0" baseline="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4000" y="2772000"/>
            <a:ext cx="7596000" cy="3168000"/>
          </a:xfrm>
        </p:spPr>
        <p:txBody>
          <a:bodyPr/>
          <a:lstStyle>
            <a:lvl1pPr>
              <a:spcAft>
                <a:spcPts val="0"/>
              </a:spcAft>
              <a:defRPr sz="2400" b="0" i="0" baseline="0">
                <a:latin typeface="+mn-lt"/>
              </a:defRPr>
            </a:lvl1pPr>
            <a:lvl2pPr marL="180000" indent="-180000">
              <a:spcAft>
                <a:spcPts val="0"/>
              </a:spcAft>
              <a:buFont typeface="BT Font Light" panose="020B0403030204020203" pitchFamily="34" charset="0"/>
              <a:buChar char="–"/>
              <a:defRPr sz="2400" baseline="0"/>
            </a:lvl2pPr>
            <a:lvl3pPr marL="360000" indent="-180000">
              <a:buFont typeface="BT Font Light" panose="020B0403030204020203" pitchFamily="34" charset="0"/>
              <a:buChar char="&gt;"/>
              <a:defRPr sz="2400" baseline="0"/>
            </a:lvl3pPr>
            <a:lvl4pPr marL="540000" indent="-180000">
              <a:buFont typeface="BT Font Light" panose="020B0403030204020203" pitchFamily="34" charset="0"/>
              <a:buChar char="–"/>
              <a:defRPr sz="2400" baseline="0"/>
            </a:lvl4pPr>
            <a:lvl5pPr marL="720000" indent="-180000">
              <a:buFont typeface="BT Font Light" panose="020B0403030204020203" pitchFamily="34" charset="0"/>
              <a:buChar char="&gt;"/>
              <a:defRPr sz="24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007484" y="6254795"/>
            <a:ext cx="2160000" cy="261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1000" dirty="0">
                <a:solidFill>
                  <a:schemeClr val="accent1"/>
                </a:solidFill>
              </a:rPr>
              <a:t>British Telecommunications plc 2017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38BFDA8-D769-4815-BABE-83746B930D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00" y="6289200"/>
            <a:ext cx="1620000" cy="18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59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512000"/>
            <a:ext cx="6300000" cy="4464000"/>
          </a:xfrm>
        </p:spPr>
        <p:txBody>
          <a:bodyPr/>
          <a:lstStyle>
            <a:lvl1pPr>
              <a:spcAft>
                <a:spcPts val="0"/>
              </a:spcAft>
              <a:defRPr sz="2400" b="0" i="0" baseline="0">
                <a:latin typeface="+mn-lt"/>
              </a:defRPr>
            </a:lvl1pPr>
            <a:lvl2pPr marL="180000" indent="-180000">
              <a:spcAft>
                <a:spcPts val="0"/>
              </a:spcAft>
              <a:buFont typeface="BT Font Light" panose="020B0403030204020203" pitchFamily="34" charset="0"/>
              <a:buChar char="–"/>
              <a:defRPr sz="2400" baseline="0"/>
            </a:lvl2pPr>
            <a:lvl3pPr marL="360000" indent="-180000">
              <a:buFont typeface="BT Font Light" panose="020B0403030204020203" pitchFamily="34" charset="0"/>
              <a:buChar char="&gt;"/>
              <a:defRPr sz="2400" baseline="0"/>
            </a:lvl3pPr>
            <a:lvl4pPr marL="540000" indent="-180000">
              <a:buFont typeface="BT Font Light" panose="020B0403030204020203" pitchFamily="34" charset="0"/>
              <a:buChar char="–"/>
              <a:defRPr sz="2400" baseline="0"/>
            </a:lvl4pPr>
            <a:lvl5pPr marL="720000" indent="-180000">
              <a:buFont typeface="BT Font Light" panose="020B0403030204020203" pitchFamily="34" charset="0"/>
              <a:buChar char="&gt;"/>
              <a:defRPr sz="24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284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512000"/>
            <a:ext cx="6300000" cy="4464000"/>
          </a:xfrm>
        </p:spPr>
        <p:txBody>
          <a:bodyPr/>
          <a:lstStyle>
            <a:lvl1pPr>
              <a:spcAft>
                <a:spcPts val="0"/>
              </a:spcAft>
              <a:defRPr sz="2400" b="0" i="0" baseline="0">
                <a:latin typeface="+mn-lt"/>
              </a:defRPr>
            </a:lvl1pPr>
            <a:lvl2pPr marL="180000" indent="-180000">
              <a:spcAft>
                <a:spcPts val="0"/>
              </a:spcAft>
              <a:buFont typeface="BT Font Light" panose="020B0403030204020203" pitchFamily="34" charset="0"/>
              <a:buChar char="–"/>
              <a:defRPr sz="2400" baseline="0"/>
            </a:lvl2pPr>
            <a:lvl3pPr marL="360000" indent="-180000">
              <a:buFont typeface="BT Font Light" panose="020B0403030204020203" pitchFamily="34" charset="0"/>
              <a:buChar char="&gt;"/>
              <a:defRPr sz="2400" baseline="0"/>
            </a:lvl3pPr>
            <a:lvl4pPr marL="540000" indent="-180000">
              <a:buFont typeface="BT Font Light" panose="020B0403030204020203" pitchFamily="34" charset="0"/>
              <a:buChar char="–"/>
              <a:defRPr sz="2400" baseline="0"/>
            </a:lvl4pPr>
            <a:lvl5pPr marL="720000" indent="-180000">
              <a:buFont typeface="BT Font Light" panose="020B0403030204020203" pitchFamily="34" charset="0"/>
              <a:buChar char="&gt;"/>
              <a:defRPr sz="24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128000" y="1512000"/>
            <a:ext cx="4572000" cy="446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529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512000"/>
            <a:ext cx="6300000" cy="4464000"/>
          </a:xfrm>
        </p:spPr>
        <p:txBody>
          <a:bodyPr/>
          <a:lstStyle>
            <a:lvl1pPr>
              <a:spcAft>
                <a:spcPts val="0"/>
              </a:spcAft>
              <a:defRPr sz="2400" b="0" i="0" baseline="0">
                <a:latin typeface="+mn-lt"/>
              </a:defRPr>
            </a:lvl1pPr>
            <a:lvl2pPr marL="180000" indent="-180000">
              <a:spcAft>
                <a:spcPts val="0"/>
              </a:spcAft>
              <a:buFont typeface="BT Font Light" panose="020B0403030204020203" pitchFamily="34" charset="0"/>
              <a:buChar char="–"/>
              <a:defRPr sz="2400" baseline="0"/>
            </a:lvl2pPr>
            <a:lvl3pPr marL="360000" indent="-180000">
              <a:buFont typeface="BT Font Light" panose="020B0403030204020203" pitchFamily="34" charset="0"/>
              <a:buChar char="&gt;"/>
              <a:defRPr sz="2400" baseline="0"/>
            </a:lvl3pPr>
            <a:lvl4pPr marL="540000" indent="-180000">
              <a:buFont typeface="BT Font Light" panose="020B0403030204020203" pitchFamily="34" charset="0"/>
              <a:buChar char="–"/>
              <a:defRPr sz="2400" baseline="0"/>
            </a:lvl4pPr>
            <a:lvl5pPr marL="720000" indent="-180000">
              <a:buFont typeface="BT Font Light" panose="020B0403030204020203" pitchFamily="34" charset="0"/>
              <a:buChar char="&gt;"/>
              <a:defRPr sz="24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/>
          </p:nvPr>
        </p:nvSpPr>
        <p:spPr>
          <a:xfrm>
            <a:off x="7128000" y="1512000"/>
            <a:ext cx="4572000" cy="21600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7128000" y="3816000"/>
            <a:ext cx="4572000" cy="216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073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purpl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1800000"/>
            <a:ext cx="8640000" cy="1260000"/>
          </a:xfrm>
        </p:spPr>
        <p:txBody>
          <a:bodyPr/>
          <a:lstStyle>
            <a:lvl1pPr algn="l">
              <a:lnSpc>
                <a:spcPct val="85000"/>
              </a:lnSpc>
              <a:defRPr sz="44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1875" y="3204245"/>
            <a:ext cx="8640000" cy="71816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 marL="45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date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007484" y="6254795"/>
            <a:ext cx="2160000" cy="261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British Telecommunications plc 2017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E13F342-CFD1-4290-8626-E16964A79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45" y="742041"/>
            <a:ext cx="2160000" cy="24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035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384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999" y="1512000"/>
            <a:ext cx="5544000" cy="4464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1512000"/>
            <a:ext cx="5544000" cy="4464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135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999" y="1512000"/>
            <a:ext cx="3646800" cy="4464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4800" y="1512000"/>
            <a:ext cx="3646800" cy="4464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085600" y="1512000"/>
            <a:ext cx="3646800" cy="446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933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999" y="1512000"/>
            <a:ext cx="3888000" cy="4464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52000" y="1512000"/>
            <a:ext cx="3420000" cy="442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4"/>
          </p:nvPr>
        </p:nvSpPr>
        <p:spPr>
          <a:xfrm>
            <a:off x="8280000" y="1512000"/>
            <a:ext cx="3420000" cy="442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825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999" y="1512000"/>
            <a:ext cx="3888000" cy="4464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3"/>
          </p:nvPr>
        </p:nvSpPr>
        <p:spPr>
          <a:xfrm>
            <a:off x="4752000" y="1512000"/>
            <a:ext cx="3420000" cy="216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5"/>
          </p:nvPr>
        </p:nvSpPr>
        <p:spPr>
          <a:xfrm>
            <a:off x="4752000" y="3780000"/>
            <a:ext cx="3420000" cy="216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16"/>
          </p:nvPr>
        </p:nvSpPr>
        <p:spPr>
          <a:xfrm>
            <a:off x="8280000" y="1512000"/>
            <a:ext cx="3420000" cy="442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967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999" y="1512000"/>
            <a:ext cx="3888000" cy="4464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3"/>
          </p:nvPr>
        </p:nvSpPr>
        <p:spPr>
          <a:xfrm>
            <a:off x="4752000" y="1512000"/>
            <a:ext cx="3420000" cy="216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52000" y="3780000"/>
            <a:ext cx="3420000" cy="216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18"/>
          </p:nvPr>
        </p:nvSpPr>
        <p:spPr>
          <a:xfrm>
            <a:off x="8280000" y="1512000"/>
            <a:ext cx="3420000" cy="216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9"/>
          </p:nvPr>
        </p:nvSpPr>
        <p:spPr>
          <a:xfrm>
            <a:off x="8280000" y="3780000"/>
            <a:ext cx="3420000" cy="216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420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999" y="1512000"/>
            <a:ext cx="3646800" cy="8856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4800" y="1512000"/>
            <a:ext cx="3646800" cy="8856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085600" y="1512000"/>
            <a:ext cx="3646800" cy="88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4"/>
          </p:nvPr>
        </p:nvSpPr>
        <p:spPr>
          <a:xfrm>
            <a:off x="504000" y="2736000"/>
            <a:ext cx="3646800" cy="323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15"/>
          </p:nvPr>
        </p:nvSpPr>
        <p:spPr>
          <a:xfrm>
            <a:off x="4294800" y="2736000"/>
            <a:ext cx="3646800" cy="323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16"/>
          </p:nvPr>
        </p:nvSpPr>
        <p:spPr>
          <a:xfrm>
            <a:off x="8085600" y="2736000"/>
            <a:ext cx="3646800" cy="323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92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4000" y="5796000"/>
            <a:ext cx="3754800" cy="36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04000" y="1512000"/>
            <a:ext cx="11232000" cy="415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867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3388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007484" y="6254795"/>
            <a:ext cx="2160000" cy="261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1000" dirty="0">
                <a:solidFill>
                  <a:schemeClr val="accent1"/>
                </a:solidFill>
              </a:rPr>
              <a:t>British Telecommunications plc 2017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FA3CD75-BB1F-4D42-95A9-2E8E3287D1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00" y="6289200"/>
            <a:ext cx="1620000" cy="18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8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(blank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1800000"/>
            <a:ext cx="8640000" cy="1260000"/>
          </a:xfrm>
        </p:spPr>
        <p:txBody>
          <a:bodyPr/>
          <a:lstStyle>
            <a:lvl1pPr algn="l">
              <a:lnSpc>
                <a:spcPct val="85000"/>
              </a:lnSpc>
              <a:defRPr sz="44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1875" y="3204245"/>
            <a:ext cx="8640000" cy="71816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 marL="45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date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007484" y="6254795"/>
            <a:ext cx="2160000" cy="261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British Telecommunications plc 2017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0B10B3F-165C-4118-81F5-45737878B7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45" y="742041"/>
            <a:ext cx="2160000" cy="24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743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ogo only (purpl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15AC38-A552-453A-970A-305AEB5AEF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00" y="3168000"/>
            <a:ext cx="4320000" cy="49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4821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purpl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1800000"/>
            <a:ext cx="8640000" cy="1260000"/>
          </a:xfrm>
        </p:spPr>
        <p:txBody>
          <a:bodyPr/>
          <a:lstStyle>
            <a:lvl1pPr algn="l">
              <a:lnSpc>
                <a:spcPct val="85000"/>
              </a:lnSpc>
              <a:defRPr sz="44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1875" y="3204245"/>
            <a:ext cx="8640000" cy="71816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 marL="45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date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07484" y="6254795"/>
            <a:ext cx="2160000" cy="261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1000" dirty="0">
                <a:solidFill>
                  <a:prstClr val="white"/>
                </a:solidFill>
              </a:rPr>
              <a:t>British Telecommunications plc 2017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1F26D7D-D64F-45AB-ADBC-55B7743166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5" y="711561"/>
            <a:ext cx="2160000" cy="24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6062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(blank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1800000"/>
            <a:ext cx="8640000" cy="1260000"/>
          </a:xfrm>
        </p:spPr>
        <p:txBody>
          <a:bodyPr/>
          <a:lstStyle>
            <a:lvl1pPr algn="l">
              <a:lnSpc>
                <a:spcPct val="85000"/>
              </a:lnSpc>
              <a:defRPr sz="44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1875" y="3204245"/>
            <a:ext cx="8640000" cy="71816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 marL="45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date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07484" y="6254795"/>
            <a:ext cx="2160000" cy="261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1000" dirty="0">
                <a:solidFill>
                  <a:srgbClr val="FFFFFF"/>
                </a:solidFill>
              </a:rPr>
              <a:t>British Telecommunications plc 2017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EDC729A-98FE-4613-8BBE-7F95C55350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45" y="742041"/>
            <a:ext cx="2160000" cy="24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790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large text) (purpl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1799999"/>
            <a:ext cx="86400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8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07484" y="6254795"/>
            <a:ext cx="2160000" cy="261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1000" dirty="0">
                <a:solidFill>
                  <a:srgbClr val="FFFFFF"/>
                </a:solidFill>
              </a:rPr>
              <a:t>British Telecommunications plc 2017</a:t>
            </a:r>
          </a:p>
        </p:txBody>
      </p:sp>
    </p:spTree>
    <p:extLst>
      <p:ext uri="{BB962C8B-B14F-4D97-AF65-F5344CB8AC3E}">
        <p14:creationId xmlns:p14="http://schemas.microsoft.com/office/powerpoint/2010/main" val="36991241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large text) (pink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1799999"/>
            <a:ext cx="86400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8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07484" y="6254795"/>
            <a:ext cx="2160000" cy="261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1000" dirty="0">
                <a:solidFill>
                  <a:srgbClr val="FFFFFF"/>
                </a:solidFill>
              </a:rPr>
              <a:t>British Telecommunications plc 2017</a:t>
            </a:r>
          </a:p>
        </p:txBody>
      </p:sp>
    </p:spTree>
    <p:extLst>
      <p:ext uri="{BB962C8B-B14F-4D97-AF65-F5344CB8AC3E}">
        <p14:creationId xmlns:p14="http://schemas.microsoft.com/office/powerpoint/2010/main" val="37935451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large text) (blu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1799999"/>
            <a:ext cx="86400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8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07484" y="6254795"/>
            <a:ext cx="2160000" cy="261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1000" dirty="0">
                <a:solidFill>
                  <a:srgbClr val="FFFFFF"/>
                </a:solidFill>
              </a:rPr>
              <a:t>British Telecommunications plc 2017</a:t>
            </a:r>
          </a:p>
        </p:txBody>
      </p:sp>
    </p:spTree>
    <p:extLst>
      <p:ext uri="{BB962C8B-B14F-4D97-AF65-F5344CB8AC3E}">
        <p14:creationId xmlns:p14="http://schemas.microsoft.com/office/powerpoint/2010/main" val="11965812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image (large text) (blank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1799999"/>
            <a:ext cx="86400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8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07484" y="6254795"/>
            <a:ext cx="2160000" cy="261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1000" dirty="0">
                <a:solidFill>
                  <a:srgbClr val="FFFFFF"/>
                </a:solidFill>
              </a:rPr>
              <a:t>British Telecommunications plc 2017</a:t>
            </a:r>
          </a:p>
        </p:txBody>
      </p:sp>
    </p:spTree>
    <p:extLst>
      <p:ext uri="{BB962C8B-B14F-4D97-AF65-F5344CB8AC3E}">
        <p14:creationId xmlns:p14="http://schemas.microsoft.com/office/powerpoint/2010/main" val="23651264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small text) (purpl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1799999"/>
            <a:ext cx="6480000" cy="324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4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2509" y="2160160"/>
            <a:ext cx="6480000" cy="1620000"/>
          </a:xfrm>
        </p:spPr>
        <p:txBody>
          <a:bodyPr/>
          <a:lstStyle>
            <a:lvl1pPr>
              <a:lnSpc>
                <a:spcPct val="100000"/>
              </a:lnSpc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07484" y="6254795"/>
            <a:ext cx="2160000" cy="261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1000" dirty="0">
                <a:solidFill>
                  <a:srgbClr val="FFFFFF"/>
                </a:solidFill>
              </a:rPr>
              <a:t>British Telecommunications plc 2017</a:t>
            </a:r>
          </a:p>
        </p:txBody>
      </p:sp>
    </p:spTree>
    <p:extLst>
      <p:ext uri="{BB962C8B-B14F-4D97-AF65-F5344CB8AC3E}">
        <p14:creationId xmlns:p14="http://schemas.microsoft.com/office/powerpoint/2010/main" val="11671168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small text) (pink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1799999"/>
            <a:ext cx="6480000" cy="324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4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2509" y="2160160"/>
            <a:ext cx="6480000" cy="1620000"/>
          </a:xfrm>
        </p:spPr>
        <p:txBody>
          <a:bodyPr/>
          <a:lstStyle>
            <a:lvl1pPr>
              <a:lnSpc>
                <a:spcPct val="100000"/>
              </a:lnSpc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07484" y="6254795"/>
            <a:ext cx="2160000" cy="261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1000" dirty="0">
                <a:solidFill>
                  <a:srgbClr val="FFFFFF"/>
                </a:solidFill>
              </a:rPr>
              <a:t>British Telecommunications plc 2017</a:t>
            </a:r>
          </a:p>
        </p:txBody>
      </p:sp>
    </p:spTree>
    <p:extLst>
      <p:ext uri="{BB962C8B-B14F-4D97-AF65-F5344CB8AC3E}">
        <p14:creationId xmlns:p14="http://schemas.microsoft.com/office/powerpoint/2010/main" val="42525956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small text) (blu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1799999"/>
            <a:ext cx="6480000" cy="324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4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2509" y="2160160"/>
            <a:ext cx="6480000" cy="1620000"/>
          </a:xfrm>
        </p:spPr>
        <p:txBody>
          <a:bodyPr/>
          <a:lstStyle>
            <a:lvl1pPr>
              <a:lnSpc>
                <a:spcPct val="100000"/>
              </a:lnSpc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07484" y="6254795"/>
            <a:ext cx="2160000" cy="261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1000" dirty="0">
                <a:solidFill>
                  <a:srgbClr val="FFFFFF"/>
                </a:solidFill>
              </a:rPr>
              <a:t>British Telecommunications plc 2017</a:t>
            </a:r>
          </a:p>
        </p:txBody>
      </p:sp>
    </p:spTree>
    <p:extLst>
      <p:ext uri="{BB962C8B-B14F-4D97-AF65-F5344CB8AC3E}">
        <p14:creationId xmlns:p14="http://schemas.microsoft.com/office/powerpoint/2010/main" val="270821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large text) (purpl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1799999"/>
            <a:ext cx="86400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8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007484" y="6254795"/>
            <a:ext cx="2160000" cy="261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British Telecommunications plc 2017</a:t>
            </a:r>
          </a:p>
        </p:txBody>
      </p:sp>
    </p:spTree>
    <p:extLst>
      <p:ext uri="{BB962C8B-B14F-4D97-AF65-F5344CB8AC3E}">
        <p14:creationId xmlns:p14="http://schemas.microsoft.com/office/powerpoint/2010/main" val="32845942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image (small text) (blank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1799999"/>
            <a:ext cx="6480000" cy="324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4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2509" y="2160160"/>
            <a:ext cx="6480000" cy="1620000"/>
          </a:xfrm>
        </p:spPr>
        <p:txBody>
          <a:bodyPr/>
          <a:lstStyle>
            <a:lvl1pPr>
              <a:lnSpc>
                <a:spcPct val="100000"/>
              </a:lnSpc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07484" y="6254795"/>
            <a:ext cx="2160000" cy="261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1000" dirty="0">
                <a:solidFill>
                  <a:srgbClr val="FFFFFF"/>
                </a:solidFill>
              </a:rPr>
              <a:t>British Telecommunications plc 2017</a:t>
            </a:r>
          </a:p>
        </p:txBody>
      </p:sp>
    </p:spTree>
    <p:extLst>
      <p:ext uri="{BB962C8B-B14F-4D97-AF65-F5344CB8AC3E}">
        <p14:creationId xmlns:p14="http://schemas.microsoft.com/office/powerpoint/2010/main" val="19061378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(purpl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1980000"/>
            <a:ext cx="11232000" cy="2340000"/>
          </a:xfrm>
        </p:spPr>
        <p:txBody>
          <a:bodyPr anchor="ctr" anchorCtr="0"/>
          <a:lstStyle>
            <a:lvl1pPr algn="ctr">
              <a:lnSpc>
                <a:spcPct val="90000"/>
              </a:lnSpc>
              <a:defRPr sz="48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7883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(pink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1980000"/>
            <a:ext cx="11232000" cy="2340000"/>
          </a:xfrm>
        </p:spPr>
        <p:txBody>
          <a:bodyPr anchor="ctr" anchorCtr="0"/>
          <a:lstStyle>
            <a:lvl1pPr algn="ctr">
              <a:lnSpc>
                <a:spcPct val="90000"/>
              </a:lnSpc>
              <a:defRPr sz="48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98940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(blu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1980000"/>
            <a:ext cx="11232000" cy="2340000"/>
          </a:xfrm>
        </p:spPr>
        <p:txBody>
          <a:bodyPr anchor="ctr" anchorCtr="0"/>
          <a:lstStyle>
            <a:lvl1pPr algn="ctr">
              <a:lnSpc>
                <a:spcPct val="90000"/>
              </a:lnSpc>
              <a:defRPr sz="48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9605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(blank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1980000"/>
            <a:ext cx="11232000" cy="2340000"/>
          </a:xfrm>
        </p:spPr>
        <p:txBody>
          <a:bodyPr anchor="ctr" anchorCtr="0"/>
          <a:lstStyle>
            <a:lvl1pPr algn="ctr">
              <a:lnSpc>
                <a:spcPct val="90000"/>
              </a:lnSpc>
              <a:defRPr sz="48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01289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1800000"/>
            <a:ext cx="7632000" cy="972000"/>
          </a:xfrm>
        </p:spPr>
        <p:txBody>
          <a:bodyPr/>
          <a:lstStyle>
            <a:lvl1pPr>
              <a:defRPr sz="4400" b="0" i="0" baseline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2772000"/>
            <a:ext cx="7596000" cy="3168000"/>
          </a:xfrm>
        </p:spPr>
        <p:txBody>
          <a:bodyPr/>
          <a:lstStyle>
            <a:lvl1pPr>
              <a:spcAft>
                <a:spcPts val="0"/>
              </a:spcAft>
              <a:defRPr sz="2400" b="0" i="0" baseline="0">
                <a:latin typeface="+mn-lt"/>
              </a:defRPr>
            </a:lvl1pPr>
            <a:lvl2pPr marL="180000" indent="-180000">
              <a:spcAft>
                <a:spcPts val="0"/>
              </a:spcAft>
              <a:buFont typeface="Calibri Light" panose="020F0302020204030204" pitchFamily="34" charset="0"/>
              <a:buChar char="–"/>
              <a:defRPr sz="2400" baseline="0"/>
            </a:lvl2pPr>
            <a:lvl3pPr marL="180000" indent="-180000">
              <a:buFont typeface="Calibri Light" panose="020F0302020204030204" pitchFamily="34" charset="0"/>
              <a:buChar char="&gt;"/>
              <a:defRPr sz="2400" baseline="0"/>
            </a:lvl3pPr>
            <a:lvl4pPr marL="360000" indent="-180000">
              <a:buFont typeface="Calibri Light" panose="020F0302020204030204" pitchFamily="34" charset="0"/>
              <a:buChar char="–"/>
              <a:defRPr sz="2400" baseline="0"/>
            </a:lvl4pPr>
            <a:lvl5pPr marL="540000" indent="-180000">
              <a:buFont typeface="Calibri Light" panose="020F0302020204030204" pitchFamily="34" charset="0"/>
              <a:buChar char="&gt;"/>
              <a:defRPr sz="24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6400A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>
                <a:solidFill>
                  <a:srgbClr val="6400AA"/>
                </a:solidFill>
              </a:rPr>
              <a:pPr/>
              <a:t>‹#›</a:t>
            </a:fld>
            <a:endParaRPr lang="en-GB">
              <a:solidFill>
                <a:srgbClr val="6400AA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07484" y="6254795"/>
            <a:ext cx="2160000" cy="261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1000" dirty="0">
                <a:solidFill>
                  <a:srgbClr val="6400AA"/>
                </a:solidFill>
              </a:rPr>
              <a:t>British Telecommunications plc 2017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1077EE9-0CA2-4010-86CA-E4826DA382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00" y="6289200"/>
            <a:ext cx="1620000" cy="18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557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512000"/>
            <a:ext cx="6300000" cy="4464000"/>
          </a:xfrm>
        </p:spPr>
        <p:txBody>
          <a:bodyPr/>
          <a:lstStyle>
            <a:lvl1pPr>
              <a:spcAft>
                <a:spcPts val="0"/>
              </a:spcAft>
              <a:defRPr sz="2400" b="0" i="0" baseline="0">
                <a:latin typeface="+mn-lt"/>
              </a:defRPr>
            </a:lvl1pPr>
            <a:lvl2pPr marL="180000" indent="-180000">
              <a:spcAft>
                <a:spcPts val="0"/>
              </a:spcAft>
              <a:buFont typeface="Calibri Light" panose="020F0302020204030204" pitchFamily="34" charset="0"/>
              <a:buChar char="–"/>
              <a:defRPr sz="2400" baseline="0"/>
            </a:lvl2pPr>
            <a:lvl3pPr marL="180000" indent="-180000">
              <a:buFont typeface="Calibri Light" panose="020F0302020204030204" pitchFamily="34" charset="0"/>
              <a:buChar char="&gt;"/>
              <a:defRPr sz="2400" baseline="0"/>
            </a:lvl3pPr>
            <a:lvl4pPr marL="360000" indent="-180000">
              <a:buFont typeface="Calibri Light" panose="020F0302020204030204" pitchFamily="34" charset="0"/>
              <a:buChar char="–"/>
              <a:defRPr sz="2400" baseline="0"/>
            </a:lvl4pPr>
            <a:lvl5pPr marL="540000" indent="-180000">
              <a:buFont typeface="Calibri Light" panose="020F0302020204030204" pitchFamily="34" charset="0"/>
              <a:buChar char="&gt;"/>
              <a:defRPr sz="24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6400A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>
                <a:solidFill>
                  <a:srgbClr val="6400AA"/>
                </a:solidFill>
              </a:rPr>
              <a:pPr/>
              <a:t>‹#›</a:t>
            </a:fld>
            <a:endParaRPr lang="en-GB">
              <a:solidFill>
                <a:srgbClr val="6400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199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512000"/>
            <a:ext cx="6300000" cy="4464000"/>
          </a:xfrm>
        </p:spPr>
        <p:txBody>
          <a:bodyPr/>
          <a:lstStyle>
            <a:lvl1pPr>
              <a:spcAft>
                <a:spcPts val="0"/>
              </a:spcAft>
              <a:defRPr sz="2400" b="0" i="0" baseline="0">
                <a:latin typeface="+mn-lt"/>
              </a:defRPr>
            </a:lvl1pPr>
            <a:lvl2pPr marL="180000" indent="-180000">
              <a:spcAft>
                <a:spcPts val="0"/>
              </a:spcAft>
              <a:buFont typeface="Calibri Light" panose="020F0302020204030204" pitchFamily="34" charset="0"/>
              <a:buChar char="–"/>
              <a:defRPr sz="2400" baseline="0"/>
            </a:lvl2pPr>
            <a:lvl3pPr marL="180000" indent="-180000">
              <a:buFont typeface="Calibri Light" panose="020F0302020204030204" pitchFamily="34" charset="0"/>
              <a:buChar char="&gt;"/>
              <a:defRPr sz="2400" baseline="0"/>
            </a:lvl3pPr>
            <a:lvl4pPr marL="360000" indent="-180000">
              <a:buFont typeface="Calibri Light" panose="020F0302020204030204" pitchFamily="34" charset="0"/>
              <a:buChar char="–"/>
              <a:defRPr sz="2400" baseline="0"/>
            </a:lvl4pPr>
            <a:lvl5pPr marL="540000" indent="-180000">
              <a:buFont typeface="Calibri Light" panose="020F0302020204030204" pitchFamily="34" charset="0"/>
              <a:buChar char="&gt;"/>
              <a:defRPr sz="24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6400A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>
                <a:solidFill>
                  <a:srgbClr val="6400AA"/>
                </a:solidFill>
              </a:rPr>
              <a:pPr/>
              <a:t>‹#›</a:t>
            </a:fld>
            <a:endParaRPr lang="en-GB">
              <a:solidFill>
                <a:srgbClr val="6400AA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127999" y="1512000"/>
            <a:ext cx="4572000" cy="446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63442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512000"/>
            <a:ext cx="6300000" cy="4464000"/>
          </a:xfrm>
        </p:spPr>
        <p:txBody>
          <a:bodyPr/>
          <a:lstStyle>
            <a:lvl1pPr>
              <a:spcAft>
                <a:spcPts val="0"/>
              </a:spcAft>
              <a:defRPr sz="2400" b="0" i="0" baseline="0">
                <a:latin typeface="+mn-lt"/>
              </a:defRPr>
            </a:lvl1pPr>
            <a:lvl2pPr marL="180000" indent="-180000">
              <a:spcAft>
                <a:spcPts val="0"/>
              </a:spcAft>
              <a:buFont typeface="Calibri Light" panose="020F0302020204030204" pitchFamily="34" charset="0"/>
              <a:buChar char="–"/>
              <a:defRPr sz="2400" baseline="0"/>
            </a:lvl2pPr>
            <a:lvl3pPr marL="180000" indent="-180000">
              <a:buFont typeface="Calibri Light" panose="020F0302020204030204" pitchFamily="34" charset="0"/>
              <a:buChar char="&gt;"/>
              <a:defRPr sz="2400" baseline="0"/>
            </a:lvl3pPr>
            <a:lvl4pPr marL="360000" indent="-180000">
              <a:buFont typeface="Calibri Light" panose="020F0302020204030204" pitchFamily="34" charset="0"/>
              <a:buChar char="–"/>
              <a:defRPr sz="2400" baseline="0"/>
            </a:lvl4pPr>
            <a:lvl5pPr marL="540000" indent="-180000">
              <a:buFont typeface="Calibri Light" panose="020F0302020204030204" pitchFamily="34" charset="0"/>
              <a:buChar char="&gt;"/>
              <a:defRPr sz="24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6400A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>
                <a:solidFill>
                  <a:srgbClr val="6400AA"/>
                </a:solidFill>
              </a:rPr>
              <a:pPr/>
              <a:t>‹#›</a:t>
            </a:fld>
            <a:endParaRPr lang="en-GB">
              <a:solidFill>
                <a:srgbClr val="6400AA"/>
              </a:solidFill>
            </a:endParaRP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/>
          </p:nvPr>
        </p:nvSpPr>
        <p:spPr>
          <a:xfrm>
            <a:off x="7127999" y="1512000"/>
            <a:ext cx="4572000" cy="21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7127999" y="3816000"/>
            <a:ext cx="4572000" cy="21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4350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6400A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>
                <a:solidFill>
                  <a:srgbClr val="6400AA"/>
                </a:solidFill>
              </a:rPr>
              <a:pPr/>
              <a:t>‹#›</a:t>
            </a:fld>
            <a:endParaRPr lang="en-GB">
              <a:solidFill>
                <a:srgbClr val="6400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4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large text) (pink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1799999"/>
            <a:ext cx="86400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8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1007484" y="6254795"/>
            <a:ext cx="2160000" cy="261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British Telecommunications plc 2017</a:t>
            </a:r>
          </a:p>
        </p:txBody>
      </p:sp>
    </p:spTree>
    <p:extLst>
      <p:ext uri="{BB962C8B-B14F-4D97-AF65-F5344CB8AC3E}">
        <p14:creationId xmlns:p14="http://schemas.microsoft.com/office/powerpoint/2010/main" val="6584656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999" y="1512000"/>
            <a:ext cx="5544000" cy="4464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1512000"/>
            <a:ext cx="5544000" cy="4464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6400A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>
                <a:solidFill>
                  <a:srgbClr val="6400AA"/>
                </a:solidFill>
              </a:rPr>
              <a:pPr/>
              <a:t>‹#›</a:t>
            </a:fld>
            <a:endParaRPr lang="en-GB">
              <a:solidFill>
                <a:srgbClr val="6400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788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999" y="1512000"/>
            <a:ext cx="3646800" cy="4464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4800" y="1512000"/>
            <a:ext cx="3646800" cy="4464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6400A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>
                <a:solidFill>
                  <a:srgbClr val="6400AA"/>
                </a:solidFill>
              </a:rPr>
              <a:pPr/>
              <a:t>‹#›</a:t>
            </a:fld>
            <a:endParaRPr lang="en-GB">
              <a:solidFill>
                <a:srgbClr val="6400AA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085600" y="1512000"/>
            <a:ext cx="3646800" cy="446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5586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999" y="1512000"/>
            <a:ext cx="3888000" cy="4464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6400A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>
                <a:solidFill>
                  <a:srgbClr val="6400AA"/>
                </a:solidFill>
              </a:rPr>
              <a:pPr/>
              <a:t>‹#›</a:t>
            </a:fld>
            <a:endParaRPr lang="en-GB">
              <a:solidFill>
                <a:srgbClr val="6400AA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52000" y="1512000"/>
            <a:ext cx="3420000" cy="442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4"/>
          </p:nvPr>
        </p:nvSpPr>
        <p:spPr>
          <a:xfrm>
            <a:off x="8280000" y="1512000"/>
            <a:ext cx="3420000" cy="442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98783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999" y="1512000"/>
            <a:ext cx="3888000" cy="4464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6400A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>
                <a:solidFill>
                  <a:srgbClr val="6400AA"/>
                </a:solidFill>
              </a:rPr>
              <a:pPr/>
              <a:t>‹#›</a:t>
            </a:fld>
            <a:endParaRPr lang="en-GB">
              <a:solidFill>
                <a:srgbClr val="6400AA"/>
              </a:solidFill>
            </a:endParaRP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3"/>
          </p:nvPr>
        </p:nvSpPr>
        <p:spPr>
          <a:xfrm>
            <a:off x="4752000" y="1512000"/>
            <a:ext cx="3420000" cy="21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5"/>
          </p:nvPr>
        </p:nvSpPr>
        <p:spPr>
          <a:xfrm>
            <a:off x="4752000" y="3780000"/>
            <a:ext cx="3420000" cy="21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16"/>
          </p:nvPr>
        </p:nvSpPr>
        <p:spPr>
          <a:xfrm>
            <a:off x="8280000" y="1512000"/>
            <a:ext cx="3420000" cy="442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2136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999" y="1512000"/>
            <a:ext cx="3888000" cy="4464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6400A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>
                <a:solidFill>
                  <a:srgbClr val="6400AA"/>
                </a:solidFill>
              </a:rPr>
              <a:pPr/>
              <a:t>‹#›</a:t>
            </a:fld>
            <a:endParaRPr lang="en-GB">
              <a:solidFill>
                <a:srgbClr val="6400AA"/>
              </a:solidFill>
            </a:endParaRPr>
          </a:p>
        </p:txBody>
      </p:sp>
      <p:sp>
        <p:nvSpPr>
          <p:cNvPr id="13" name="Content Placeholder 8"/>
          <p:cNvSpPr>
            <a:spLocks noGrp="1"/>
          </p:cNvSpPr>
          <p:nvPr>
            <p:ph sz="quarter" idx="13"/>
          </p:nvPr>
        </p:nvSpPr>
        <p:spPr>
          <a:xfrm>
            <a:off x="4752000" y="1512000"/>
            <a:ext cx="3420000" cy="21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52000" y="3780000"/>
            <a:ext cx="3420000" cy="21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18"/>
          </p:nvPr>
        </p:nvSpPr>
        <p:spPr>
          <a:xfrm>
            <a:off x="8280000" y="1512000"/>
            <a:ext cx="3420000" cy="21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9"/>
          </p:nvPr>
        </p:nvSpPr>
        <p:spPr>
          <a:xfrm>
            <a:off x="8280000" y="3780000"/>
            <a:ext cx="3420000" cy="21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96828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999" y="1512000"/>
            <a:ext cx="3646800" cy="8856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4800" y="1512000"/>
            <a:ext cx="3646800" cy="8856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6400A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>
                <a:solidFill>
                  <a:srgbClr val="6400AA"/>
                </a:solidFill>
              </a:rPr>
              <a:pPr/>
              <a:t>‹#›</a:t>
            </a:fld>
            <a:endParaRPr lang="en-GB">
              <a:solidFill>
                <a:srgbClr val="6400AA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085600" y="1512000"/>
            <a:ext cx="3646800" cy="88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7"/>
          </p:nvPr>
        </p:nvSpPr>
        <p:spPr>
          <a:xfrm>
            <a:off x="504000" y="2736000"/>
            <a:ext cx="3646800" cy="323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18"/>
          </p:nvPr>
        </p:nvSpPr>
        <p:spPr>
          <a:xfrm>
            <a:off x="4294800" y="2736000"/>
            <a:ext cx="3646800" cy="323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19"/>
          </p:nvPr>
        </p:nvSpPr>
        <p:spPr>
          <a:xfrm>
            <a:off x="8085600" y="2736000"/>
            <a:ext cx="3646800" cy="323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8802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4000" y="5796000"/>
            <a:ext cx="3754800" cy="36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6400A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>
                <a:solidFill>
                  <a:srgbClr val="6400AA"/>
                </a:solidFill>
              </a:rPr>
              <a:pPr/>
              <a:t>‹#›</a:t>
            </a:fld>
            <a:endParaRPr lang="en-GB">
              <a:solidFill>
                <a:srgbClr val="6400AA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504000" y="1512000"/>
            <a:ext cx="11232000" cy="415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7196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6400A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>
                <a:solidFill>
                  <a:srgbClr val="6400AA"/>
                </a:solidFill>
              </a:rPr>
              <a:pPr/>
              <a:t>‹#›</a:t>
            </a:fld>
            <a:endParaRPr lang="en-GB">
              <a:solidFill>
                <a:srgbClr val="6400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180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6400A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>
                <a:solidFill>
                  <a:srgbClr val="6400AA"/>
                </a:solidFill>
              </a:rPr>
              <a:pPr/>
              <a:t>‹#›</a:t>
            </a:fld>
            <a:endParaRPr lang="en-GB">
              <a:solidFill>
                <a:srgbClr val="6400AA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07484" y="6254795"/>
            <a:ext cx="2160000" cy="261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1000" dirty="0">
                <a:solidFill>
                  <a:srgbClr val="6400AA"/>
                </a:solidFill>
              </a:rPr>
              <a:t>British Telecommunications plc 2017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F8FC6F6-2D94-4EFB-A433-89FA67602B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00" y="6289200"/>
            <a:ext cx="1620000" cy="18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64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large text) (blu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1799999"/>
            <a:ext cx="86400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8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1007484" y="6254795"/>
            <a:ext cx="2160000" cy="261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British Telecommunications plc 2017</a:t>
            </a:r>
          </a:p>
        </p:txBody>
      </p:sp>
    </p:spTree>
    <p:extLst>
      <p:ext uri="{BB962C8B-B14F-4D97-AF65-F5344CB8AC3E}">
        <p14:creationId xmlns:p14="http://schemas.microsoft.com/office/powerpoint/2010/main" val="1103526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image (large text) (blank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1799999"/>
            <a:ext cx="86400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8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1007484" y="6254795"/>
            <a:ext cx="2160000" cy="261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British Telecommunications plc 2017</a:t>
            </a:r>
          </a:p>
        </p:txBody>
      </p:sp>
    </p:spTree>
    <p:extLst>
      <p:ext uri="{BB962C8B-B14F-4D97-AF65-F5344CB8AC3E}">
        <p14:creationId xmlns:p14="http://schemas.microsoft.com/office/powerpoint/2010/main" val="255388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small text) (purpl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1799999"/>
            <a:ext cx="6480000" cy="324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4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2509" y="2160160"/>
            <a:ext cx="6480000" cy="1620000"/>
          </a:xfrm>
        </p:spPr>
        <p:txBody>
          <a:bodyPr/>
          <a:lstStyle>
            <a:lvl1pPr>
              <a:lnSpc>
                <a:spcPct val="100000"/>
              </a:lnSpc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07484" y="6254795"/>
            <a:ext cx="2160000" cy="261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British Telecommunications plc 2017</a:t>
            </a:r>
          </a:p>
        </p:txBody>
      </p:sp>
    </p:spTree>
    <p:extLst>
      <p:ext uri="{BB962C8B-B14F-4D97-AF65-F5344CB8AC3E}">
        <p14:creationId xmlns:p14="http://schemas.microsoft.com/office/powerpoint/2010/main" val="232211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small text) (pink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1799999"/>
            <a:ext cx="6480000" cy="324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4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2509" y="2160160"/>
            <a:ext cx="6480000" cy="1620000"/>
          </a:xfrm>
        </p:spPr>
        <p:txBody>
          <a:bodyPr/>
          <a:lstStyle>
            <a:lvl1pPr>
              <a:lnSpc>
                <a:spcPct val="100000"/>
              </a:lnSpc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07484" y="6254795"/>
            <a:ext cx="2160000" cy="261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British Telecommunications plc 2017</a:t>
            </a:r>
          </a:p>
        </p:txBody>
      </p:sp>
    </p:spTree>
    <p:extLst>
      <p:ext uri="{BB962C8B-B14F-4D97-AF65-F5344CB8AC3E}">
        <p14:creationId xmlns:p14="http://schemas.microsoft.com/office/powerpoint/2010/main" val="306297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00" y="324000"/>
            <a:ext cx="11232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00" y="1512000"/>
            <a:ext cx="11232000" cy="44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9200" y="6228000"/>
            <a:ext cx="3600000" cy="2872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4000" y="6228581"/>
            <a:ext cx="360000" cy="2872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4000" y="936000"/>
            <a:ext cx="11232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07484" y="6254795"/>
            <a:ext cx="2160000" cy="261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1000" dirty="0">
                <a:solidFill>
                  <a:schemeClr val="accent1"/>
                </a:solidFill>
              </a:rPr>
              <a:t>British Telecommunications plc 2017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BA6EEE9-33C4-4F1F-9EA4-CC655D9F9817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00" y="6289200"/>
            <a:ext cx="1620000" cy="18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1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88" r:id="rId3"/>
    <p:sldLayoutId id="2147483651" r:id="rId4"/>
    <p:sldLayoutId id="2147483656" r:id="rId5"/>
    <p:sldLayoutId id="2147483657" r:id="rId6"/>
    <p:sldLayoutId id="2147483689" r:id="rId7"/>
    <p:sldLayoutId id="2147483668" r:id="rId8"/>
    <p:sldLayoutId id="2147483669" r:id="rId9"/>
    <p:sldLayoutId id="2147483670" r:id="rId10"/>
    <p:sldLayoutId id="2147483690" r:id="rId11"/>
    <p:sldLayoutId id="2147483674" r:id="rId12"/>
    <p:sldLayoutId id="2147483675" r:id="rId13"/>
    <p:sldLayoutId id="2147483676" r:id="rId14"/>
    <p:sldLayoutId id="2147483691" r:id="rId15"/>
    <p:sldLayoutId id="2147483687" r:id="rId16"/>
    <p:sldLayoutId id="2147483684" r:id="rId17"/>
    <p:sldLayoutId id="2147483685" r:id="rId18"/>
    <p:sldLayoutId id="2147483686" r:id="rId19"/>
    <p:sldLayoutId id="2147483650" r:id="rId20"/>
    <p:sldLayoutId id="2147483652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54" r:id="rId28"/>
    <p:sldLayoutId id="2147483655" r:id="rId29"/>
  </p:sldLayoutIdLst>
  <p:hf hdr="0" ftr="0"/>
  <p:txStyles>
    <p:titleStyle>
      <a:lvl1pPr algn="l" defTabSz="912114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2114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Tx/>
        <a:buNone/>
        <a:defRPr sz="1500" b="1" i="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2114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2114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BT Font Light" panose="020B0403030204020203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2114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BT Font Light" panose="020B0403030204020203" pitchFamily="34" charset="0"/>
        <a:buChar char="&gt;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2114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BT Font Light" panose="020B0403030204020203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75" userDrawn="1">
          <p15:clr>
            <a:srgbClr val="F26B43"/>
          </p15:clr>
        </p15:guide>
        <p15:guide id="2" pos="31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00" y="324000"/>
            <a:ext cx="11232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00" y="1512000"/>
            <a:ext cx="11232000" cy="44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9200" y="6228000"/>
            <a:ext cx="3600000" cy="2872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endParaRPr lang="en-GB" dirty="0">
              <a:solidFill>
                <a:srgbClr val="6400A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4000" y="6228581"/>
            <a:ext cx="360000" cy="2872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0B868178-02AE-42FC-958D-6B8F13B60175}" type="slidenum">
              <a:rPr lang="en-GB" smtClean="0">
                <a:solidFill>
                  <a:srgbClr val="6400AA"/>
                </a:solidFill>
              </a:rPr>
              <a:pPr/>
              <a:t>‹#›</a:t>
            </a:fld>
            <a:endParaRPr lang="en-GB" dirty="0">
              <a:solidFill>
                <a:srgbClr val="6400AA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04000" y="936000"/>
            <a:ext cx="11232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07484" y="6254795"/>
            <a:ext cx="2160000" cy="261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1000" dirty="0">
                <a:solidFill>
                  <a:srgbClr val="6400AA"/>
                </a:solidFill>
              </a:rPr>
              <a:t>British Telecommunications plc 2017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86C0A9E-068F-46D6-848B-30CCFAE45A3A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00" y="6289200"/>
            <a:ext cx="1620000" cy="18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6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</p:sldLayoutIdLst>
  <p:hf hdr="0" ftr="0"/>
  <p:txStyles>
    <p:titleStyle>
      <a:lvl1pPr algn="l" defTabSz="912114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2114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Tx/>
        <a:buNone/>
        <a:defRPr sz="1500" b="1" i="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2114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2114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BT Font Light" panose="020B0403030204020203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2114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BT Font Light" panose="020B0403030204020203" pitchFamily="34" charset="0"/>
        <a:buChar char="&gt;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2114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BT Font Light" panose="020B0403030204020203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75">
          <p15:clr>
            <a:srgbClr val="F26B43"/>
          </p15:clr>
        </p15:guide>
        <p15:guide id="2" pos="3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6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F9283A-B444-41CA-9E74-4D8F81D8B9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BT Font Light" panose="020B0403030204020203"/>
              </a:rPr>
              <a:t>Business Zone - </a:t>
            </a:r>
            <a:br>
              <a:rPr lang="en-GB" dirty="0">
                <a:latin typeface="BT Font Light" panose="020B0403030204020203"/>
              </a:rPr>
            </a:br>
            <a:r>
              <a:rPr lang="en-GB" dirty="0">
                <a:latin typeface="BT Font Light" panose="020B0403030204020203"/>
              </a:rPr>
              <a:t>Clearing your Cache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CA56CB1-FE58-4611-AE85-7343BED662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BT Font Light" panose="020B0403030204020203"/>
              </a:rPr>
              <a:t>BT Wholesale Online</a:t>
            </a:r>
          </a:p>
          <a:p>
            <a:r>
              <a:rPr lang="en-GB" dirty="0" smtClean="0">
                <a:latin typeface="BT Font Light" panose="020B0403030204020203"/>
              </a:rPr>
              <a:t>V.2</a:t>
            </a:r>
            <a:endParaRPr lang="en-GB" dirty="0">
              <a:latin typeface="BT Font Light" panose="020B0403030204020203"/>
            </a:endParaRPr>
          </a:p>
          <a:p>
            <a:endParaRPr lang="en-GB" dirty="0">
              <a:latin typeface="BT Font Light" panose="020B0403030204020203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978A413-411C-4357-9634-5516BEC77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>
                <a:solidFill>
                  <a:prstClr val="white"/>
                </a:solidFill>
              </a:rPr>
              <a:pPr/>
              <a:t>1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90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164" y="476859"/>
            <a:ext cx="7632000" cy="972000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Contents:</a:t>
            </a:r>
            <a:endParaRPr lang="en-GB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613" y="1764085"/>
            <a:ext cx="7596000" cy="3168000"/>
          </a:xfrm>
        </p:spPr>
        <p:txBody>
          <a:bodyPr/>
          <a:lstStyle/>
          <a:p>
            <a:r>
              <a:rPr lang="en-GB" dirty="0" smtClean="0">
                <a:hlinkClick r:id="rId2" action="ppaction://hlinksldjump"/>
              </a:rPr>
              <a:t>p4- Introduction</a:t>
            </a:r>
            <a:endParaRPr lang="en-GB" dirty="0" smtClean="0"/>
          </a:p>
          <a:p>
            <a:r>
              <a:rPr lang="en-GB" dirty="0" smtClean="0">
                <a:hlinkClick r:id="rId3" action="ppaction://hlinksldjump"/>
              </a:rPr>
              <a:t>p5- How to clear cache on Internet Explorer</a:t>
            </a:r>
            <a:endParaRPr lang="en-GB" dirty="0" smtClean="0"/>
          </a:p>
          <a:p>
            <a:r>
              <a:rPr lang="en-GB" dirty="0" smtClean="0">
                <a:hlinkClick r:id="rId4" action="ppaction://hlinksldjump"/>
              </a:rPr>
              <a:t>p6- </a:t>
            </a:r>
            <a:r>
              <a:rPr lang="en-GB" dirty="0">
                <a:hlinkClick r:id="rId4" action="ppaction://hlinksldjump"/>
              </a:rPr>
              <a:t>How to clear cache on </a:t>
            </a:r>
            <a:r>
              <a:rPr lang="en-GB" dirty="0" err="1" smtClean="0">
                <a:hlinkClick r:id="rId4" action="ppaction://hlinksldjump"/>
              </a:rPr>
              <a:t>FireFox</a:t>
            </a:r>
            <a:endParaRPr lang="en-GB" dirty="0" smtClean="0"/>
          </a:p>
          <a:p>
            <a:r>
              <a:rPr lang="en-GB" dirty="0" smtClean="0">
                <a:hlinkClick r:id="rId5" action="ppaction://hlinksldjump"/>
              </a:rPr>
              <a:t>p7- </a:t>
            </a:r>
            <a:r>
              <a:rPr lang="en-GB" dirty="0">
                <a:hlinkClick r:id="rId5" action="ppaction://hlinksldjump"/>
              </a:rPr>
              <a:t>How to clear cache </a:t>
            </a:r>
            <a:r>
              <a:rPr lang="en-GB" dirty="0" smtClean="0">
                <a:hlinkClick r:id="rId5" action="ppaction://hlinksldjump"/>
              </a:rPr>
              <a:t>on Chrome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13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172" y="539949"/>
            <a:ext cx="7632000" cy="972000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Version Control</a:t>
            </a:r>
            <a:endParaRPr lang="en-GB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3</a:t>
            </a:fld>
            <a:endParaRPr lang="en-GB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308706"/>
              </p:ext>
            </p:extLst>
          </p:nvPr>
        </p:nvGraphicFramePr>
        <p:xfrm>
          <a:off x="287164" y="1764085"/>
          <a:ext cx="11089233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4248472"/>
                <a:gridCol w="3549571"/>
                <a:gridCol w="2355086"/>
              </a:tblGrid>
              <a:tr h="504056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n-lt"/>
                        </a:rPr>
                        <a:t>Date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n-lt"/>
                        </a:rPr>
                        <a:t>Change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n-lt"/>
                        </a:rPr>
                        <a:t>Slide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n-lt"/>
                        </a:rPr>
                        <a:t>Version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n-lt"/>
                        </a:rPr>
                        <a:t>16/01/17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n-lt"/>
                        </a:rPr>
                        <a:t>Clearing your Cache User Guide Creation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n-lt"/>
                        </a:rPr>
                        <a:t>All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n-lt"/>
                        </a:rPr>
                        <a:t>1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n-lt"/>
                        </a:rPr>
                        <a:t>23/04/18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n-lt"/>
                        </a:rPr>
                        <a:t>Updated Internet Explorer instructions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n-lt"/>
                        </a:rPr>
                        <a:t>5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n-lt"/>
                        </a:rPr>
                        <a:t>2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92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1800" dirty="0" smtClean="0"/>
              <a:t>Why is this an issue?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5356" y="2196133"/>
            <a:ext cx="7704856" cy="2304256"/>
          </a:xfrm>
        </p:spPr>
        <p:txBody>
          <a:bodyPr/>
          <a:lstStyle/>
          <a:p>
            <a:pPr algn="just"/>
            <a:r>
              <a:rPr lang="en-GB" sz="1800" dirty="0" smtClean="0"/>
              <a:t>During a weekend release, you may experience distorted </a:t>
            </a:r>
            <a:r>
              <a:rPr lang="en-GB" sz="1800" dirty="0"/>
              <a:t>data due to browser cache issues. </a:t>
            </a:r>
            <a:r>
              <a:rPr lang="en-GB" sz="1800" dirty="0" smtClean="0"/>
              <a:t>Some of these issues may prevent you from ordering or tracking </a:t>
            </a:r>
            <a:r>
              <a:rPr lang="en-GB" sz="1800" dirty="0"/>
              <a:t>faults/orders </a:t>
            </a:r>
            <a:r>
              <a:rPr lang="en-GB" sz="1800" dirty="0" smtClean="0"/>
              <a:t>and you may come across inaccurate </a:t>
            </a:r>
            <a:r>
              <a:rPr lang="en-GB" sz="1800" dirty="0"/>
              <a:t>information.</a:t>
            </a:r>
          </a:p>
          <a:p>
            <a:pPr algn="just"/>
            <a:endParaRPr lang="en-GB" sz="1800" dirty="0" smtClean="0"/>
          </a:p>
          <a:p>
            <a:pPr algn="just"/>
            <a:r>
              <a:rPr lang="en-GB" sz="1800" dirty="0" smtClean="0"/>
              <a:t>To assist you in resolving these issues, we have created an easy guide on </a:t>
            </a:r>
            <a:r>
              <a:rPr lang="en-GB" sz="1800" dirty="0"/>
              <a:t>how to clear </a:t>
            </a:r>
            <a:r>
              <a:rPr lang="en-GB" sz="1800" dirty="0" smtClean="0"/>
              <a:t>your cache for </a:t>
            </a:r>
            <a:r>
              <a:rPr lang="en-GB" sz="1800" dirty="0"/>
              <a:t>the top 3 browsers </a:t>
            </a:r>
            <a:r>
              <a:rPr lang="en-GB" sz="1800" dirty="0" smtClean="0"/>
              <a:t>used. You may access the guide via </a:t>
            </a:r>
            <a:r>
              <a:rPr lang="en-GB" sz="1800" dirty="0"/>
              <a:t>My BT </a:t>
            </a:r>
            <a:r>
              <a:rPr lang="en-GB" sz="1800" dirty="0" smtClean="0"/>
              <a:t>Wholesale</a:t>
            </a:r>
            <a:endParaRPr lang="en-GB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7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clear cache on Internet Explorer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238104"/>
            <a:ext cx="4399657" cy="4774453"/>
          </a:xfrm>
        </p:spPr>
        <p:txBody>
          <a:bodyPr/>
          <a:lstStyle/>
          <a:p>
            <a:pPr marL="342900" lvl="0" indent="-342900" algn="just">
              <a:buFont typeface="+mj-lt"/>
              <a:buAutoNum type="arabicPeriod"/>
            </a:pPr>
            <a:r>
              <a:rPr lang="en-GB" sz="1600" dirty="0" smtClean="0"/>
              <a:t>Select </a:t>
            </a:r>
            <a:r>
              <a:rPr lang="en-GB" sz="1600" dirty="0" smtClean="0"/>
              <a:t>the </a:t>
            </a:r>
            <a:r>
              <a:rPr lang="en-GB" sz="1600" b="1" dirty="0" smtClean="0"/>
              <a:t>Tools</a:t>
            </a:r>
            <a:r>
              <a:rPr lang="en-GB" sz="1600" dirty="0" smtClean="0"/>
              <a:t> button on the top right corner of your screen: </a:t>
            </a:r>
            <a:endParaRPr lang="en-GB" sz="1600" dirty="0" smtClean="0"/>
          </a:p>
          <a:p>
            <a:pPr marL="342900" lvl="0" indent="-342900" algn="just">
              <a:buAutoNum type="arabicPeriod"/>
            </a:pPr>
            <a:endParaRPr lang="en-GB" sz="1600" dirty="0" smtClean="0"/>
          </a:p>
          <a:p>
            <a:pPr marL="342900" lvl="0" indent="-342900" algn="just">
              <a:buFont typeface="+mj-lt"/>
              <a:buAutoNum type="arabicPeriod"/>
            </a:pPr>
            <a:r>
              <a:rPr lang="en-GB" sz="1600" dirty="0" smtClean="0"/>
              <a:t> </a:t>
            </a:r>
            <a:r>
              <a:rPr lang="en-GB" sz="1600" dirty="0" smtClean="0"/>
              <a:t>When the window open select </a:t>
            </a:r>
            <a:r>
              <a:rPr lang="en-GB" sz="1600" b="1" dirty="0" smtClean="0"/>
              <a:t>Internet options</a:t>
            </a:r>
            <a:endParaRPr lang="en-GB" sz="1600" b="1" dirty="0" smtClean="0"/>
          </a:p>
          <a:p>
            <a:pPr marL="342900" lvl="0" indent="-342900" algn="just">
              <a:buFont typeface="+mj-lt"/>
              <a:buAutoNum type="arabicPeriod"/>
            </a:pPr>
            <a:endParaRPr lang="en-GB" sz="1600" dirty="0"/>
          </a:p>
          <a:p>
            <a:pPr marL="342900" lvl="0" indent="-342900" algn="just">
              <a:buFont typeface="+mj-lt"/>
              <a:buAutoNum type="arabicPeriod"/>
            </a:pPr>
            <a:r>
              <a:rPr lang="en-GB" sz="1600" dirty="0" smtClean="0"/>
              <a:t>A new window will open to the left of the screen. When this opens, under the </a:t>
            </a:r>
            <a:r>
              <a:rPr lang="en-GB" sz="1600" b="1" dirty="0" smtClean="0"/>
              <a:t>General </a:t>
            </a:r>
            <a:r>
              <a:rPr lang="en-GB" sz="1600" dirty="0" smtClean="0"/>
              <a:t>tab and the </a:t>
            </a:r>
            <a:r>
              <a:rPr lang="en-GB" sz="1600" b="1" dirty="0" smtClean="0"/>
              <a:t>Browsing history </a:t>
            </a:r>
            <a:r>
              <a:rPr lang="en-GB" sz="1600" dirty="0" smtClean="0"/>
              <a:t>section, make sure that </a:t>
            </a:r>
            <a:r>
              <a:rPr lang="en-GB" sz="1600" b="1" dirty="0" smtClean="0"/>
              <a:t>Delete</a:t>
            </a:r>
            <a:r>
              <a:rPr lang="en-GB" sz="1600" dirty="0" smtClean="0"/>
              <a:t> </a:t>
            </a:r>
            <a:r>
              <a:rPr lang="en-GB" sz="1600" b="1" dirty="0" smtClean="0"/>
              <a:t>browsing history on exit </a:t>
            </a:r>
            <a:r>
              <a:rPr lang="en-GB" sz="1600" dirty="0" smtClean="0"/>
              <a:t>is ticked as shown. You can now click on </a:t>
            </a:r>
            <a:r>
              <a:rPr lang="en-GB" sz="1600" b="1" dirty="0" smtClean="0"/>
              <a:t>Delete</a:t>
            </a:r>
            <a:endParaRPr lang="en-GB" sz="1600" b="1" dirty="0" smtClean="0"/>
          </a:p>
          <a:p>
            <a:pPr marL="342900" indent="-342900" algn="just">
              <a:buFont typeface="+mj-lt"/>
              <a:buAutoNum type="arabicPeriod"/>
            </a:pPr>
            <a:endParaRPr lang="en-GB" sz="1600" dirty="0"/>
          </a:p>
          <a:p>
            <a:pPr marL="342900" indent="-342900" algn="just">
              <a:buFont typeface="+mj-lt"/>
              <a:buAutoNum type="arabicPeriod"/>
            </a:pPr>
            <a:r>
              <a:rPr lang="en-GB" sz="1600" dirty="0" smtClean="0"/>
              <a:t>A new window will open. Make sure that all sections are ticked except </a:t>
            </a:r>
            <a:r>
              <a:rPr lang="en-GB" sz="1600" b="1" dirty="0" smtClean="0"/>
              <a:t>Password</a:t>
            </a:r>
            <a:r>
              <a:rPr lang="en-GB" sz="1600" dirty="0" smtClean="0"/>
              <a:t> as shown. Click on </a:t>
            </a:r>
            <a:r>
              <a:rPr lang="en-GB" sz="1600" b="1" dirty="0" smtClean="0"/>
              <a:t>Delete</a:t>
            </a:r>
          </a:p>
          <a:p>
            <a:pPr marL="342900" indent="-342900" algn="just">
              <a:buFont typeface="+mj-lt"/>
              <a:buAutoNum type="arabicPeriod"/>
            </a:pPr>
            <a:endParaRPr lang="en-GB" sz="1600" dirty="0"/>
          </a:p>
          <a:p>
            <a:pPr algn="just"/>
            <a:r>
              <a:rPr lang="en-GB" sz="1600" dirty="0" smtClean="0"/>
              <a:t>You should now be able to view any new releases clearly.</a:t>
            </a:r>
            <a:endParaRPr lang="en-GB" sz="1600" dirty="0" smtClean="0"/>
          </a:p>
          <a:p>
            <a:pPr algn="just"/>
            <a:endParaRPr lang="en-GB" sz="1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40" y="1534733"/>
            <a:ext cx="285790" cy="314369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370890" y="3589804"/>
            <a:ext cx="388854" cy="38227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193A67"/>
                </a:solidFill>
              </a:rPr>
              <a:t>4</a:t>
            </a:r>
            <a:endParaRPr lang="en-GB" sz="1400" b="1" dirty="0">
              <a:solidFill>
                <a:srgbClr val="193A67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839" y="1300814"/>
            <a:ext cx="1433227" cy="15530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132" y="1300813"/>
            <a:ext cx="2557570" cy="32715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840" y="3546920"/>
            <a:ext cx="1878810" cy="257365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8360121" y="1300813"/>
            <a:ext cx="388854" cy="38227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193A67"/>
                </a:solidFill>
              </a:rPr>
              <a:t>3</a:t>
            </a:r>
            <a:endParaRPr lang="en-GB" sz="1400" b="1" dirty="0">
              <a:solidFill>
                <a:srgbClr val="193A67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565317" y="2389927"/>
            <a:ext cx="388854" cy="38227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srgbClr val="193A67"/>
                </a:solidFill>
              </a:rPr>
              <a:t>2</a:t>
            </a:r>
            <a:endParaRPr lang="en-GB" sz="1400" b="1" dirty="0">
              <a:solidFill>
                <a:srgbClr val="193A67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370890" y="1300813"/>
            <a:ext cx="388854" cy="38227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193A67"/>
                </a:solidFill>
              </a:rPr>
              <a:t>1</a:t>
            </a:r>
            <a:endParaRPr lang="en-GB" sz="1400" b="1" dirty="0">
              <a:solidFill>
                <a:srgbClr val="193A67"/>
              </a:solidFill>
            </a:endParaRPr>
          </a:p>
        </p:txBody>
      </p:sp>
      <p:cxnSp>
        <p:nvCxnSpPr>
          <p:cNvPr id="23" name="Straight Arrow Connector 22"/>
          <p:cNvCxnSpPr>
            <a:stCxn id="21" idx="6"/>
          </p:cNvCxnSpPr>
          <p:nvPr/>
        </p:nvCxnSpPr>
        <p:spPr>
          <a:xfrm>
            <a:off x="5954171" y="2581062"/>
            <a:ext cx="381665" cy="0"/>
          </a:xfrm>
          <a:prstGeom prst="straightConnector1">
            <a:avLst/>
          </a:prstGeom>
          <a:ln w="31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clear cache on </a:t>
            </a:r>
            <a:r>
              <a:rPr lang="en-GB" dirty="0" smtClean="0"/>
              <a:t>Firefox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1613512"/>
            <a:ext cx="4427700" cy="4464000"/>
          </a:xfrm>
        </p:spPr>
        <p:txBody>
          <a:bodyPr/>
          <a:lstStyle/>
          <a:p>
            <a:pPr marL="342900" indent="-342900" algn="just">
              <a:buFont typeface="+mj-lt"/>
              <a:buAutoNum type="arabicPeriod"/>
            </a:pPr>
            <a:r>
              <a:rPr lang="en-GB" sz="1600" dirty="0" smtClean="0"/>
              <a:t>Click the </a:t>
            </a:r>
            <a:r>
              <a:rPr lang="en-GB" sz="1600" b="1" dirty="0" smtClean="0"/>
              <a:t>Menu</a:t>
            </a:r>
            <a:r>
              <a:rPr lang="en-GB" sz="1600" dirty="0" smtClean="0"/>
              <a:t> button </a:t>
            </a:r>
          </a:p>
          <a:p>
            <a:pPr marL="342900" indent="-342900" algn="just">
              <a:buFont typeface="+mj-lt"/>
              <a:buAutoNum type="arabicPeriod"/>
            </a:pPr>
            <a:endParaRPr lang="en-GB" sz="1600" dirty="0"/>
          </a:p>
          <a:p>
            <a:pPr marL="342900" indent="-342900" algn="just">
              <a:buFont typeface="+mj-lt"/>
              <a:buAutoNum type="arabicPeriod"/>
            </a:pPr>
            <a:r>
              <a:rPr lang="en-GB" sz="1600" dirty="0" smtClean="0"/>
              <a:t>Choose </a:t>
            </a:r>
            <a:r>
              <a:rPr lang="en-GB" sz="1600" b="1" dirty="0" smtClean="0"/>
              <a:t>Options</a:t>
            </a:r>
            <a:endParaRPr lang="en-GB" sz="1600" dirty="0"/>
          </a:p>
          <a:p>
            <a:pPr marL="342900" indent="-342900" algn="just">
              <a:buFont typeface="+mj-lt"/>
              <a:buAutoNum type="arabicPeriod"/>
            </a:pPr>
            <a:endParaRPr lang="en-GB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GB" sz="1600" dirty="0" smtClean="0"/>
              <a:t>Select the </a:t>
            </a:r>
            <a:r>
              <a:rPr lang="en-GB" sz="1600" b="1" dirty="0" smtClean="0"/>
              <a:t>Privacy and Security </a:t>
            </a:r>
            <a:r>
              <a:rPr lang="en-GB" sz="1600" dirty="0" smtClean="0"/>
              <a:t>panel</a:t>
            </a:r>
          </a:p>
          <a:p>
            <a:pPr marL="342900" indent="-342900" algn="just">
              <a:buFont typeface="+mj-lt"/>
              <a:buAutoNum type="arabicPeriod"/>
            </a:pPr>
            <a:endParaRPr lang="en-GB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GB" sz="1600" dirty="0" smtClean="0"/>
              <a:t>In </a:t>
            </a:r>
            <a:r>
              <a:rPr lang="en-GB" sz="1600" dirty="0"/>
              <a:t>the </a:t>
            </a:r>
            <a:r>
              <a:rPr lang="en-GB" sz="1600" b="1" dirty="0"/>
              <a:t>Cached Web Content</a:t>
            </a:r>
            <a:r>
              <a:rPr lang="en-GB" sz="1600" dirty="0"/>
              <a:t> section, click </a:t>
            </a:r>
            <a:r>
              <a:rPr lang="en-GB" sz="1600" b="1" dirty="0" smtClean="0"/>
              <a:t>Clear Now</a:t>
            </a:r>
          </a:p>
          <a:p>
            <a:pPr marL="342900" indent="-342900" algn="just">
              <a:buFont typeface="+mj-lt"/>
              <a:buAutoNum type="arabicPeriod"/>
            </a:pPr>
            <a:endParaRPr lang="en-GB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GB" sz="1600" dirty="0" smtClean="0"/>
              <a:t>Close </a:t>
            </a:r>
            <a:r>
              <a:rPr lang="en-GB" sz="1600" dirty="0"/>
              <a:t>the </a:t>
            </a:r>
            <a:r>
              <a:rPr lang="en-GB" sz="1600" b="1" i="1" dirty="0" err="1"/>
              <a:t>about:preferences</a:t>
            </a:r>
            <a:r>
              <a:rPr lang="en-GB" sz="1600" dirty="0"/>
              <a:t> </a:t>
            </a:r>
            <a:r>
              <a:rPr lang="en-GB" sz="1600" dirty="0" smtClean="0"/>
              <a:t>page. Any changes </a:t>
            </a:r>
            <a:r>
              <a:rPr lang="en-GB" sz="1600" dirty="0"/>
              <a:t>you've </a:t>
            </a:r>
            <a:r>
              <a:rPr lang="en-GB" sz="1600" dirty="0" smtClean="0"/>
              <a:t>made </a:t>
            </a:r>
            <a:r>
              <a:rPr lang="en-GB" sz="1600" dirty="0"/>
              <a:t>will automatically be saved.</a:t>
            </a:r>
            <a:endParaRPr lang="en-GB" sz="1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9934" t="43684" r="22170" b="35263"/>
          <a:stretch/>
        </p:blipFill>
        <p:spPr>
          <a:xfrm>
            <a:off x="5615756" y="1743851"/>
            <a:ext cx="5977251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76646" t="43684" r="22170" b="53684"/>
          <a:stretch/>
        </p:blipFill>
        <p:spPr>
          <a:xfrm>
            <a:off x="3781800" y="1563838"/>
            <a:ext cx="288032" cy="360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>
            <a:off x="3023468" y="1743852"/>
            <a:ext cx="504056" cy="0"/>
          </a:xfrm>
          <a:prstGeom prst="straightConnector1">
            <a:avLst/>
          </a:prstGeom>
          <a:ln w="31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98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clear cache on </a:t>
            </a:r>
            <a:r>
              <a:rPr lang="en-GB" dirty="0" smtClean="0"/>
              <a:t>Chrome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532" y="1494000"/>
            <a:ext cx="5260240" cy="4060684"/>
          </a:xfrm>
        </p:spPr>
        <p:txBody>
          <a:bodyPr/>
          <a:lstStyle/>
          <a:p>
            <a:pPr marL="342900" indent="-342900" algn="just">
              <a:buFont typeface="+mj-lt"/>
              <a:buAutoNum type="arabicPeriod"/>
            </a:pPr>
            <a:r>
              <a:rPr lang="en-GB" sz="1600" b="0" dirty="0" smtClean="0">
                <a:latin typeface="+mn-lt"/>
              </a:rPr>
              <a:t>On your browser toolbar, click on </a:t>
            </a:r>
            <a:r>
              <a:rPr lang="en-GB" sz="1600" dirty="0" smtClean="0">
                <a:latin typeface="+mn-lt"/>
              </a:rPr>
              <a:t>More </a:t>
            </a:r>
            <a:r>
              <a:rPr lang="en-GB" sz="1600" b="0" dirty="0" smtClean="0">
                <a:latin typeface="+mn-lt"/>
              </a:rPr>
              <a:t>&gt; </a:t>
            </a:r>
            <a:r>
              <a:rPr lang="en-GB" sz="1600" dirty="0">
                <a:latin typeface="+mn-lt"/>
              </a:rPr>
              <a:t>T</a:t>
            </a:r>
            <a:r>
              <a:rPr lang="en-GB" sz="1600" dirty="0" smtClean="0">
                <a:latin typeface="+mn-lt"/>
              </a:rPr>
              <a:t>ools </a:t>
            </a:r>
            <a:r>
              <a:rPr lang="en-GB" sz="1600" b="0" dirty="0" smtClean="0">
                <a:latin typeface="+mn-lt"/>
              </a:rPr>
              <a:t>&gt; </a:t>
            </a:r>
            <a:r>
              <a:rPr lang="en-GB" sz="1600" dirty="0" smtClean="0">
                <a:latin typeface="+mn-lt"/>
              </a:rPr>
              <a:t>Clear Browsing Data</a:t>
            </a:r>
          </a:p>
          <a:p>
            <a:pPr marL="342900" indent="-342900" algn="just">
              <a:buFont typeface="+mj-lt"/>
              <a:buAutoNum type="arabicPeriod"/>
            </a:pPr>
            <a:endParaRPr lang="en-GB" sz="1600" b="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GB" sz="1600" b="0" dirty="0" smtClean="0">
                <a:latin typeface="+mn-lt"/>
              </a:rPr>
              <a:t>Click the check boxes for </a:t>
            </a:r>
            <a:r>
              <a:rPr lang="en-GB" sz="1600" dirty="0" smtClean="0">
                <a:latin typeface="+mn-lt"/>
              </a:rPr>
              <a:t>Cookies and other site data </a:t>
            </a:r>
            <a:r>
              <a:rPr lang="en-GB" sz="1600" b="0" dirty="0" smtClean="0">
                <a:latin typeface="+mn-lt"/>
              </a:rPr>
              <a:t>and </a:t>
            </a:r>
            <a:r>
              <a:rPr lang="en-GB" sz="1600" dirty="0" smtClean="0">
                <a:latin typeface="+mn-lt"/>
              </a:rPr>
              <a:t>Cached images and files</a:t>
            </a:r>
          </a:p>
          <a:p>
            <a:pPr marL="342900" indent="-342900" algn="just">
              <a:buFont typeface="+mj-lt"/>
              <a:buAutoNum type="arabicPeriod"/>
            </a:pPr>
            <a:endParaRPr lang="en-GB" sz="1600" b="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GB" sz="1600" b="0" dirty="0" smtClean="0">
                <a:latin typeface="+mn-lt"/>
              </a:rPr>
              <a:t>Use </a:t>
            </a:r>
            <a:r>
              <a:rPr lang="en-GB" sz="1600" b="0" dirty="0">
                <a:latin typeface="+mn-lt"/>
              </a:rPr>
              <a:t>the menu at the top to select the amount of data that you want to delete. Choose beginning of time to delete everything</a:t>
            </a:r>
            <a:r>
              <a:rPr lang="en-GB" sz="1600" b="0" dirty="0" smtClean="0">
                <a:latin typeface="+mn-lt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GB" sz="1600" b="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GB" sz="1600" b="0" dirty="0" smtClean="0">
                <a:latin typeface="+mn-lt"/>
              </a:rPr>
              <a:t>Click </a:t>
            </a:r>
            <a:r>
              <a:rPr lang="en-GB" sz="1600" dirty="0" smtClean="0">
                <a:latin typeface="+mn-lt"/>
              </a:rPr>
              <a:t>Clear browsing data</a:t>
            </a:r>
            <a:endParaRPr lang="en-GB" sz="16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186" y="1116013"/>
            <a:ext cx="3565799" cy="2680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" t="7207" r="5157" b="6990"/>
          <a:stretch/>
        </p:blipFill>
        <p:spPr>
          <a:xfrm>
            <a:off x="6770868" y="3986497"/>
            <a:ext cx="3565799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val 10"/>
          <p:cNvSpPr/>
          <p:nvPr/>
        </p:nvSpPr>
        <p:spPr>
          <a:xfrm>
            <a:off x="6839892" y="2628181"/>
            <a:ext cx="388854" cy="38227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srgbClr val="193A67"/>
                </a:solidFill>
              </a:rPr>
              <a:t>1</a:t>
            </a:r>
            <a:endParaRPr lang="en-GB" sz="1400" b="1" dirty="0">
              <a:solidFill>
                <a:srgbClr val="193A67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41514" y="4932437"/>
            <a:ext cx="388854" cy="38227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srgbClr val="193A67"/>
                </a:solidFill>
              </a:rPr>
              <a:t>2</a:t>
            </a:r>
            <a:endParaRPr lang="en-GB" sz="1400" b="1" dirty="0">
              <a:solidFill>
                <a:srgbClr val="193A67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576196" y="4156318"/>
            <a:ext cx="388854" cy="38227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193A67"/>
                </a:solidFill>
              </a:rPr>
              <a:t>3</a:t>
            </a:r>
            <a:endParaRPr lang="en-GB" sz="1400" b="1" dirty="0">
              <a:solidFill>
                <a:srgbClr val="193A67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9000132" y="5363549"/>
            <a:ext cx="388854" cy="38227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193A67"/>
                </a:solidFill>
              </a:rPr>
              <a:t>4</a:t>
            </a:r>
            <a:endParaRPr lang="en-GB" sz="1400" b="1" dirty="0">
              <a:solidFill>
                <a:srgbClr val="193A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29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47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T_ppt_widescreen_mountain">
  <a:themeElements>
    <a:clrScheme name="Red&amp;White - BT">
      <a:dk1>
        <a:sysClr val="windowText" lastClr="000000"/>
      </a:dk1>
      <a:lt1>
        <a:sysClr val="window" lastClr="FFFFFF"/>
      </a:lt1>
      <a:dk2>
        <a:srgbClr val="333333"/>
      </a:dk2>
      <a:lt2>
        <a:srgbClr val="666666"/>
      </a:lt2>
      <a:accent1>
        <a:srgbClr val="6400AA"/>
      </a:accent1>
      <a:accent2>
        <a:srgbClr val="E60050"/>
      </a:accent2>
      <a:accent3>
        <a:srgbClr val="00A0D6"/>
      </a:accent3>
      <a:accent4>
        <a:srgbClr val="7F7F7F"/>
      </a:accent4>
      <a:accent5>
        <a:srgbClr val="CCCCCF"/>
      </a:accent5>
      <a:accent6>
        <a:srgbClr val="E5E5E5"/>
      </a:accent6>
      <a:hlink>
        <a:srgbClr val="6400AA"/>
      </a:hlink>
      <a:folHlink>
        <a:srgbClr val="E60050"/>
      </a:folHlink>
    </a:clrScheme>
    <a:fontScheme name="Philosophy - BT">
      <a:majorFont>
        <a:latin typeface="BT Font"/>
        <a:ea typeface=""/>
        <a:cs typeface=""/>
      </a:majorFont>
      <a:minorFont>
        <a:latin typeface="BT Fon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5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W Branding - Wholesale_ppt_widescreen_fibrev2.potx [Read-Only]" id="{68D2BD34-94F1-4CB4-801F-BF54C62D2A77}" vid="{67D2641D-5A2B-45E8-AC91-CB7321C4FEDC}"/>
    </a:ext>
  </a:extLst>
</a:theme>
</file>

<file path=ppt/theme/theme2.xml><?xml version="1.0" encoding="utf-8"?>
<a:theme xmlns:a="http://schemas.openxmlformats.org/drawingml/2006/main" name="BT_ppt_widescreen_mountain(calibri)">
  <a:themeElements>
    <a:clrScheme name="Red&amp;White - BT">
      <a:dk1>
        <a:sysClr val="windowText" lastClr="000000"/>
      </a:dk1>
      <a:lt1>
        <a:sysClr val="window" lastClr="FFFFFF"/>
      </a:lt1>
      <a:dk2>
        <a:srgbClr val="333333"/>
      </a:dk2>
      <a:lt2>
        <a:srgbClr val="666666"/>
      </a:lt2>
      <a:accent1>
        <a:srgbClr val="6400AA"/>
      </a:accent1>
      <a:accent2>
        <a:srgbClr val="E60050"/>
      </a:accent2>
      <a:accent3>
        <a:srgbClr val="00A0D6"/>
      </a:accent3>
      <a:accent4>
        <a:srgbClr val="7F7F7F"/>
      </a:accent4>
      <a:accent5>
        <a:srgbClr val="CCCCCF"/>
      </a:accent5>
      <a:accent6>
        <a:srgbClr val="E5E5E5"/>
      </a:accent6>
      <a:hlink>
        <a:srgbClr val="6400AA"/>
      </a:hlink>
      <a:folHlink>
        <a:srgbClr val="E60050"/>
      </a:folHlink>
    </a:clrScheme>
    <a:fontScheme name="Calibri &amp; Calibri Light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5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holesale_ppt_widescreen_girl(calibri) v2.potx" id="{C448B05E-C8BD-4391-B322-DA6525E2FEDA}" vid="{C47FAC62-395D-43EB-85D0-381E720C183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T_x0020_Document_x0020_Owner xmlns="e0e35bac-e255-4a69-af54-5f01336af94f">
      <UserInfo>
        <DisplayName/>
        <AccountId xsi:nil="true"/>
        <AccountType/>
      </UserInfo>
    </BT_x0020_Document_x0020_Owner>
    <BT_x0020_Data_x0020_Classification xmlns="e0e35bac-e255-4a69-af54-5f01336af94f">In Confidence</BT_x0020_Data_x0020_Classification>
    <TaxCatchAll xmlns="e0e35bac-e255-4a69-af54-5f01336af94f"/>
    <_dlc_DocId xmlns="e0e35bac-e255-4a69-af54-5f01336af94f">FXKM3USVKQV5-12-230402</_dlc_DocId>
    <_dlc_DocIdUrl xmlns="e0e35bac-e255-4a69-af54-5f01336af94f">
      <Url>https://office.bt.com/sites/btwholesaleproducts/_layouts/DocIdRedir.aspx?ID=FXKM3USVKQV5-12-230402</Url>
      <Description>FXKM3USVKQV5-12-230402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BT Default Item" ma:contentTypeID="0x0101005EEE68971716474CABDF87371185FDEC00EC6EA5ED20A94112869E9D0DC08914F4005E8A76A01F25DB4EB6EB3FF151FFD8F0" ma:contentTypeVersion="13" ma:contentTypeDescription="Default item with a two year maximum retention period." ma:contentTypeScope="" ma:versionID="4475c44da445dcca9c7895d2a84c9777">
  <xsd:schema xmlns:xsd="http://www.w3.org/2001/XMLSchema" xmlns:xs="http://www.w3.org/2001/XMLSchema" xmlns:p="http://schemas.microsoft.com/office/2006/metadata/properties" xmlns:ns2="e0e35bac-e255-4a69-af54-5f01336af94f" targetNamespace="http://schemas.microsoft.com/office/2006/metadata/properties" ma:root="true" ma:fieldsID="9dd834e87a42e4a98bcf1dd3b7c2d548" ns2:_="">
    <xsd:import namespace="e0e35bac-e255-4a69-af54-5f01336af94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  <xsd:element ref="ns2:BT_x0020_Document_x0020_Owner" minOccurs="0"/>
                <xsd:element ref="ns2:BT_x0020_Data_x0020_Classifi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e35bac-e255-4a69-af54-5f01336af94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hidden="true" ma:list="{4d0e5215-e656-4dd4-beff-4d8e21d1b6bd}" ma:internalName="TaxCatchAll" ma:showField="CatchAllData" ma:web="dd3ee304-2d96-4fb2-b816-551c3f5373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4d0e5215-e656-4dd4-beff-4d8e21d1b6bd}" ma:internalName="TaxCatchAllLabel" ma:readOnly="true" ma:showField="CatchAllDataLabel" ma:web="dd3ee304-2d96-4fb2-b816-551c3f5373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T_x0020_Document_x0020_Owner" ma:index="13" nillable="true" ma:displayName="BT Content Owner" ma:list="UserInfo" ma:SharePointGroup="0" ma:internalName="BT_x0020_Document_x0020_Owner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T_x0020_Data_x0020_Classification" ma:index="14" nillable="true" ma:displayName="BT Data Classification" ma:default="In Confidence" ma:description="To understand more about BT Data Classifications: https://office.bt.com/sites/BTFixIt/Lists/How%20To%20Articles/DispForm_Cust.aspx?ID=1937&#10;&#10;Please note that data classified as IN STRICTEST CONFIDENCE must be encrypted before it is uploaded to office.bt.com.&#10;&#10;To understand how to easily encrypt IN STRICTEST CONFIDENCE information: https://office.bt.com/sites/BTFixIt/SitePages/view.aspx?article=11561" ma:format="Dropdown" ma:internalName="BT_x0020_Data_x0020_Classification">
      <xsd:simpleType>
        <xsd:restriction base="dms:Choice">
          <xsd:enumeration value="Public"/>
          <xsd:enumeration value="BT Internal"/>
          <xsd:enumeration value="In Confidence"/>
          <xsd:enumeration value="In Strictest Confidenc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?mso-contentType ?>
<SharedContentType xmlns="Microsoft.SharePoint.Taxonomy.ContentTypeSync" SourceId="242584ab-b7b4-45ad-9c64-f936d5cb8ab7" ContentTypeId="0x0101005EEE68971716474CABDF87371185FDEC00EC6EA5ED20A94112869E9D0DC08914F4" PreviousValue="false"/>
</file>

<file path=customXml/itemProps1.xml><?xml version="1.0" encoding="utf-8"?>
<ds:datastoreItem xmlns:ds="http://schemas.openxmlformats.org/officeDocument/2006/customXml" ds:itemID="{DE6D1520-DBAC-4B0C-A284-68BAD6AF497D}"/>
</file>

<file path=customXml/itemProps2.xml><?xml version="1.0" encoding="utf-8"?>
<ds:datastoreItem xmlns:ds="http://schemas.openxmlformats.org/officeDocument/2006/customXml" ds:itemID="{B4114E93-1691-4918-BD56-27954D9FC8F5}"/>
</file>

<file path=customXml/itemProps3.xml><?xml version="1.0" encoding="utf-8"?>
<ds:datastoreItem xmlns:ds="http://schemas.openxmlformats.org/officeDocument/2006/customXml" ds:itemID="{56E15056-055B-484F-8659-9A13647840AB}"/>
</file>

<file path=customXml/itemProps4.xml><?xml version="1.0" encoding="utf-8"?>
<ds:datastoreItem xmlns:ds="http://schemas.openxmlformats.org/officeDocument/2006/customXml" ds:itemID="{3620EF2C-7F3E-4641-9AD4-A2619D852584}"/>
</file>

<file path=customXml/itemProps5.xml><?xml version="1.0" encoding="utf-8"?>
<ds:datastoreItem xmlns:ds="http://schemas.openxmlformats.org/officeDocument/2006/customXml" ds:itemID="{7C543B35-5799-4CBC-B73E-C3E1D3636D08}"/>
</file>

<file path=customXml/itemProps6.xml><?xml version="1.0" encoding="utf-8"?>
<ds:datastoreItem xmlns:ds="http://schemas.openxmlformats.org/officeDocument/2006/customXml" ds:itemID="{0D6120A8-A1A3-4226-B1A4-4EA632EB76CA}"/>
</file>

<file path=docProps/app.xml><?xml version="1.0" encoding="utf-8"?>
<Properties xmlns="http://schemas.openxmlformats.org/officeDocument/2006/extended-properties" xmlns:vt="http://schemas.openxmlformats.org/officeDocument/2006/docPropsVTypes">
  <Template>NEW Branding - Wholesale_ppt_widescreen_fibrev2</Template>
  <TotalTime>850</TotalTime>
  <Words>356</Words>
  <Application>Microsoft Office PowerPoint</Application>
  <PresentationFormat>Custom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BT Font</vt:lpstr>
      <vt:lpstr>BT Font Light</vt:lpstr>
      <vt:lpstr>Calibri</vt:lpstr>
      <vt:lpstr>Calibri Light</vt:lpstr>
      <vt:lpstr>BT_ppt_widescreen_mountain</vt:lpstr>
      <vt:lpstr>BT_ppt_widescreen_mountain(calibri)</vt:lpstr>
      <vt:lpstr>Business Zone -  Clearing your Cache</vt:lpstr>
      <vt:lpstr>Contents:</vt:lpstr>
      <vt:lpstr>Version Control</vt:lpstr>
      <vt:lpstr>Introduction   Why is this an issue?</vt:lpstr>
      <vt:lpstr>How to clear cache on Internet Explorer</vt:lpstr>
      <vt:lpstr>How to clear cache on Firefox</vt:lpstr>
      <vt:lpstr>How to clear cache on Chrome</vt:lpstr>
      <vt:lpstr>PowerPoint Presentation</vt:lpstr>
    </vt:vector>
  </TitlesOfParts>
  <Company>BT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Wing,SE,Sarah,KHH R</dc:creator>
  <cp:lastModifiedBy>Gonzalez,L,Luis,KGM2 R</cp:lastModifiedBy>
  <cp:revision>67</cp:revision>
  <dcterms:created xsi:type="dcterms:W3CDTF">2017-10-11T09:10:38Z</dcterms:created>
  <dcterms:modified xsi:type="dcterms:W3CDTF">2018-05-01T12:16:55Z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0x0101005EEE68971716474CABDF87371185FDEC00EC6EA5ED20A94112869E9D0DC08914F4005E8A76A01F25DB4EB6EB3FF151FFD8F0</vt:lpwstr>
  </property>
  <property fmtid="{D5CDD505-2E9C-101B-9397-08002B2CF9AE}" pid="3" name="_dlc_DocIdItemGuid">
    <vt:lpwstr>2f49a7b9-7089-4c68-82a4-9c742988129b</vt:lpwstr>
  </property>
</Properties>
</file>