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7"/>
  </p:sldMasterIdLst>
  <p:notesMasterIdLst>
    <p:notesMasterId r:id="rId22"/>
  </p:notesMasterIdLst>
  <p:sldIdLst>
    <p:sldId id="292" r:id="rId8"/>
    <p:sldId id="294" r:id="rId9"/>
    <p:sldId id="295" r:id="rId10"/>
    <p:sldId id="316" r:id="rId11"/>
    <p:sldId id="366" r:id="rId12"/>
    <p:sldId id="320" r:id="rId13"/>
    <p:sldId id="322" r:id="rId14"/>
    <p:sldId id="321" r:id="rId15"/>
    <p:sldId id="367" r:id="rId16"/>
    <p:sldId id="368" r:id="rId17"/>
    <p:sldId id="369" r:id="rId18"/>
    <p:sldId id="370" r:id="rId19"/>
    <p:sldId id="371" r:id="rId20"/>
    <p:sldId id="257" r:id="rId21"/>
  </p:sldIdLst>
  <p:sldSz cx="12239625" cy="6840538"/>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645" userDrawn="1">
          <p15:clr>
            <a:srgbClr val="A4A3A4"/>
          </p15:clr>
        </p15:guide>
        <p15:guide id="2" pos="3855">
          <p15:clr>
            <a:srgbClr val="A4A3A4"/>
          </p15:clr>
        </p15:guide>
        <p15:guide id="3" pos="4036" userDrawn="1">
          <p15:clr>
            <a:srgbClr val="A4A3A4"/>
          </p15:clr>
        </p15:guide>
        <p15:guide id="4" pos="7410" userDrawn="1">
          <p15:clr>
            <a:srgbClr val="A4A3A4"/>
          </p15:clr>
        </p15:guide>
        <p15:guide id="5" pos="5624" userDrawn="1">
          <p15:clr>
            <a:srgbClr val="A4A3A4"/>
          </p15:clr>
        </p15:guide>
        <p15:guide id="6" pos="3401" userDrawn="1">
          <p15:clr>
            <a:srgbClr val="A4A3A4"/>
          </p15:clr>
        </p15:guide>
        <p15:guide id="7" pos="4490" userDrawn="1">
          <p15:clr>
            <a:srgbClr val="A4A3A4"/>
          </p15:clr>
        </p15:guide>
        <p15:guide id="8" orient="horz" pos="3756" userDrawn="1">
          <p15:clr>
            <a:srgbClr val="A4A3A4"/>
          </p15:clr>
        </p15:guide>
        <p15:guide id="9" orient="horz" pos="210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32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61" autoAdjust="0"/>
  </p:normalViewPr>
  <p:slideViewPr>
    <p:cSldViewPr snapToGrid="0" showGuides="1">
      <p:cViewPr>
        <p:scale>
          <a:sx n="80" d="100"/>
          <a:sy n="80" d="100"/>
        </p:scale>
        <p:origin x="882" y="282"/>
      </p:cViewPr>
      <p:guideLst>
        <p:guide orient="horz" pos="3645"/>
        <p:guide pos="3855"/>
        <p:guide pos="4036"/>
        <p:guide pos="7410"/>
        <p:guide pos="5624"/>
        <p:guide pos="3401"/>
        <p:guide pos="4490"/>
        <p:guide orient="horz" pos="3756"/>
        <p:guide orient="horz" pos="2109"/>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1.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4.xml"/><Relationship Id="rId24" Type="http://schemas.openxmlformats.org/officeDocument/2006/relationships/viewProps" Target="viewProps.xml"/><Relationship Id="rId32" Type="http://schemas.microsoft.com/office/2015/10/relationships/revisionInfo" Target="revisionInfo.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266EBB-0E58-47B2-8EA8-A694003FD0F2}" type="datetimeFigureOut">
              <a:rPr lang="en-GB" smtClean="0"/>
              <a:t>27/04/2018</a:t>
            </a:fld>
            <a:endParaRPr lang="en-GB"/>
          </a:p>
        </p:txBody>
      </p:sp>
      <p:sp>
        <p:nvSpPr>
          <p:cNvPr id="4" name="Slide Image Placeholder 3"/>
          <p:cNvSpPr>
            <a:spLocks noGrp="1" noRot="1" noChangeAspect="1"/>
          </p:cNvSpPr>
          <p:nvPr>
            <p:ph type="sldImg" idx="2"/>
          </p:nvPr>
        </p:nvSpPr>
        <p:spPr>
          <a:xfrm>
            <a:off x="668338" y="1143000"/>
            <a:ext cx="55213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C50299-5D49-4341-93C4-E56654763289}" type="slidenum">
              <a:rPr lang="en-GB" smtClean="0"/>
              <a:t>‹#›</a:t>
            </a:fld>
            <a:endParaRPr lang="en-GB"/>
          </a:p>
        </p:txBody>
      </p:sp>
    </p:spTree>
    <p:extLst>
      <p:ext uri="{BB962C8B-B14F-4D97-AF65-F5344CB8AC3E}">
        <p14:creationId xmlns:p14="http://schemas.microsoft.com/office/powerpoint/2010/main" val="889434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logo only (purple)">
    <p:bg>
      <p:bgPr>
        <a:solidFill>
          <a:schemeClr val="accent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1215AC38-A552-453A-970A-305AEB5AEF4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8400" y="3168000"/>
            <a:ext cx="4320000" cy="497266"/>
          </a:xfrm>
          <a:prstGeom prst="rect">
            <a:avLst/>
          </a:prstGeom>
        </p:spPr>
      </p:pic>
    </p:spTree>
    <p:extLst>
      <p:ext uri="{BB962C8B-B14F-4D97-AF65-F5344CB8AC3E}">
        <p14:creationId xmlns:p14="http://schemas.microsoft.com/office/powerpoint/2010/main" val="3695728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855710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Divider image (small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48661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tatemen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1125592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tatemen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720174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atemen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9355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980000"/>
            <a:ext cx="11232000" cy="2340000"/>
          </a:xfrm>
        </p:spPr>
        <p:txBody>
          <a:bodyPr anchor="ctr" anchorCtr="0"/>
          <a:lstStyle>
            <a:lvl1pPr algn="ctr">
              <a:lnSpc>
                <a:spcPct val="90000"/>
              </a:lnSpc>
              <a:defRPr sz="4800" b="0" cap="none" baseline="0">
                <a:solidFill>
                  <a:schemeClr val="bg1"/>
                </a:solidFill>
                <a:latin typeface="+mn-lt"/>
              </a:defRPr>
            </a:lvl1pPr>
          </a:lstStyle>
          <a:p>
            <a:r>
              <a:rPr lang="en-US" dirty="0"/>
              <a:t>Click to edit Master Divider title style</a:t>
            </a:r>
            <a:endParaRPr lang="en-GB" dirty="0"/>
          </a:p>
        </p:txBody>
      </p:sp>
    </p:spTree>
    <p:extLst>
      <p:ext uri="{BB962C8B-B14F-4D97-AF65-F5344CB8AC3E}">
        <p14:creationId xmlns:p14="http://schemas.microsoft.com/office/powerpoint/2010/main" val="20156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Intro Slide">
    <p:spTree>
      <p:nvGrpSpPr>
        <p:cNvPr id="1" name=""/>
        <p:cNvGrpSpPr/>
        <p:nvPr/>
      </p:nvGrpSpPr>
      <p:grpSpPr>
        <a:xfrm>
          <a:off x="0" y="0"/>
          <a:ext cx="0" cy="0"/>
          <a:chOff x="0" y="0"/>
          <a:chExt cx="0" cy="0"/>
        </a:xfrm>
      </p:grpSpPr>
      <p:sp>
        <p:nvSpPr>
          <p:cNvPr id="2" name="Title 1"/>
          <p:cNvSpPr>
            <a:spLocks noGrp="1"/>
          </p:cNvSpPr>
          <p:nvPr>
            <p:ph type="title"/>
          </p:nvPr>
        </p:nvSpPr>
        <p:spPr>
          <a:xfrm>
            <a:off x="504000" y="1800000"/>
            <a:ext cx="7632000" cy="972000"/>
          </a:xfrm>
        </p:spPr>
        <p:txBody>
          <a:bodyPr/>
          <a:lstStyle>
            <a:lvl1pPr>
              <a:defRPr sz="4400" b="0" i="0" baseline="0">
                <a:latin typeface="+mn-lt"/>
              </a:defRPr>
            </a:lvl1pPr>
          </a:lstStyle>
          <a:p>
            <a:r>
              <a:rPr lang="en-US"/>
              <a:t>Click to edit Master title style</a:t>
            </a:r>
            <a:endParaRPr lang="en-GB" dirty="0"/>
          </a:p>
        </p:txBody>
      </p:sp>
      <p:sp>
        <p:nvSpPr>
          <p:cNvPr id="3" name="Content Placeholder 2"/>
          <p:cNvSpPr>
            <a:spLocks noGrp="1"/>
          </p:cNvSpPr>
          <p:nvPr>
            <p:ph idx="1"/>
          </p:nvPr>
        </p:nvSpPr>
        <p:spPr>
          <a:xfrm>
            <a:off x="504000" y="2772000"/>
            <a:ext cx="7596000" cy="3168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10" name="Picture 9">
            <a:extLst>
              <a:ext uri="{FF2B5EF4-FFF2-40B4-BE49-F238E27FC236}">
                <a16:creationId xmlns="" xmlns:a16="http://schemas.microsoft.com/office/drawing/2014/main" id="{81077EE9-0CA2-4010-86CA-E4826DA382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02895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Large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1800" b="0" i="0" baseline="0">
                <a:latin typeface="+mn-lt"/>
              </a:defRPr>
            </a:lvl1pPr>
            <a:lvl2pPr marL="180000" indent="-180000">
              <a:spcAft>
                <a:spcPts val="0"/>
              </a:spcAft>
              <a:buFont typeface="Calibri Light" panose="020F0302020204030204" pitchFamily="34" charset="0"/>
              <a:buChar char="–"/>
              <a:defRPr sz="1800" baseline="0"/>
            </a:lvl2pPr>
            <a:lvl3pPr marL="180000" indent="-180000">
              <a:buFont typeface="Calibri Light" panose="020F0302020204030204" pitchFamily="34" charset="0"/>
              <a:buChar char="&gt;"/>
              <a:defRPr sz="1800" baseline="0"/>
            </a:lvl3pPr>
            <a:lvl4pPr marL="360000" indent="-180000">
              <a:buFont typeface="Calibri Light" panose="020F0302020204030204" pitchFamily="34" charset="0"/>
              <a:buChar char="–"/>
              <a:defRPr sz="1800" baseline="0"/>
            </a:lvl4pPr>
            <a:lvl5pPr marL="540000" indent="-180000">
              <a:buFont typeface="Calibri Light" panose="020F0302020204030204" pitchFamily="34" charset="0"/>
              <a:buChar char="&gt;"/>
              <a:defRPr sz="1800" baseline="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621284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arge Text + 1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7127999" y="1512000"/>
            <a:ext cx="4572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741529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arge 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504000" y="1512000"/>
            <a:ext cx="6300000" cy="4464000"/>
          </a:xfrm>
        </p:spPr>
        <p:txBody>
          <a:bodyPr/>
          <a:lstStyle>
            <a:lvl1pPr>
              <a:spcAft>
                <a:spcPts val="0"/>
              </a:spcAft>
              <a:defRPr sz="2400" b="0" i="0" baseline="0">
                <a:latin typeface="+mn-lt"/>
              </a:defRPr>
            </a:lvl1pPr>
            <a:lvl2pPr marL="180000" indent="-180000">
              <a:spcAft>
                <a:spcPts val="0"/>
              </a:spcAft>
              <a:buFont typeface="Calibri Light" panose="020F0302020204030204" pitchFamily="34" charset="0"/>
              <a:buChar char="–"/>
              <a:defRPr sz="2400" baseline="0"/>
            </a:lvl2pPr>
            <a:lvl3pPr marL="180000" indent="-180000">
              <a:buFont typeface="Calibri Light" panose="020F0302020204030204" pitchFamily="34" charset="0"/>
              <a:buChar char="&gt;"/>
              <a:defRPr sz="2400" baseline="0"/>
            </a:lvl3pPr>
            <a:lvl4pPr marL="360000" indent="-180000">
              <a:buFont typeface="Calibri Light" panose="020F0302020204030204" pitchFamily="34" charset="0"/>
              <a:buChar char="–"/>
              <a:defRPr sz="2400" baseline="0"/>
            </a:lvl4pPr>
            <a:lvl5pPr marL="540000" indent="-180000">
              <a:buFont typeface="Calibri Light" panose="020F0302020204030204" pitchFamily="34" charset="0"/>
              <a:buChar char="&gt;"/>
              <a:defRPr sz="2400" baseline="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10" name="Content Placeholder 8"/>
          <p:cNvSpPr>
            <a:spLocks noGrp="1"/>
          </p:cNvSpPr>
          <p:nvPr>
            <p:ph sz="quarter" idx="13"/>
          </p:nvPr>
        </p:nvSpPr>
        <p:spPr>
          <a:xfrm>
            <a:off x="7127999" y="1512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8"/>
          <p:cNvSpPr>
            <a:spLocks noGrp="1"/>
          </p:cNvSpPr>
          <p:nvPr>
            <p:ph sz="quarter" idx="14"/>
          </p:nvPr>
        </p:nvSpPr>
        <p:spPr>
          <a:xfrm>
            <a:off x="7127999" y="3816000"/>
            <a:ext cx="4572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073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bg1"/>
                </a:solidFill>
              </a:rPr>
              <a:t>British Telecommunications plc 2017</a:t>
            </a:r>
          </a:p>
        </p:txBody>
      </p:sp>
      <p:pic>
        <p:nvPicPr>
          <p:cNvPr id="7" name="Picture 6">
            <a:extLst>
              <a:ext uri="{FF2B5EF4-FFF2-40B4-BE49-F238E27FC236}">
                <a16:creationId xmlns="" xmlns:a16="http://schemas.microsoft.com/office/drawing/2014/main" id="{51F26D7D-D64F-45AB-ADBC-55B77431667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005" y="711561"/>
            <a:ext cx="2160000" cy="248633"/>
          </a:xfrm>
          <a:prstGeom prst="rect">
            <a:avLst/>
          </a:prstGeom>
        </p:spPr>
      </p:pic>
    </p:spTree>
    <p:extLst>
      <p:ext uri="{BB962C8B-B14F-4D97-AF65-F5344CB8AC3E}">
        <p14:creationId xmlns:p14="http://schemas.microsoft.com/office/powerpoint/2010/main" val="3095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898384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6192000" y="1512000"/>
            <a:ext cx="5544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17721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933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 2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4752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Content Placeholder 8"/>
          <p:cNvSpPr>
            <a:spLocks noGrp="1"/>
          </p:cNvSpPr>
          <p:nvPr>
            <p:ph sz="quarter" idx="14"/>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249825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2"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5"/>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6"/>
          </p:nvPr>
        </p:nvSpPr>
        <p:spPr>
          <a:xfrm>
            <a:off x="8280000" y="1512000"/>
            <a:ext cx="3420000" cy="4428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5596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 4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888000" cy="44640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13" name="Content Placeholder 8"/>
          <p:cNvSpPr>
            <a:spLocks noGrp="1"/>
          </p:cNvSpPr>
          <p:nvPr>
            <p:ph sz="quarter" idx="13"/>
          </p:nvPr>
        </p:nvSpPr>
        <p:spPr>
          <a:xfrm>
            <a:off x="4752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7"/>
          </p:nvPr>
        </p:nvSpPr>
        <p:spPr>
          <a:xfrm>
            <a:off x="4752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8"/>
          </p:nvPr>
        </p:nvSpPr>
        <p:spPr>
          <a:xfrm>
            <a:off x="8280000" y="1512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6" name="Content Placeholder 8"/>
          <p:cNvSpPr>
            <a:spLocks noGrp="1"/>
          </p:cNvSpPr>
          <p:nvPr>
            <p:ph sz="quarter" idx="19"/>
          </p:nvPr>
        </p:nvSpPr>
        <p:spPr>
          <a:xfrm>
            <a:off x="8280000" y="3780000"/>
            <a:ext cx="3420000" cy="216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473420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 Columns + 3 Imag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sz="half" idx="1"/>
          </p:nvPr>
        </p:nvSpPr>
        <p:spPr>
          <a:xfrm>
            <a:off x="503999"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Content Placeholder 3"/>
          <p:cNvSpPr>
            <a:spLocks noGrp="1"/>
          </p:cNvSpPr>
          <p:nvPr>
            <p:ph sz="half" idx="2"/>
          </p:nvPr>
        </p:nvSpPr>
        <p:spPr>
          <a:xfrm>
            <a:off x="4294800" y="1512000"/>
            <a:ext cx="3646800" cy="885600"/>
          </a:xfrm>
        </p:spPr>
        <p:txBody>
          <a:bodyPr/>
          <a:lstStyle>
            <a:lvl1pPr>
              <a:defRPr sz="1500"/>
            </a:lvl1pPr>
            <a:lvl2pPr>
              <a:defRPr sz="1500"/>
            </a:lvl2pPr>
            <a:lvl3pPr>
              <a:defRPr sz="1500"/>
            </a:lvl3pPr>
            <a:lvl4pPr>
              <a:defRPr sz="1500"/>
            </a:lvl4pPr>
            <a:lvl5pPr>
              <a:defRPr sz="1500"/>
            </a:lvl5pPr>
            <a:lvl6pPr>
              <a:defRPr sz="1795"/>
            </a:lvl6pPr>
            <a:lvl7pPr>
              <a:defRPr sz="1795"/>
            </a:lvl7pPr>
            <a:lvl8pPr>
              <a:defRPr sz="1795"/>
            </a:lvl8pPr>
            <a:lvl9pPr>
              <a:defRPr sz="179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ooter Placeholder 5"/>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7" name="Slide Number Placeholder 6"/>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3"/>
          </p:nvPr>
        </p:nvSpPr>
        <p:spPr>
          <a:xfrm>
            <a:off x="8085600" y="1512000"/>
            <a:ext cx="3646800" cy="885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Content Placeholder 8"/>
          <p:cNvSpPr>
            <a:spLocks noGrp="1"/>
          </p:cNvSpPr>
          <p:nvPr>
            <p:ph sz="quarter" idx="17"/>
          </p:nvPr>
        </p:nvSpPr>
        <p:spPr>
          <a:xfrm>
            <a:off x="5040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Content Placeholder 8"/>
          <p:cNvSpPr>
            <a:spLocks noGrp="1"/>
          </p:cNvSpPr>
          <p:nvPr>
            <p:ph sz="quarter" idx="18"/>
          </p:nvPr>
        </p:nvSpPr>
        <p:spPr>
          <a:xfrm>
            <a:off x="42948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5" name="Content Placeholder 8"/>
          <p:cNvSpPr>
            <a:spLocks noGrp="1"/>
          </p:cNvSpPr>
          <p:nvPr>
            <p:ph sz="quarter" idx="19"/>
          </p:nvPr>
        </p:nvSpPr>
        <p:spPr>
          <a:xfrm>
            <a:off x="8085600" y="2736000"/>
            <a:ext cx="3646800" cy="3232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46799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Image +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hasCustomPrompt="1"/>
          </p:nvPr>
        </p:nvSpPr>
        <p:spPr>
          <a:xfrm>
            <a:off x="504000" y="5796000"/>
            <a:ext cx="3754800" cy="360000"/>
          </a:xfrm>
        </p:spPr>
        <p:txBody>
          <a:bodyPr/>
          <a:lstStyle/>
          <a:p>
            <a:pPr lvl="0"/>
            <a:r>
              <a:rPr lang="en-US" dirty="0"/>
              <a:t>Edit Master text styles</a:t>
            </a:r>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6" name="Slide Number Placeholder 5"/>
          <p:cNvSpPr>
            <a:spLocks noGrp="1"/>
          </p:cNvSpPr>
          <p:nvPr>
            <p:ph type="sldNum" sz="quarter" idx="12"/>
          </p:nvPr>
        </p:nvSpPr>
        <p:spPr/>
        <p:txBody>
          <a:bodyPr/>
          <a:lstStyle/>
          <a:p>
            <a:fld id="{0B868178-02AE-42FC-958D-6B8F13B60175}" type="slidenum">
              <a:rPr lang="en-GB" smtClean="0"/>
              <a:t>‹#›</a:t>
            </a:fld>
            <a:endParaRPr lang="en-GB"/>
          </a:p>
        </p:txBody>
      </p:sp>
      <p:sp>
        <p:nvSpPr>
          <p:cNvPr id="9" name="Content Placeholder 8"/>
          <p:cNvSpPr>
            <a:spLocks noGrp="1"/>
          </p:cNvSpPr>
          <p:nvPr>
            <p:ph sz="quarter" idx="17"/>
          </p:nvPr>
        </p:nvSpPr>
        <p:spPr>
          <a:xfrm>
            <a:off x="504000" y="1512000"/>
            <a:ext cx="11232000" cy="4150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26867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5" name="Slide Number Placeholder 4"/>
          <p:cNvSpPr>
            <a:spLocks noGrp="1"/>
          </p:cNvSpPr>
          <p:nvPr>
            <p:ph type="sldNum" sz="quarter" idx="12"/>
          </p:nvPr>
        </p:nvSpPr>
        <p:spPr/>
        <p:txBody>
          <a:bodyPr/>
          <a:lstStyle/>
          <a:p>
            <a:fld id="{0B868178-02AE-42FC-958D-6B8F13B60175}" type="slidenum">
              <a:rPr lang="en-GB" smtClean="0"/>
              <a:t>‹#›</a:t>
            </a:fld>
            <a:endParaRPr lang="en-GB"/>
          </a:p>
        </p:txBody>
      </p:sp>
    </p:spTree>
    <p:extLst>
      <p:ext uri="{BB962C8B-B14F-4D97-AF65-F5344CB8AC3E}">
        <p14:creationId xmlns:p14="http://schemas.microsoft.com/office/powerpoint/2010/main" val="702338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6289200" y="6228581"/>
            <a:ext cx="3600000" cy="287267"/>
          </a:xfrm>
          <a:prstGeom prst="rect">
            <a:avLst/>
          </a:prstGeom>
        </p:spPr>
        <p:txBody>
          <a:bodyPr/>
          <a:lstStyle/>
          <a:p>
            <a:endParaRPr lang="en-GB" dirty="0"/>
          </a:p>
        </p:txBody>
      </p:sp>
      <p:sp>
        <p:nvSpPr>
          <p:cNvPr id="4" name="Slide Number Placeholder 3"/>
          <p:cNvSpPr>
            <a:spLocks noGrp="1"/>
          </p:cNvSpPr>
          <p:nvPr>
            <p:ph type="sldNum" sz="quarter" idx="12"/>
          </p:nvPr>
        </p:nvSpPr>
        <p:spPr/>
        <p:txBody>
          <a:bodyPr/>
          <a:lstStyle/>
          <a:p>
            <a:fld id="{0B868178-02AE-42FC-958D-6B8F13B60175}" type="slidenum">
              <a:rPr lang="en-GB" smtClean="0"/>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2017</a:t>
            </a:r>
          </a:p>
        </p:txBody>
      </p:sp>
      <p:pic>
        <p:nvPicPr>
          <p:cNvPr id="6" name="Picture 5">
            <a:extLst>
              <a:ext uri="{FF2B5EF4-FFF2-40B4-BE49-F238E27FC236}">
                <a16:creationId xmlns="" xmlns:a16="http://schemas.microsoft.com/office/drawing/2014/main" id="{0F8FC6F6-2D94-4EFB-A433-89FA67602B1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8028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image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4000" y="1800000"/>
            <a:ext cx="8640000" cy="1260000"/>
          </a:xfrm>
        </p:spPr>
        <p:txBody>
          <a:bodyPr/>
          <a:lstStyle>
            <a:lvl1pPr algn="l">
              <a:lnSpc>
                <a:spcPct val="85000"/>
              </a:lnSpc>
              <a:defRPr sz="4400" b="0" i="0">
                <a:solidFill>
                  <a:schemeClr val="bg1"/>
                </a:solidFill>
                <a:latin typeface="+mn-lt"/>
              </a:defRPr>
            </a:lvl1pPr>
          </a:lstStyle>
          <a:p>
            <a:r>
              <a:rPr lang="en-US"/>
              <a:t>Click to edit Master title style</a:t>
            </a:r>
            <a:endParaRPr lang="en-GB" dirty="0"/>
          </a:p>
        </p:txBody>
      </p:sp>
      <p:sp>
        <p:nvSpPr>
          <p:cNvPr id="3" name="Subtitle 2"/>
          <p:cNvSpPr>
            <a:spLocks noGrp="1"/>
          </p:cNvSpPr>
          <p:nvPr>
            <p:ph type="subTitle" idx="1" hasCustomPrompt="1"/>
          </p:nvPr>
        </p:nvSpPr>
        <p:spPr>
          <a:xfrm>
            <a:off x="481875" y="3204245"/>
            <a:ext cx="8640000" cy="718167"/>
          </a:xfrm>
        </p:spPr>
        <p:txBody>
          <a:bodyPr/>
          <a:lstStyle>
            <a:lvl1pPr marL="0" indent="0" algn="l">
              <a:lnSpc>
                <a:spcPct val="100000"/>
              </a:lnSpc>
              <a:buNone/>
              <a:defRPr sz="2400" b="0" i="0">
                <a:solidFill>
                  <a:schemeClr val="bg1"/>
                </a:solidFill>
                <a:latin typeface="+mn-lt"/>
              </a:defRPr>
            </a:lvl1pPr>
            <a:lvl2pPr marL="456057" indent="0" algn="ctr">
              <a:buNone/>
              <a:defRPr>
                <a:solidFill>
                  <a:schemeClr val="tx1">
                    <a:tint val="75000"/>
                  </a:schemeClr>
                </a:solidFill>
              </a:defRPr>
            </a:lvl2pPr>
            <a:lvl3pPr marL="912114" indent="0" algn="ctr">
              <a:buNone/>
              <a:defRPr>
                <a:solidFill>
                  <a:schemeClr val="tx1">
                    <a:tint val="75000"/>
                  </a:schemeClr>
                </a:solidFill>
              </a:defRPr>
            </a:lvl3pPr>
            <a:lvl4pPr marL="1368171" indent="0" algn="ctr">
              <a:buNone/>
              <a:defRPr>
                <a:solidFill>
                  <a:schemeClr val="tx1">
                    <a:tint val="75000"/>
                  </a:schemeClr>
                </a:solidFill>
              </a:defRPr>
            </a:lvl4pPr>
            <a:lvl5pPr marL="1824228" indent="0" algn="ctr">
              <a:buNone/>
              <a:defRPr>
                <a:solidFill>
                  <a:schemeClr val="tx1">
                    <a:tint val="75000"/>
                  </a:schemeClr>
                </a:solidFill>
              </a:defRPr>
            </a:lvl5pPr>
            <a:lvl6pPr marL="2280285" indent="0" algn="ctr">
              <a:buNone/>
              <a:defRPr>
                <a:solidFill>
                  <a:schemeClr val="tx1">
                    <a:tint val="75000"/>
                  </a:schemeClr>
                </a:solidFill>
              </a:defRPr>
            </a:lvl6pPr>
            <a:lvl7pPr marL="2736342" indent="0" algn="ctr">
              <a:buNone/>
              <a:defRPr>
                <a:solidFill>
                  <a:schemeClr val="tx1">
                    <a:tint val="75000"/>
                  </a:schemeClr>
                </a:solidFill>
              </a:defRPr>
            </a:lvl7pPr>
            <a:lvl8pPr marL="3192399" indent="0" algn="ctr">
              <a:buNone/>
              <a:defRPr>
                <a:solidFill>
                  <a:schemeClr val="tx1">
                    <a:tint val="75000"/>
                  </a:schemeClr>
                </a:solidFill>
              </a:defRPr>
            </a:lvl8pPr>
            <a:lvl9pPr marL="3648456" indent="0" algn="ctr">
              <a:buNone/>
              <a:defRPr>
                <a:solidFill>
                  <a:schemeClr val="tx1">
                    <a:tint val="75000"/>
                  </a:schemeClr>
                </a:solidFill>
              </a:defRPr>
            </a:lvl9pPr>
          </a:lstStyle>
          <a:p>
            <a:r>
              <a:rPr lang="en-US" dirty="0"/>
              <a:t>Click to edit Master date style</a:t>
            </a:r>
            <a:endParaRPr lang="en-GB" dirty="0"/>
          </a:p>
        </p:txBody>
      </p:sp>
      <p:sp>
        <p:nvSpPr>
          <p:cNvPr id="6" name="Slide Number Placeholder 5"/>
          <p:cNvSpPr>
            <a:spLocks noGrp="1"/>
          </p:cNvSpPr>
          <p:nvPr>
            <p:ph type="sldNum" sz="quarter" idx="12"/>
          </p:nvPr>
        </p:nvSpPr>
        <p:spPr/>
        <p:txBody>
          <a:bodyPr/>
          <a:lstStyle>
            <a:lvl1pPr>
              <a:defRPr sz="1000">
                <a:solidFill>
                  <a:schemeClr val="bg1"/>
                </a:solidFill>
              </a:defRPr>
            </a:lvl1pPr>
          </a:lstStyle>
          <a:p>
            <a:fld id="{0B868178-02AE-42FC-958D-6B8F13B60175}" type="slidenum">
              <a:rPr lang="en-GB" smtClean="0"/>
              <a:pPr/>
              <a:t>‹#›</a:t>
            </a:fld>
            <a:endParaRPr lang="en-GB"/>
          </a:p>
        </p:txBody>
      </p:sp>
      <p:sp>
        <p:nvSpPr>
          <p:cNvPr id="9" name="TextBox 8"/>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pic>
        <p:nvPicPr>
          <p:cNvPr id="7" name="Picture 6">
            <a:extLst>
              <a:ext uri="{FF2B5EF4-FFF2-40B4-BE49-F238E27FC236}">
                <a16:creationId xmlns="" xmlns:a16="http://schemas.microsoft.com/office/drawing/2014/main" id="{4EDC729A-98FE-4613-8BBE-7F95C55350F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6545" y="742041"/>
            <a:ext cx="2160000" cy="248633"/>
          </a:xfrm>
          <a:prstGeom prst="rect">
            <a:avLst/>
          </a:prstGeom>
        </p:spPr>
      </p:pic>
    </p:spTree>
    <p:extLst>
      <p:ext uri="{BB962C8B-B14F-4D97-AF65-F5344CB8AC3E}">
        <p14:creationId xmlns:p14="http://schemas.microsoft.com/office/powerpoint/2010/main" val="288089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7" name="TextBox 6"/>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284594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658465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large text) (blu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110352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image (large text) (blank)">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8640000" cy="1620000"/>
          </a:xfrm>
        </p:spPr>
        <p:txBody>
          <a:bodyPr anchor="t" anchorCtr="0"/>
          <a:lstStyle>
            <a:lvl1pPr algn="l">
              <a:lnSpc>
                <a:spcPct val="90000"/>
              </a:lnSpc>
              <a:defRPr sz="4800" b="0" cap="none" baseline="0">
                <a:solidFill>
                  <a:schemeClr val="bg1"/>
                </a:solidFill>
                <a:latin typeface="+mn-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8" name="TextBox 7"/>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254282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urpl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232211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small text) (pink)">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4000" y="1799999"/>
            <a:ext cx="6480000" cy="324000"/>
          </a:xfrm>
        </p:spPr>
        <p:txBody>
          <a:bodyPr anchor="t" anchorCtr="0"/>
          <a:lstStyle>
            <a:lvl1pPr algn="l">
              <a:lnSpc>
                <a:spcPct val="100000"/>
              </a:lnSpc>
              <a:defRPr sz="2400" b="1" cap="none" baseline="0">
                <a:solidFill>
                  <a:schemeClr val="bg1"/>
                </a:solidFill>
                <a:latin typeface="+mj-lt"/>
              </a:defRPr>
            </a:lvl1pPr>
          </a:lstStyle>
          <a:p>
            <a:r>
              <a:rPr lang="en-US" dirty="0"/>
              <a:t>Click to edit Master Divider title style</a:t>
            </a:r>
            <a:endParaRPr lang="en-GB" dirty="0"/>
          </a:p>
        </p:txBody>
      </p:sp>
      <p:sp>
        <p:nvSpPr>
          <p:cNvPr id="5" name="Footer Placeholder 4"/>
          <p:cNvSpPr>
            <a:spLocks noGrp="1"/>
          </p:cNvSpPr>
          <p:nvPr>
            <p:ph type="ftr" sz="quarter" idx="11"/>
          </p:nvPr>
        </p:nvSpPr>
        <p:spPr>
          <a:xfrm>
            <a:off x="6289200" y="6228581"/>
            <a:ext cx="3600000" cy="287267"/>
          </a:xfrm>
          <a:prstGeom prst="rect">
            <a:avLst/>
          </a:prstGeom>
        </p:spPr>
        <p:txBody>
          <a:bodyPr/>
          <a:lstStyle>
            <a:lvl1pPr>
              <a:defRPr>
                <a:solidFill>
                  <a:schemeClr val="bg1"/>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0B868178-02AE-42FC-958D-6B8F13B60175}" type="slidenum">
              <a:rPr lang="en-GB" smtClean="0"/>
              <a:pPr/>
              <a:t>‹#›</a:t>
            </a:fld>
            <a:endParaRPr lang="en-GB"/>
          </a:p>
        </p:txBody>
      </p:sp>
      <p:sp>
        <p:nvSpPr>
          <p:cNvPr id="9" name="Text Placeholder 8"/>
          <p:cNvSpPr>
            <a:spLocks noGrp="1"/>
          </p:cNvSpPr>
          <p:nvPr>
            <p:ph type="body" sz="quarter" idx="13"/>
          </p:nvPr>
        </p:nvSpPr>
        <p:spPr>
          <a:xfrm>
            <a:off x="502509" y="2160160"/>
            <a:ext cx="6480000" cy="1620000"/>
          </a:xfrm>
        </p:spPr>
        <p:txBody>
          <a:bodyPr/>
          <a:lstStyle>
            <a:lvl1pPr>
              <a:lnSpc>
                <a:spcPct val="100000"/>
              </a:lnSpc>
              <a:defRPr sz="2400" b="0">
                <a:solidFill>
                  <a:schemeClr val="bg1"/>
                </a:solidFill>
                <a:latin typeface="+mn-lt"/>
              </a:defRPr>
            </a:lvl1pPr>
          </a:lstStyle>
          <a:p>
            <a:pPr lvl="0"/>
            <a:r>
              <a:rPr lang="en-US"/>
              <a:t>Edit Master text styles</a:t>
            </a:r>
          </a:p>
        </p:txBody>
      </p:sp>
      <p:sp>
        <p:nvSpPr>
          <p:cNvPr id="10" name="TextBox 9"/>
          <p:cNvSpPr txBox="1"/>
          <p:nvPr userDrawn="1"/>
        </p:nvSpPr>
        <p:spPr>
          <a:xfrm>
            <a:off x="1007484" y="6254795"/>
            <a:ext cx="2160000" cy="261818"/>
          </a:xfrm>
          <a:prstGeom prst="rect">
            <a:avLst/>
          </a:prstGeom>
          <a:noFill/>
        </p:spPr>
        <p:txBody>
          <a:bodyPr wrap="square" lIns="0" tIns="0" rIns="0" bIns="0" rtlCol="0" anchor="b" anchorCtr="0">
            <a:noAutofit/>
          </a:bodyPr>
          <a:lstStyle/>
          <a:p>
            <a:r>
              <a:rPr lang="en-GB" sz="1000" dirty="0">
                <a:solidFill>
                  <a:srgbClr val="FFFFFF"/>
                </a:solidFill>
              </a:rPr>
              <a:t>British Telecommunications plc 2017</a:t>
            </a:r>
          </a:p>
        </p:txBody>
      </p:sp>
    </p:spTree>
    <p:extLst>
      <p:ext uri="{BB962C8B-B14F-4D97-AF65-F5344CB8AC3E}">
        <p14:creationId xmlns:p14="http://schemas.microsoft.com/office/powerpoint/2010/main" val="306297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4000" y="324000"/>
            <a:ext cx="11232000" cy="432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504000" y="1512000"/>
            <a:ext cx="11232000" cy="4464000"/>
          </a:xfrm>
          <a:prstGeom prst="rect">
            <a:avLst/>
          </a:prstGeom>
        </p:spPr>
        <p:txBody>
          <a:bodyPr vert="horz" lIns="0" tIns="0" rIns="0" bIns="0" rtlCol="0" anchor="t" anchorCtr="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3"/>
          </p:nvPr>
        </p:nvSpPr>
        <p:spPr>
          <a:xfrm>
            <a:off x="6289200" y="6228000"/>
            <a:ext cx="3600000" cy="287267"/>
          </a:xfrm>
          <a:prstGeom prst="rect">
            <a:avLst/>
          </a:prstGeom>
        </p:spPr>
        <p:txBody>
          <a:bodyPr vert="horz" lIns="0" tIns="0" rIns="0" bIns="0" rtlCol="0" anchor="b" anchorCtr="0">
            <a:noAutofit/>
          </a:bodyPr>
          <a:lstStyle>
            <a:lvl1pPr algn="r">
              <a:defRPr sz="1000">
                <a:solidFill>
                  <a:schemeClr val="accent1"/>
                </a:solidFill>
              </a:defRPr>
            </a:lvl1pPr>
          </a:lstStyle>
          <a:p>
            <a:endParaRPr lang="en-GB" dirty="0"/>
          </a:p>
        </p:txBody>
      </p:sp>
      <p:sp>
        <p:nvSpPr>
          <p:cNvPr id="6" name="Slide Number Placeholder 5"/>
          <p:cNvSpPr>
            <a:spLocks noGrp="1"/>
          </p:cNvSpPr>
          <p:nvPr>
            <p:ph type="sldNum" sz="quarter" idx="4"/>
          </p:nvPr>
        </p:nvSpPr>
        <p:spPr>
          <a:xfrm>
            <a:off x="504000" y="6228581"/>
            <a:ext cx="360000" cy="287267"/>
          </a:xfrm>
          <a:prstGeom prst="rect">
            <a:avLst/>
          </a:prstGeom>
        </p:spPr>
        <p:txBody>
          <a:bodyPr vert="horz" lIns="0" tIns="0" rIns="0" bIns="0" rtlCol="0" anchor="b" anchorCtr="0">
            <a:noAutofit/>
          </a:bodyPr>
          <a:lstStyle>
            <a:lvl1pPr algn="l">
              <a:defRPr sz="1000">
                <a:solidFill>
                  <a:schemeClr val="accent1"/>
                </a:solidFill>
              </a:defRPr>
            </a:lvl1pPr>
          </a:lstStyle>
          <a:p>
            <a:fld id="{0B868178-02AE-42FC-958D-6B8F13B60175}" type="slidenum">
              <a:rPr lang="en-GB" smtClean="0"/>
              <a:pPr/>
              <a:t>‹#›</a:t>
            </a:fld>
            <a:endParaRPr lang="en-GB" dirty="0"/>
          </a:p>
        </p:txBody>
      </p:sp>
      <p:cxnSp>
        <p:nvCxnSpPr>
          <p:cNvPr id="8" name="Straight Connector 7"/>
          <p:cNvCxnSpPr/>
          <p:nvPr/>
        </p:nvCxnSpPr>
        <p:spPr>
          <a:xfrm>
            <a:off x="504000" y="936000"/>
            <a:ext cx="11232000" cy="0"/>
          </a:xfrm>
          <a:prstGeom prst="line">
            <a:avLst/>
          </a:prstGeom>
          <a:ln w="31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07484" y="6254795"/>
            <a:ext cx="2160000" cy="261818"/>
          </a:xfrm>
          <a:prstGeom prst="rect">
            <a:avLst/>
          </a:prstGeom>
          <a:noFill/>
        </p:spPr>
        <p:txBody>
          <a:bodyPr wrap="square" lIns="0" tIns="0" rIns="0" bIns="0" rtlCol="0" anchor="b" anchorCtr="0">
            <a:noAutofit/>
          </a:bodyPr>
          <a:lstStyle/>
          <a:p>
            <a:r>
              <a:rPr lang="en-GB" sz="1000" dirty="0">
                <a:solidFill>
                  <a:schemeClr val="accent1"/>
                </a:solidFill>
              </a:rPr>
              <a:t>British Telecommunications plc </a:t>
            </a:r>
            <a:r>
              <a:rPr lang="en-GB" sz="1000" dirty="0" smtClean="0">
                <a:solidFill>
                  <a:schemeClr val="accent1"/>
                </a:solidFill>
              </a:rPr>
              <a:t>2018</a:t>
            </a:r>
            <a:endParaRPr lang="en-GB" sz="1000" dirty="0">
              <a:solidFill>
                <a:schemeClr val="accent1"/>
              </a:solidFill>
            </a:endParaRPr>
          </a:p>
        </p:txBody>
      </p:sp>
      <p:pic>
        <p:nvPicPr>
          <p:cNvPr id="9" name="Picture 8">
            <a:extLst>
              <a:ext uri="{FF2B5EF4-FFF2-40B4-BE49-F238E27FC236}">
                <a16:creationId xmlns="" xmlns:a16="http://schemas.microsoft.com/office/drawing/2014/main" id="{986C0A9E-068F-46D6-848B-30CCFAE45A3A}"/>
              </a:ext>
            </a:extLst>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0177200" y="6289200"/>
            <a:ext cx="1620000" cy="186474"/>
          </a:xfrm>
          <a:prstGeom prst="rect">
            <a:avLst/>
          </a:prstGeom>
        </p:spPr>
      </p:pic>
    </p:spTree>
    <p:extLst>
      <p:ext uri="{BB962C8B-B14F-4D97-AF65-F5344CB8AC3E}">
        <p14:creationId xmlns:p14="http://schemas.microsoft.com/office/powerpoint/2010/main" val="374321691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88" r:id="rId3"/>
    <p:sldLayoutId id="2147483651" r:id="rId4"/>
    <p:sldLayoutId id="2147483656" r:id="rId5"/>
    <p:sldLayoutId id="2147483657" r:id="rId6"/>
    <p:sldLayoutId id="2147483689" r:id="rId7"/>
    <p:sldLayoutId id="2147483668" r:id="rId8"/>
    <p:sldLayoutId id="2147483669" r:id="rId9"/>
    <p:sldLayoutId id="2147483670" r:id="rId10"/>
    <p:sldLayoutId id="2147483690" r:id="rId11"/>
    <p:sldLayoutId id="2147483674" r:id="rId12"/>
    <p:sldLayoutId id="2147483675" r:id="rId13"/>
    <p:sldLayoutId id="2147483676" r:id="rId14"/>
    <p:sldLayoutId id="2147483691" r:id="rId15"/>
    <p:sldLayoutId id="2147483687" r:id="rId16"/>
    <p:sldLayoutId id="2147483684" r:id="rId17"/>
    <p:sldLayoutId id="2147483685" r:id="rId18"/>
    <p:sldLayoutId id="2147483686" r:id="rId19"/>
    <p:sldLayoutId id="2147483650" r:id="rId20"/>
    <p:sldLayoutId id="2147483652" r:id="rId21"/>
    <p:sldLayoutId id="2147483678" r:id="rId22"/>
    <p:sldLayoutId id="2147483679" r:id="rId23"/>
    <p:sldLayoutId id="2147483680" r:id="rId24"/>
    <p:sldLayoutId id="2147483681" r:id="rId25"/>
    <p:sldLayoutId id="2147483682" r:id="rId26"/>
    <p:sldLayoutId id="2147483683" r:id="rId27"/>
    <p:sldLayoutId id="2147483654" r:id="rId28"/>
    <p:sldLayoutId id="2147483655"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2114" rtl="0" eaLnBrk="1" latinLnBrk="0" hangingPunct="1">
        <a:spcBef>
          <a:spcPct val="0"/>
        </a:spcBef>
        <a:buNone/>
        <a:defRPr sz="2400" b="0" kern="1200">
          <a:solidFill>
            <a:schemeClr val="accent1"/>
          </a:solidFill>
          <a:latin typeface="+mj-lt"/>
          <a:ea typeface="+mj-ea"/>
          <a:cs typeface="+mj-cs"/>
        </a:defRPr>
      </a:lvl1pPr>
    </p:titleStyle>
    <p:bodyStyle>
      <a:lvl1pPr marL="0" indent="0" algn="l" defTabSz="912114" rtl="0" eaLnBrk="1" latinLnBrk="0" hangingPunct="1">
        <a:lnSpc>
          <a:spcPct val="110000"/>
        </a:lnSpc>
        <a:spcBef>
          <a:spcPts val="0"/>
        </a:spcBef>
        <a:spcAft>
          <a:spcPts val="0"/>
        </a:spcAft>
        <a:buFontTx/>
        <a:buNone/>
        <a:defRPr sz="1500" b="1" i="0" kern="1200">
          <a:solidFill>
            <a:schemeClr val="tx1"/>
          </a:solidFill>
          <a:latin typeface="+mj-lt"/>
          <a:ea typeface="+mn-ea"/>
          <a:cs typeface="+mn-cs"/>
        </a:defRPr>
      </a:lvl1pPr>
      <a:lvl2pPr marL="0" indent="0" algn="l" defTabSz="912114" rtl="0" eaLnBrk="1" latinLnBrk="0" hangingPunct="1">
        <a:lnSpc>
          <a:spcPct val="110000"/>
        </a:lnSpc>
        <a:spcBef>
          <a:spcPts val="0"/>
        </a:spcBef>
        <a:spcAft>
          <a:spcPts val="0"/>
        </a:spcAft>
        <a:buFont typeface="Arial" panose="020B0604020202020204" pitchFamily="34" charset="0"/>
        <a:buNone/>
        <a:defRPr sz="1500" kern="1200">
          <a:solidFill>
            <a:schemeClr val="tx1"/>
          </a:solidFill>
          <a:latin typeface="+mn-lt"/>
          <a:ea typeface="+mn-ea"/>
          <a:cs typeface="+mn-cs"/>
        </a:defRPr>
      </a:lvl2pPr>
      <a:lvl3pPr marL="18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3pPr>
      <a:lvl4pPr marL="360000" indent="-180000" algn="l" defTabSz="912114" rtl="0" eaLnBrk="1" latinLnBrk="0" hangingPunct="1">
        <a:lnSpc>
          <a:spcPct val="110000"/>
        </a:lnSpc>
        <a:spcBef>
          <a:spcPts val="0"/>
        </a:spcBef>
        <a:spcAft>
          <a:spcPts val="0"/>
        </a:spcAft>
        <a:buFont typeface="BT Font Light" panose="020B0403030204020203" pitchFamily="34" charset="0"/>
        <a:buChar char="&gt;"/>
        <a:defRPr sz="1500" kern="1200">
          <a:solidFill>
            <a:schemeClr val="tx1"/>
          </a:solidFill>
          <a:latin typeface="+mn-lt"/>
          <a:ea typeface="+mn-ea"/>
          <a:cs typeface="+mn-cs"/>
        </a:defRPr>
      </a:lvl4pPr>
      <a:lvl5pPr marL="540000" indent="-180000" algn="l" defTabSz="912114" rtl="0" eaLnBrk="1" latinLnBrk="0" hangingPunct="1">
        <a:lnSpc>
          <a:spcPct val="110000"/>
        </a:lnSpc>
        <a:spcBef>
          <a:spcPts val="0"/>
        </a:spcBef>
        <a:spcAft>
          <a:spcPts val="0"/>
        </a:spcAft>
        <a:buFont typeface="BT Font Light" panose="020B0403030204020203" pitchFamily="34" charset="0"/>
        <a:buChar char="–"/>
        <a:defRPr sz="1500" kern="1200">
          <a:solidFill>
            <a:schemeClr val="tx1"/>
          </a:solidFill>
          <a:latin typeface="+mn-lt"/>
          <a:ea typeface="+mn-ea"/>
          <a:cs typeface="+mn-cs"/>
        </a:defRPr>
      </a:lvl5pPr>
      <a:lvl6pPr marL="2508314"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6pPr>
      <a:lvl7pPr marL="2964371"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7pPr>
      <a:lvl8pPr marL="3420428"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8pPr>
      <a:lvl9pPr marL="3876485" indent="-228029" algn="l" defTabSz="912114" rtl="0" eaLnBrk="1" latinLnBrk="0" hangingPunct="1">
        <a:spcBef>
          <a:spcPct val="20000"/>
        </a:spcBef>
        <a:buFont typeface="Arial" panose="020B0604020202020204" pitchFamily="34" charset="0"/>
        <a:buChar char="•"/>
        <a:defRPr sz="1995" kern="1200">
          <a:solidFill>
            <a:schemeClr val="tx1"/>
          </a:solidFill>
          <a:latin typeface="+mn-lt"/>
          <a:ea typeface="+mn-ea"/>
          <a:cs typeface="+mn-cs"/>
        </a:defRPr>
      </a:lvl9pPr>
    </p:bodyStyle>
    <p:otherStyle>
      <a:defPPr>
        <a:defRPr lang="en-US"/>
      </a:defPPr>
      <a:lvl1pPr marL="0" algn="l" defTabSz="912114" rtl="0" eaLnBrk="1" latinLnBrk="0" hangingPunct="1">
        <a:defRPr sz="1795" kern="1200">
          <a:solidFill>
            <a:schemeClr val="tx1"/>
          </a:solidFill>
          <a:latin typeface="+mn-lt"/>
          <a:ea typeface="+mn-ea"/>
          <a:cs typeface="+mn-cs"/>
        </a:defRPr>
      </a:lvl1pPr>
      <a:lvl2pPr marL="456057" algn="l" defTabSz="912114" rtl="0" eaLnBrk="1" latinLnBrk="0" hangingPunct="1">
        <a:defRPr sz="1795" kern="1200">
          <a:solidFill>
            <a:schemeClr val="tx1"/>
          </a:solidFill>
          <a:latin typeface="+mn-lt"/>
          <a:ea typeface="+mn-ea"/>
          <a:cs typeface="+mn-cs"/>
        </a:defRPr>
      </a:lvl2pPr>
      <a:lvl3pPr marL="912114" algn="l" defTabSz="912114" rtl="0" eaLnBrk="1" latinLnBrk="0" hangingPunct="1">
        <a:defRPr sz="1795" kern="1200">
          <a:solidFill>
            <a:schemeClr val="tx1"/>
          </a:solidFill>
          <a:latin typeface="+mn-lt"/>
          <a:ea typeface="+mn-ea"/>
          <a:cs typeface="+mn-cs"/>
        </a:defRPr>
      </a:lvl3pPr>
      <a:lvl4pPr marL="1368171" algn="l" defTabSz="912114" rtl="0" eaLnBrk="1" latinLnBrk="0" hangingPunct="1">
        <a:defRPr sz="1795" kern="1200">
          <a:solidFill>
            <a:schemeClr val="tx1"/>
          </a:solidFill>
          <a:latin typeface="+mn-lt"/>
          <a:ea typeface="+mn-ea"/>
          <a:cs typeface="+mn-cs"/>
        </a:defRPr>
      </a:lvl4pPr>
      <a:lvl5pPr marL="1824228" algn="l" defTabSz="912114" rtl="0" eaLnBrk="1" latinLnBrk="0" hangingPunct="1">
        <a:defRPr sz="1795" kern="1200">
          <a:solidFill>
            <a:schemeClr val="tx1"/>
          </a:solidFill>
          <a:latin typeface="+mn-lt"/>
          <a:ea typeface="+mn-ea"/>
          <a:cs typeface="+mn-cs"/>
        </a:defRPr>
      </a:lvl5pPr>
      <a:lvl6pPr marL="2280285" algn="l" defTabSz="912114" rtl="0" eaLnBrk="1" latinLnBrk="0" hangingPunct="1">
        <a:defRPr sz="1795" kern="1200">
          <a:solidFill>
            <a:schemeClr val="tx1"/>
          </a:solidFill>
          <a:latin typeface="+mn-lt"/>
          <a:ea typeface="+mn-ea"/>
          <a:cs typeface="+mn-cs"/>
        </a:defRPr>
      </a:lvl6pPr>
      <a:lvl7pPr marL="2736342" algn="l" defTabSz="912114" rtl="0" eaLnBrk="1" latinLnBrk="0" hangingPunct="1">
        <a:defRPr sz="1795" kern="1200">
          <a:solidFill>
            <a:schemeClr val="tx1"/>
          </a:solidFill>
          <a:latin typeface="+mn-lt"/>
          <a:ea typeface="+mn-ea"/>
          <a:cs typeface="+mn-cs"/>
        </a:defRPr>
      </a:lvl7pPr>
      <a:lvl8pPr marL="3192399" algn="l" defTabSz="912114" rtl="0" eaLnBrk="1" latinLnBrk="0" hangingPunct="1">
        <a:defRPr sz="1795" kern="1200">
          <a:solidFill>
            <a:schemeClr val="tx1"/>
          </a:solidFill>
          <a:latin typeface="+mn-lt"/>
          <a:ea typeface="+mn-ea"/>
          <a:cs typeface="+mn-cs"/>
        </a:defRPr>
      </a:lvl8pPr>
      <a:lvl9pPr marL="3648456" algn="l" defTabSz="912114" rtl="0" eaLnBrk="1" latinLnBrk="0" hangingPunct="1">
        <a:defRPr sz="1795"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75" userDrawn="1">
          <p15:clr>
            <a:srgbClr val="F26B43"/>
          </p15:clr>
        </p15:guide>
        <p15:guide id="2" pos="31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5.xml"/><Relationship Id="rId7" Type="http://schemas.openxmlformats.org/officeDocument/2006/relationships/image" Target="../media/image4.png"/><Relationship Id="rId2" Type="http://schemas.openxmlformats.org/officeDocument/2006/relationships/slide" Target="slide4.xml"/><Relationship Id="rId1" Type="http://schemas.openxmlformats.org/officeDocument/2006/relationships/slideLayout" Target="../slideLayouts/slideLayout17.xml"/><Relationship Id="rId6" Type="http://schemas.openxmlformats.org/officeDocument/2006/relationships/slide" Target="slide9.xml"/><Relationship Id="rId5" Type="http://schemas.openxmlformats.org/officeDocument/2006/relationships/slide" Target="slide7.xml"/><Relationship Id="rId4" Type="http://schemas.openxmlformats.org/officeDocument/2006/relationships/slide" Target="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btwholesale.com/pages/static/sales-tools/ethernet-order.htm" TargetMode="Externa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btwholesale.com/" TargetMode="Externa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 xmlns:a16="http://schemas.microsoft.com/office/drawing/2014/main" id="{7978A413-411C-4357-9634-5516BEC772BF}"/>
              </a:ext>
            </a:extLst>
          </p:cNvPr>
          <p:cNvSpPr>
            <a:spLocks noGrp="1"/>
          </p:cNvSpPr>
          <p:nvPr>
            <p:ph type="sldNum" sz="quarter" idx="12"/>
          </p:nvPr>
        </p:nvSpPr>
        <p:spPr/>
        <p:txBody>
          <a:bodyPr/>
          <a:lstStyle/>
          <a:p>
            <a:fld id="{0B868178-02AE-42FC-958D-6B8F13B60175}" type="slidenum">
              <a:rPr lang="en-GB" smtClean="0"/>
              <a:pPr/>
              <a:t>1</a:t>
            </a:fld>
            <a:endParaRPr lang="en-GB"/>
          </a:p>
        </p:txBody>
      </p:sp>
      <p:sp>
        <p:nvSpPr>
          <p:cNvPr id="6" name="Title 5">
            <a:extLst>
              <a:ext uri="{FF2B5EF4-FFF2-40B4-BE49-F238E27FC236}">
                <a16:creationId xmlns="" xmlns:a16="http://schemas.microsoft.com/office/drawing/2014/main" id="{226863DD-BEA9-4A40-A432-142D2340EA74}"/>
              </a:ext>
            </a:extLst>
          </p:cNvPr>
          <p:cNvSpPr>
            <a:spLocks noGrp="1"/>
          </p:cNvSpPr>
          <p:nvPr>
            <p:ph type="ctrTitle"/>
          </p:nvPr>
        </p:nvSpPr>
        <p:spPr>
          <a:xfrm>
            <a:off x="503999" y="2032833"/>
            <a:ext cx="10401067" cy="1189930"/>
          </a:xfrm>
        </p:spPr>
        <p:txBody>
          <a:bodyPr/>
          <a:lstStyle/>
          <a:p>
            <a:r>
              <a:rPr lang="en-GB" dirty="0" smtClean="0"/>
              <a:t/>
            </a:r>
            <a:br>
              <a:rPr lang="en-GB" dirty="0" smtClean="0"/>
            </a:br>
            <a:r>
              <a:rPr lang="en-GB" dirty="0" smtClean="0"/>
              <a:t>Ethernet – View Asset</a:t>
            </a:r>
            <a:endParaRPr lang="en-GB" dirty="0"/>
          </a:p>
        </p:txBody>
      </p:sp>
      <p:sp>
        <p:nvSpPr>
          <p:cNvPr id="8" name="Subtitle 7">
            <a:extLst>
              <a:ext uri="{FF2B5EF4-FFF2-40B4-BE49-F238E27FC236}">
                <a16:creationId xmlns="" xmlns:a16="http://schemas.microsoft.com/office/drawing/2014/main" id="{6509E338-C459-4E85-BA08-BFD3573C8317}"/>
              </a:ext>
            </a:extLst>
          </p:cNvPr>
          <p:cNvSpPr>
            <a:spLocks noGrp="1"/>
          </p:cNvSpPr>
          <p:nvPr>
            <p:ph type="subTitle" idx="1"/>
          </p:nvPr>
        </p:nvSpPr>
        <p:spPr>
          <a:xfrm>
            <a:off x="503999" y="3124961"/>
            <a:ext cx="8640000" cy="718167"/>
          </a:xfrm>
        </p:spPr>
        <p:txBody>
          <a:bodyPr/>
          <a:lstStyle/>
          <a:p>
            <a:r>
              <a:rPr lang="en-US" dirty="0"/>
              <a:t>BT Wholesale Online</a:t>
            </a:r>
          </a:p>
          <a:p>
            <a:r>
              <a:rPr lang="en-US" dirty="0" smtClean="0"/>
              <a:t>V2</a:t>
            </a:r>
            <a:endParaRPr lang="en-US" dirty="0"/>
          </a:p>
        </p:txBody>
      </p:sp>
      <p:sp>
        <p:nvSpPr>
          <p:cNvPr id="5" name="Footer Placeholder 1">
            <a:extLst>
              <a:ext uri="{FF2B5EF4-FFF2-40B4-BE49-F238E27FC236}">
                <a16:creationId xmlns="" xmlns:a16="http://schemas.microsoft.com/office/drawing/2014/main" id="{4616199A-931F-4A22-B987-DB5270A86478}"/>
              </a:ext>
            </a:extLst>
          </p:cNvPr>
          <p:cNvSpPr txBox="1">
            <a:spLocks/>
          </p:cNvSpPr>
          <p:nvPr/>
        </p:nvSpPr>
        <p:spPr>
          <a:xfrm>
            <a:off x="481875" y="5724526"/>
            <a:ext cx="11254513" cy="504056"/>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30" dirty="0">
                <a:solidFill>
                  <a:schemeClr val="bg1"/>
                </a:solidFill>
                <a:latin typeface="BT Font Light" charset="0"/>
                <a:ea typeface="BT Font Light" charset="0"/>
                <a:cs typeface="BT Font Light" charset="0"/>
              </a:rPr>
              <a:t>LEGAL NOTICE: The information contained in this briefing is confidential information as per your terms and conditions with BT. Please do not forward, republish or permit unauthorised access. The content is accurate at the time of writing and is subject to change.</a:t>
            </a:r>
          </a:p>
        </p:txBody>
      </p:sp>
    </p:spTree>
    <p:extLst>
      <p:ext uri="{BB962C8B-B14F-4D97-AF65-F5344CB8AC3E}">
        <p14:creationId xmlns:p14="http://schemas.microsoft.com/office/powerpoint/2010/main" val="418907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Asset Details</a:t>
            </a:r>
            <a:endParaRPr lang="en-US" dirty="0"/>
          </a:p>
        </p:txBody>
      </p:sp>
      <p:sp>
        <p:nvSpPr>
          <p:cNvPr id="3" name="Content Placeholder 2"/>
          <p:cNvSpPr>
            <a:spLocks noGrp="1"/>
          </p:cNvSpPr>
          <p:nvPr>
            <p:ph idx="1"/>
          </p:nvPr>
        </p:nvSpPr>
        <p:spPr>
          <a:xfrm>
            <a:off x="435164" y="1188021"/>
            <a:ext cx="4521847" cy="6002578"/>
          </a:xfrm>
        </p:spPr>
        <p:txBody>
          <a:bodyPr>
            <a:noAutofit/>
          </a:bodyPr>
          <a:lstStyle/>
          <a:p>
            <a:r>
              <a:rPr lang="en-GB" sz="1600" dirty="0">
                <a:solidFill>
                  <a:schemeClr val="accent2"/>
                </a:solidFill>
              </a:rPr>
              <a:t>Associated in-service connections/accesses</a:t>
            </a:r>
          </a:p>
          <a:p>
            <a:endParaRPr lang="en-GB" sz="1800" b="0" dirty="0" smtClean="0">
              <a:latin typeface="+mn-lt"/>
            </a:endParaRPr>
          </a:p>
          <a:p>
            <a:r>
              <a:rPr lang="en-GB" sz="1800" b="0" dirty="0">
                <a:latin typeface="+mn-lt"/>
              </a:rPr>
              <a:t>This section allows you to see assets associated with the service you are viewing.</a:t>
            </a:r>
          </a:p>
          <a:p>
            <a:endParaRPr lang="en-GB" sz="1800" b="0" dirty="0">
              <a:latin typeface="+mn-lt"/>
            </a:endParaRPr>
          </a:p>
          <a:p>
            <a:r>
              <a:rPr lang="en-GB" sz="1800" b="0" dirty="0">
                <a:latin typeface="+mn-lt"/>
              </a:rPr>
              <a:t>If you are viewing an </a:t>
            </a:r>
            <a:r>
              <a:rPr lang="en-GB" sz="1800" b="0" dirty="0" err="1">
                <a:latin typeface="+mn-lt"/>
              </a:rPr>
              <a:t>Etherway</a:t>
            </a:r>
            <a:r>
              <a:rPr lang="en-GB" sz="1800" b="0" dirty="0">
                <a:latin typeface="+mn-lt"/>
              </a:rPr>
              <a:t>, you’ll be able to see where they are connected to. This includes details of the associated </a:t>
            </a:r>
            <a:r>
              <a:rPr lang="en-GB" sz="1800" b="0" dirty="0" err="1">
                <a:latin typeface="+mn-lt"/>
              </a:rPr>
              <a:t>Etherflow</a:t>
            </a:r>
            <a:r>
              <a:rPr lang="en-GB" sz="1800" b="0" dirty="0">
                <a:latin typeface="+mn-lt"/>
              </a:rPr>
              <a:t> and it’s connected </a:t>
            </a:r>
            <a:r>
              <a:rPr lang="en-GB" sz="1800" b="0" dirty="0" err="1">
                <a:latin typeface="+mn-lt"/>
              </a:rPr>
              <a:t>Etherway</a:t>
            </a:r>
            <a:r>
              <a:rPr lang="en-GB" sz="1800" b="0" dirty="0">
                <a:latin typeface="+mn-lt"/>
              </a:rPr>
              <a:t>.</a:t>
            </a:r>
          </a:p>
          <a:p>
            <a:endParaRPr lang="en-GB" sz="1800" b="0" dirty="0">
              <a:latin typeface="+mn-lt"/>
            </a:endParaRPr>
          </a:p>
          <a:p>
            <a:r>
              <a:rPr lang="en-GB" sz="1800" b="0" dirty="0">
                <a:latin typeface="+mn-lt"/>
              </a:rPr>
              <a:t>If you are viewing an </a:t>
            </a:r>
            <a:r>
              <a:rPr lang="en-GB" sz="1800" b="0" dirty="0" err="1">
                <a:latin typeface="+mn-lt"/>
              </a:rPr>
              <a:t>Etherflow</a:t>
            </a:r>
            <a:r>
              <a:rPr lang="en-GB" sz="1800" b="0" dirty="0">
                <a:latin typeface="+mn-lt"/>
              </a:rPr>
              <a:t>, you’ll be able to see the associated </a:t>
            </a:r>
            <a:r>
              <a:rPr lang="en-GB" sz="1800" b="0" dirty="0" err="1">
                <a:latin typeface="+mn-lt"/>
              </a:rPr>
              <a:t>Etherways</a:t>
            </a:r>
            <a:r>
              <a:rPr lang="en-GB" sz="1800" b="0" dirty="0">
                <a:latin typeface="+mn-lt"/>
              </a:rPr>
              <a:t> it’s connected to.</a:t>
            </a:r>
          </a:p>
          <a:p>
            <a:endParaRPr lang="en-GB" sz="1800" b="0" dirty="0">
              <a:latin typeface="+mn-lt"/>
            </a:endParaRPr>
          </a:p>
          <a:p>
            <a:r>
              <a:rPr lang="en-GB" sz="1800" b="0" dirty="0">
                <a:latin typeface="+mn-lt"/>
              </a:rPr>
              <a:t>In this section, you can click on the service reference (ETHA/ETHC) to view that asset.</a:t>
            </a:r>
          </a:p>
          <a:p>
            <a:endParaRPr lang="en-GB" sz="1800" b="0" dirty="0">
              <a:latin typeface="+mn-lt"/>
            </a:endParaRPr>
          </a:p>
          <a:p>
            <a:endParaRPr lang="en-GB" sz="1800" b="0" dirty="0">
              <a:latin typeface="+mn-lt"/>
            </a:endParaRPr>
          </a:p>
          <a:p>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8723" y="1188021"/>
            <a:ext cx="6356376" cy="21420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8723" y="3605153"/>
            <a:ext cx="6406088" cy="2142099"/>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36168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Asset Details</a:t>
            </a:r>
            <a:endParaRPr lang="en-US" dirty="0"/>
          </a:p>
        </p:txBody>
      </p:sp>
      <p:sp>
        <p:nvSpPr>
          <p:cNvPr id="3" name="Content Placeholder 2"/>
          <p:cNvSpPr>
            <a:spLocks noGrp="1"/>
          </p:cNvSpPr>
          <p:nvPr>
            <p:ph idx="1"/>
          </p:nvPr>
        </p:nvSpPr>
        <p:spPr>
          <a:xfrm>
            <a:off x="435164" y="1188021"/>
            <a:ext cx="4172931" cy="6002578"/>
          </a:xfrm>
        </p:spPr>
        <p:txBody>
          <a:bodyPr>
            <a:noAutofit/>
          </a:bodyPr>
          <a:lstStyle/>
          <a:p>
            <a:r>
              <a:rPr lang="en-GB" sz="1600" dirty="0">
                <a:solidFill>
                  <a:schemeClr val="accent2"/>
                </a:solidFill>
              </a:rPr>
              <a:t>Associated in-progress </a:t>
            </a:r>
            <a:r>
              <a:rPr lang="en-GB" sz="1600" dirty="0" smtClean="0">
                <a:solidFill>
                  <a:schemeClr val="accent2"/>
                </a:solidFill>
              </a:rPr>
              <a:t>connections</a:t>
            </a:r>
          </a:p>
          <a:p>
            <a:endParaRPr lang="en-GB" sz="1800" b="0" dirty="0" smtClean="0">
              <a:latin typeface="+mn-lt"/>
            </a:endParaRPr>
          </a:p>
          <a:p>
            <a:r>
              <a:rPr lang="en-GB" sz="1800" b="0" dirty="0">
                <a:latin typeface="+mn-lt"/>
              </a:rPr>
              <a:t>If you are viewing an </a:t>
            </a:r>
            <a:r>
              <a:rPr lang="en-GB" sz="1800" b="0" dirty="0" err="1">
                <a:latin typeface="+mn-lt"/>
              </a:rPr>
              <a:t>Etherway</a:t>
            </a:r>
            <a:r>
              <a:rPr lang="en-GB" sz="1800" b="0" dirty="0">
                <a:latin typeface="+mn-lt"/>
              </a:rPr>
              <a:t> asset, you can use the ‘Associated in-progress connections’ section to view any associated </a:t>
            </a:r>
            <a:r>
              <a:rPr lang="en-GB" sz="1800" b="0" dirty="0" err="1">
                <a:latin typeface="+mn-lt"/>
              </a:rPr>
              <a:t>Etherflows</a:t>
            </a:r>
            <a:r>
              <a:rPr lang="en-GB" sz="1800" b="0" dirty="0">
                <a:latin typeface="+mn-lt"/>
              </a:rPr>
              <a:t> that are being provided.</a:t>
            </a:r>
          </a:p>
          <a:p>
            <a:endParaRPr lang="en-GB" sz="1800" b="0" dirty="0">
              <a:latin typeface="+mn-lt"/>
            </a:endParaRPr>
          </a:p>
          <a:p>
            <a:r>
              <a:rPr lang="en-GB" sz="1800" b="0" dirty="0">
                <a:latin typeface="+mn-lt"/>
              </a:rPr>
              <a:t>Clicking on the ‘Service Reference’ will allow you to view the order details</a:t>
            </a:r>
            <a:r>
              <a:rPr lang="en-GB" sz="1800" b="0" dirty="0" smtClean="0">
                <a:latin typeface="+mn-lt"/>
              </a:rPr>
              <a:t>.</a:t>
            </a:r>
            <a:endParaRPr lang="en-GB" sz="1800" b="0" dirty="0">
              <a:latin typeface="+mn-lt"/>
            </a:endParaRPr>
          </a:p>
          <a:p>
            <a:endParaRPr lang="en-GB" sz="1800" b="0" dirty="0">
              <a:latin typeface="+mn-lt"/>
            </a:endParaRPr>
          </a:p>
          <a:p>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p:txBody>
      </p:sp>
      <p:pic>
        <p:nvPicPr>
          <p:cNvPr id="4" name="Picture 3"/>
          <p:cNvPicPr>
            <a:picLocks noChangeAspect="1"/>
          </p:cNvPicPr>
          <p:nvPr/>
        </p:nvPicPr>
        <p:blipFill>
          <a:blip r:embed="rId2"/>
          <a:stretch>
            <a:fillRect/>
          </a:stretch>
        </p:blipFill>
        <p:spPr>
          <a:xfrm>
            <a:off x="4780650" y="1188021"/>
            <a:ext cx="7458975" cy="2631533"/>
          </a:xfrm>
          <a:prstGeom prst="rect">
            <a:avLst/>
          </a:prstGeom>
        </p:spPr>
      </p:pic>
    </p:spTree>
    <p:extLst>
      <p:ext uri="{BB962C8B-B14F-4D97-AF65-F5344CB8AC3E}">
        <p14:creationId xmlns:p14="http://schemas.microsoft.com/office/powerpoint/2010/main" val="319038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Asset Details</a:t>
            </a:r>
            <a:endParaRPr lang="en-US" dirty="0"/>
          </a:p>
        </p:txBody>
      </p:sp>
      <p:sp>
        <p:nvSpPr>
          <p:cNvPr id="3" name="Content Placeholder 2"/>
          <p:cNvSpPr>
            <a:spLocks noGrp="1"/>
          </p:cNvSpPr>
          <p:nvPr>
            <p:ph idx="1"/>
          </p:nvPr>
        </p:nvSpPr>
        <p:spPr>
          <a:xfrm>
            <a:off x="435164" y="1188021"/>
            <a:ext cx="4172931" cy="6002578"/>
          </a:xfrm>
        </p:spPr>
        <p:txBody>
          <a:bodyPr>
            <a:noAutofit/>
          </a:bodyPr>
          <a:lstStyle/>
          <a:p>
            <a:r>
              <a:rPr lang="en-GB" sz="1600" dirty="0">
                <a:solidFill>
                  <a:schemeClr val="accent2"/>
                </a:solidFill>
              </a:rPr>
              <a:t>Associated </a:t>
            </a:r>
            <a:r>
              <a:rPr lang="en-GB" sz="1600" dirty="0" smtClean="0">
                <a:solidFill>
                  <a:schemeClr val="accent2"/>
                </a:solidFill>
              </a:rPr>
              <a:t>orders</a:t>
            </a:r>
          </a:p>
          <a:p>
            <a:endParaRPr lang="en-GB" sz="1800" b="0" dirty="0" smtClean="0">
              <a:latin typeface="+mn-lt"/>
            </a:endParaRPr>
          </a:p>
          <a:p>
            <a:r>
              <a:rPr lang="en-GB" sz="1800" b="0" dirty="0">
                <a:latin typeface="+mn-lt"/>
              </a:rPr>
              <a:t>The associated orders section allows you to see details of recent orders associated with your asset.</a:t>
            </a:r>
          </a:p>
          <a:p>
            <a:endParaRPr lang="en-GB" sz="1800" b="0" dirty="0">
              <a:latin typeface="+mn-lt"/>
            </a:endParaRPr>
          </a:p>
          <a:p>
            <a:r>
              <a:rPr lang="en-GB" sz="1800" b="0" dirty="0">
                <a:latin typeface="+mn-lt"/>
              </a:rPr>
              <a:t>You can click on the BT Reference to view the order details.</a:t>
            </a:r>
          </a:p>
          <a:p>
            <a:endParaRPr lang="en-GB" sz="1800" b="0" dirty="0">
              <a:latin typeface="+mn-lt"/>
            </a:endParaRPr>
          </a:p>
          <a:p>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4928" y="1188021"/>
            <a:ext cx="6991072" cy="231316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5383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View Asset Details</a:t>
            </a:r>
            <a:endParaRPr lang="en-US" dirty="0"/>
          </a:p>
        </p:txBody>
      </p:sp>
      <p:sp>
        <p:nvSpPr>
          <p:cNvPr id="3" name="Content Placeholder 2"/>
          <p:cNvSpPr>
            <a:spLocks noGrp="1"/>
          </p:cNvSpPr>
          <p:nvPr>
            <p:ph idx="1"/>
          </p:nvPr>
        </p:nvSpPr>
        <p:spPr>
          <a:xfrm>
            <a:off x="435164" y="1188021"/>
            <a:ext cx="4172931" cy="6002578"/>
          </a:xfrm>
        </p:spPr>
        <p:txBody>
          <a:bodyPr>
            <a:noAutofit/>
          </a:bodyPr>
          <a:lstStyle/>
          <a:p>
            <a:r>
              <a:rPr lang="en-GB" sz="1600" dirty="0">
                <a:solidFill>
                  <a:schemeClr val="accent2"/>
                </a:solidFill>
              </a:rPr>
              <a:t>Associated </a:t>
            </a:r>
            <a:r>
              <a:rPr lang="en-GB" sz="1600" dirty="0" smtClean="0">
                <a:solidFill>
                  <a:schemeClr val="accent2"/>
                </a:solidFill>
              </a:rPr>
              <a:t>faults</a:t>
            </a:r>
          </a:p>
          <a:p>
            <a:endParaRPr lang="en-GB" sz="1800" b="0" dirty="0" smtClean="0">
              <a:latin typeface="+mn-lt"/>
            </a:endParaRPr>
          </a:p>
          <a:p>
            <a:r>
              <a:rPr lang="en-GB" sz="1800" b="0" dirty="0">
                <a:latin typeface="+mn-lt"/>
              </a:rPr>
              <a:t>The associated faults section allows you to see recent faults raised associated with the service you are viewing.</a:t>
            </a:r>
          </a:p>
          <a:p>
            <a:endParaRPr lang="en-GB" sz="1800" b="0" dirty="0">
              <a:latin typeface="+mn-lt"/>
            </a:endParaRPr>
          </a:p>
          <a:p>
            <a:r>
              <a:rPr lang="en-GB" sz="1800" b="0" dirty="0">
                <a:latin typeface="+mn-lt"/>
              </a:rPr>
              <a:t>You can click the ‘BT Reference’ to view the fault in Eco Plus.</a:t>
            </a:r>
          </a:p>
          <a:p>
            <a:endParaRPr lang="en-GB" sz="1800" b="0" dirty="0">
              <a:latin typeface="+mn-lt"/>
            </a:endParaRPr>
          </a:p>
          <a:p>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347" y="1188021"/>
            <a:ext cx="6839653" cy="2950842"/>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01544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22470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Contents</a:t>
            </a:r>
            <a:endParaRPr lang="en-US" dirty="0"/>
          </a:p>
        </p:txBody>
      </p:sp>
      <p:sp>
        <p:nvSpPr>
          <p:cNvPr id="3" name="Content Placeholder 2"/>
          <p:cNvSpPr>
            <a:spLocks noGrp="1"/>
          </p:cNvSpPr>
          <p:nvPr>
            <p:ph idx="1"/>
          </p:nvPr>
        </p:nvSpPr>
        <p:spPr>
          <a:xfrm>
            <a:off x="504000" y="1512000"/>
            <a:ext cx="5471796" cy="4464000"/>
          </a:xfrm>
        </p:spPr>
        <p:txBody>
          <a:bodyPr/>
          <a:lstStyle/>
          <a:p>
            <a:r>
              <a:rPr lang="en-GB" b="1" dirty="0">
                <a:solidFill>
                  <a:schemeClr val="accent2"/>
                </a:solidFill>
                <a:latin typeface="+mj-lt"/>
              </a:rPr>
              <a:t>What’s in this User Guide?</a:t>
            </a:r>
          </a:p>
          <a:p>
            <a:r>
              <a:rPr lang="en-GB" dirty="0" smtClean="0">
                <a:latin typeface="+mj-lt"/>
                <a:cs typeface="Arial" panose="020B0604020202020204" pitchFamily="34" charset="0"/>
                <a:hlinkClick r:id="rId2" action="ppaction://hlinksldjump"/>
              </a:rPr>
              <a:t>p4 </a:t>
            </a:r>
            <a:r>
              <a:rPr lang="en-GB" dirty="0">
                <a:latin typeface="+mj-lt"/>
                <a:cs typeface="Arial" panose="020B0604020202020204" pitchFamily="34" charset="0"/>
                <a:hlinkClick r:id="rId2" action="ppaction://hlinksldjump"/>
              </a:rPr>
              <a:t>- Pre-requisites</a:t>
            </a:r>
            <a:endParaRPr lang="en-GB" dirty="0">
              <a:latin typeface="+mj-lt"/>
              <a:cs typeface="Arial" panose="020B0604020202020204" pitchFamily="34" charset="0"/>
            </a:endParaRPr>
          </a:p>
          <a:p>
            <a:r>
              <a:rPr lang="en-GB" dirty="0" smtClean="0">
                <a:latin typeface="+mj-lt"/>
                <a:cs typeface="Arial" panose="020B0604020202020204" pitchFamily="34" charset="0"/>
                <a:hlinkClick r:id="rId3" action="ppaction://hlinksldjump"/>
              </a:rPr>
              <a:t>p5 – Introduction</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4" action="ppaction://hlinksldjump"/>
              </a:rPr>
              <a:t>p6 – View Asset Layout</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5" action="ppaction://hlinksldjump"/>
              </a:rPr>
              <a:t>p7 – Searching for an Asset</a:t>
            </a:r>
            <a:endParaRPr lang="en-GB" dirty="0" smtClean="0">
              <a:latin typeface="+mj-lt"/>
              <a:cs typeface="Arial" panose="020B0604020202020204" pitchFamily="34" charset="0"/>
            </a:endParaRPr>
          </a:p>
          <a:p>
            <a:r>
              <a:rPr lang="en-GB" dirty="0" smtClean="0">
                <a:latin typeface="+mj-lt"/>
                <a:cs typeface="Arial" panose="020B0604020202020204" pitchFamily="34" charset="0"/>
                <a:hlinkClick r:id="rId6" action="ppaction://hlinksldjump"/>
              </a:rPr>
              <a:t>p9 – View Asset Details</a:t>
            </a:r>
            <a:endParaRPr lang="en-GB" dirty="0" smtClean="0">
              <a:latin typeface="+mj-lt"/>
              <a:cs typeface="Arial" panose="020B0604020202020204" pitchFamily="34" charset="0"/>
            </a:endParaRPr>
          </a:p>
          <a:p>
            <a:endParaRPr lang="en-US" dirty="0"/>
          </a:p>
        </p:txBody>
      </p:sp>
      <p:sp>
        <p:nvSpPr>
          <p:cNvPr id="4" name="Slide Number Placeholder 3">
            <a:extLst>
              <a:ext uri="{FF2B5EF4-FFF2-40B4-BE49-F238E27FC236}">
                <a16:creationId xmlns="" xmlns:a16="http://schemas.microsoft.com/office/drawing/2014/main" id="{C005160D-628F-439D-91D1-265417670C46}"/>
              </a:ext>
            </a:extLst>
          </p:cNvPr>
          <p:cNvSpPr>
            <a:spLocks noGrp="1"/>
          </p:cNvSpPr>
          <p:nvPr>
            <p:ph type="sldNum" sz="quarter" idx="12"/>
          </p:nvPr>
        </p:nvSpPr>
        <p:spPr/>
        <p:txBody>
          <a:bodyPr/>
          <a:lstStyle/>
          <a:p>
            <a:fld id="{0B868178-02AE-42FC-958D-6B8F13B60175}" type="slidenum">
              <a:rPr lang="en-GB" smtClean="0"/>
              <a:t>2</a:t>
            </a:fld>
            <a:endParaRPr lang="en-GB"/>
          </a:p>
        </p:txBody>
      </p:sp>
      <p:pic>
        <p:nvPicPr>
          <p:cNvPr id="8" name="Picture 7"/>
          <p:cNvPicPr>
            <a:picLocks noChangeAspect="1"/>
          </p:cNvPicPr>
          <p:nvPr/>
        </p:nvPicPr>
        <p:blipFill rotWithShape="1">
          <a:blip r:embed="rId7"/>
          <a:srcRect t="685"/>
          <a:stretch/>
        </p:blipFill>
        <p:spPr>
          <a:xfrm>
            <a:off x="6204365" y="1132839"/>
            <a:ext cx="5531635" cy="4485007"/>
          </a:xfrm>
          <a:prstGeom prst="rect">
            <a:avLst/>
          </a:prstGeom>
          <a:ln>
            <a:solidFill>
              <a:schemeClr val="accent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277625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Version Control</a:t>
            </a:r>
            <a:endParaRPr lang="en-US" dirty="0"/>
          </a:p>
        </p:txBody>
      </p:sp>
      <p:sp>
        <p:nvSpPr>
          <p:cNvPr id="3" name="Slide Number Placeholder 2">
            <a:extLst>
              <a:ext uri="{FF2B5EF4-FFF2-40B4-BE49-F238E27FC236}">
                <a16:creationId xmlns="" xmlns:a16="http://schemas.microsoft.com/office/drawing/2014/main" id="{906E4234-0A79-469B-8493-7848974A2ED8}"/>
              </a:ext>
            </a:extLst>
          </p:cNvPr>
          <p:cNvSpPr>
            <a:spLocks noGrp="1"/>
          </p:cNvSpPr>
          <p:nvPr>
            <p:ph type="sldNum" sz="quarter" idx="12"/>
          </p:nvPr>
        </p:nvSpPr>
        <p:spPr/>
        <p:txBody>
          <a:bodyPr/>
          <a:lstStyle/>
          <a:p>
            <a:fld id="{0B868178-02AE-42FC-958D-6B8F13B60175}" type="slidenum">
              <a:rPr lang="en-GB" smtClean="0"/>
              <a:t>3</a:t>
            </a:fld>
            <a:endParaRPr lang="en-GB"/>
          </a:p>
        </p:txBody>
      </p:sp>
      <p:graphicFrame>
        <p:nvGraphicFramePr>
          <p:cNvPr id="7" name="Content Placeholder 5"/>
          <p:cNvGraphicFramePr>
            <a:graphicFrameLocks/>
          </p:cNvGraphicFramePr>
          <p:nvPr>
            <p:extLst>
              <p:ext uri="{D42A27DB-BD31-4B8C-83A1-F6EECF244321}">
                <p14:modId xmlns:p14="http://schemas.microsoft.com/office/powerpoint/2010/main" val="710476899"/>
              </p:ext>
            </p:extLst>
          </p:nvPr>
        </p:nvGraphicFramePr>
        <p:xfrm>
          <a:off x="503998" y="1620069"/>
          <a:ext cx="11198156" cy="1080120"/>
        </p:xfrm>
        <a:graphic>
          <a:graphicData uri="http://schemas.openxmlformats.org/drawingml/2006/table">
            <a:tbl>
              <a:tblPr firstRow="1" bandRow="1">
                <a:tableStyleId>{5C22544A-7EE6-4342-B048-85BDC9FD1C3A}</a:tableStyleId>
              </a:tblPr>
              <a:tblGrid>
                <a:gridCol w="1087599"/>
                <a:gridCol w="6377838"/>
                <a:gridCol w="3732719"/>
              </a:tblGrid>
              <a:tr h="360040">
                <a:tc>
                  <a:txBody>
                    <a:bodyPr/>
                    <a:lstStyle/>
                    <a:p>
                      <a:r>
                        <a:rPr lang="en-GB" sz="1500" dirty="0" smtClean="0"/>
                        <a:t>Date</a:t>
                      </a:r>
                      <a:endParaRPr lang="en-GB" sz="1500" dirty="0"/>
                    </a:p>
                  </a:txBody>
                  <a:tcPr marL="124424" marR="124424" marT="62212" marB="62212"/>
                </a:tc>
                <a:tc>
                  <a:txBody>
                    <a:bodyPr/>
                    <a:lstStyle/>
                    <a:p>
                      <a:r>
                        <a:rPr lang="en-GB" sz="1500" dirty="0" smtClean="0"/>
                        <a:t>Change</a:t>
                      </a:r>
                      <a:endParaRPr lang="en-GB" sz="1500" dirty="0"/>
                    </a:p>
                  </a:txBody>
                  <a:tcPr marL="124424" marR="124424" marT="62212" marB="62212"/>
                </a:tc>
                <a:tc>
                  <a:txBody>
                    <a:bodyPr/>
                    <a:lstStyle/>
                    <a:p>
                      <a:r>
                        <a:rPr lang="en-GB" sz="1500" dirty="0" smtClean="0"/>
                        <a:t>Version</a:t>
                      </a:r>
                      <a:endParaRPr lang="en-GB" sz="1500" dirty="0"/>
                    </a:p>
                  </a:txBody>
                  <a:tcPr marL="124424" marR="124424" marT="62212" marB="62212"/>
                </a:tc>
              </a:tr>
              <a:tr h="360040">
                <a:tc>
                  <a:txBody>
                    <a:bodyPr/>
                    <a:lstStyle/>
                    <a:p>
                      <a:r>
                        <a:rPr lang="en-GB" sz="1500" dirty="0" smtClean="0"/>
                        <a:t>10/08/16</a:t>
                      </a:r>
                      <a:endParaRPr lang="en-GB" sz="1500" dirty="0"/>
                    </a:p>
                  </a:txBody>
                  <a:tcPr marL="124424" marR="124424" marT="62212" marB="62212"/>
                </a:tc>
                <a:tc>
                  <a:txBody>
                    <a:bodyPr/>
                    <a:lstStyle/>
                    <a:p>
                      <a:r>
                        <a:rPr lang="en-GB" sz="1500" dirty="0" smtClean="0"/>
                        <a:t>User Guide Published.</a:t>
                      </a:r>
                      <a:endParaRPr lang="en-GB" sz="1500" dirty="0"/>
                    </a:p>
                  </a:txBody>
                  <a:tcPr marL="124424" marR="124424" marT="62212" marB="62212"/>
                </a:tc>
                <a:tc>
                  <a:txBody>
                    <a:bodyPr/>
                    <a:lstStyle/>
                    <a:p>
                      <a:r>
                        <a:rPr lang="en-GB" sz="1500" dirty="0" smtClean="0"/>
                        <a:t>1</a:t>
                      </a:r>
                      <a:endParaRPr lang="en-GB" sz="1500" dirty="0"/>
                    </a:p>
                  </a:txBody>
                  <a:tcPr marL="124424" marR="124424" marT="62212" marB="62212"/>
                </a:tc>
              </a:tr>
              <a:tr h="360040">
                <a:tc>
                  <a:txBody>
                    <a:bodyPr/>
                    <a:lstStyle/>
                    <a:p>
                      <a:r>
                        <a:rPr lang="en-GB" sz="1500" dirty="0" smtClean="0"/>
                        <a:t>30/04/18</a:t>
                      </a:r>
                      <a:endParaRPr lang="en-GB" sz="1500" dirty="0"/>
                    </a:p>
                  </a:txBody>
                  <a:tcPr marL="124424" marR="124424" marT="62212" marB="62212"/>
                </a:tc>
                <a:tc>
                  <a:txBody>
                    <a:bodyPr/>
                    <a:lstStyle/>
                    <a:p>
                      <a:r>
                        <a:rPr lang="en-GB" sz="1500" dirty="0" smtClean="0"/>
                        <a:t>Re-branded</a:t>
                      </a:r>
                      <a:endParaRPr lang="en-GB" sz="1500" dirty="0"/>
                    </a:p>
                  </a:txBody>
                  <a:tcPr marL="124424" marR="124424" marT="62212" marB="62212"/>
                </a:tc>
                <a:tc>
                  <a:txBody>
                    <a:bodyPr/>
                    <a:lstStyle/>
                    <a:p>
                      <a:r>
                        <a:rPr lang="en-GB" sz="1500" dirty="0" smtClean="0"/>
                        <a:t>2</a:t>
                      </a:r>
                      <a:endParaRPr lang="en-GB" sz="1500" dirty="0"/>
                    </a:p>
                  </a:txBody>
                  <a:tcPr marL="124424" marR="124424" marT="62212" marB="62212"/>
                </a:tc>
              </a:tr>
            </a:tbl>
          </a:graphicData>
        </a:graphic>
      </p:graphicFrame>
    </p:spTree>
    <p:extLst>
      <p:ext uri="{BB962C8B-B14F-4D97-AF65-F5344CB8AC3E}">
        <p14:creationId xmlns:p14="http://schemas.microsoft.com/office/powerpoint/2010/main" val="2757603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Pre-Requisites</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do you need to </a:t>
            </a:r>
            <a:r>
              <a:rPr lang="en-GB" sz="1600" dirty="0" smtClean="0">
                <a:solidFill>
                  <a:schemeClr val="accent2"/>
                </a:solidFill>
              </a:rPr>
              <a:t>view an </a:t>
            </a:r>
            <a:r>
              <a:rPr lang="en-GB" sz="1600" dirty="0">
                <a:solidFill>
                  <a:schemeClr val="accent2"/>
                </a:solidFill>
              </a:rPr>
              <a:t>Ethernet order via the new journey</a:t>
            </a:r>
            <a:r>
              <a:rPr lang="en-GB" sz="1600" dirty="0" smtClean="0">
                <a:solidFill>
                  <a:schemeClr val="accent2"/>
                </a:solidFill>
              </a:rPr>
              <a:t>?</a:t>
            </a:r>
          </a:p>
          <a:p>
            <a:endParaRPr lang="en-GB" sz="1600" dirty="0">
              <a:solidFill>
                <a:schemeClr val="accent2"/>
              </a:solidFill>
            </a:endParaRPr>
          </a:p>
          <a:p>
            <a:r>
              <a:rPr lang="en-GB" sz="1800" b="0" dirty="0">
                <a:latin typeface="+mn-lt"/>
              </a:rPr>
              <a:t>You need correct access and privileges, including </a:t>
            </a:r>
            <a:r>
              <a:rPr lang="en-GB" sz="1800" b="0" dirty="0" smtClean="0">
                <a:latin typeface="+mn-lt"/>
              </a:rPr>
              <a:t>Business zone. </a:t>
            </a:r>
            <a:r>
              <a:rPr lang="en-GB" sz="1800" b="0" dirty="0">
                <a:latin typeface="+mn-lt"/>
              </a:rPr>
              <a:t>If you don’t have this, please contact your company administrator to </a:t>
            </a:r>
            <a:r>
              <a:rPr lang="en-GB" sz="1800" b="0" dirty="0" smtClean="0">
                <a:latin typeface="+mn-lt"/>
              </a:rPr>
              <a:t>action.</a:t>
            </a:r>
          </a:p>
          <a:p>
            <a:endParaRPr lang="en-GB" sz="1800" b="0" dirty="0">
              <a:latin typeface="+mn-lt"/>
            </a:endParaRPr>
          </a:p>
          <a:p>
            <a:pPr lvl="0"/>
            <a:r>
              <a:rPr lang="en-GB" sz="1800" b="0" dirty="0">
                <a:solidFill>
                  <a:prstClr val="black"/>
                </a:solidFill>
                <a:latin typeface="BT Font Light"/>
              </a:rPr>
              <a:t>Please visit our </a:t>
            </a:r>
            <a:r>
              <a:rPr lang="en-GB" sz="1800" b="0" dirty="0">
                <a:solidFill>
                  <a:prstClr val="black"/>
                </a:solidFill>
                <a:latin typeface="BT Font Light"/>
                <a:hlinkClick r:id="rId2"/>
              </a:rPr>
              <a:t>Transformed Ethernet Ordering page</a:t>
            </a:r>
            <a:r>
              <a:rPr lang="en-GB" sz="1800" b="0" dirty="0">
                <a:solidFill>
                  <a:prstClr val="black"/>
                </a:solidFill>
                <a:latin typeface="BT Font Light"/>
              </a:rPr>
              <a:t> to learn about what order journeys are available.</a:t>
            </a:r>
          </a:p>
          <a:p>
            <a:endParaRPr lang="en-GB" sz="1800" b="0" dirty="0" smtClean="0">
              <a:latin typeface="+mn-lt"/>
            </a:endParaRPr>
          </a:p>
          <a:p>
            <a:r>
              <a:rPr lang="en-GB" sz="1800" b="0" dirty="0" smtClean="0">
                <a:latin typeface="+mn-lt"/>
              </a:rPr>
              <a:t>You </a:t>
            </a:r>
            <a:r>
              <a:rPr lang="en-GB" sz="1800" b="0" dirty="0">
                <a:latin typeface="+mn-lt"/>
              </a:rPr>
              <a:t>must be using a Windows machine and using the latest version of Internet Explorer, Chrome or Firefox</a:t>
            </a:r>
          </a:p>
          <a:p>
            <a:r>
              <a:rPr lang="en-GB" sz="1800" b="0" dirty="0">
                <a:latin typeface="+mn-lt"/>
              </a:rPr>
              <a:t>Mobile devices, Mac and Safari are not supported</a:t>
            </a:r>
          </a:p>
          <a:p>
            <a:endParaRPr lang="en-GB" sz="1800" b="0" dirty="0">
              <a:latin typeface="+mn-lt"/>
            </a:endParaRPr>
          </a:p>
          <a:p>
            <a:endParaRPr lang="en-US" sz="1729" dirty="0"/>
          </a:p>
          <a:p>
            <a:endParaRPr lang="en-US" sz="1729"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5267" y="1131516"/>
            <a:ext cx="5580733" cy="3263987"/>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737429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a:xfrm>
            <a:off x="451646" y="1131516"/>
            <a:ext cx="5524150" cy="4953049"/>
          </a:xfrm>
        </p:spPr>
        <p:txBody>
          <a:bodyPr>
            <a:normAutofit/>
          </a:bodyPr>
          <a:lstStyle/>
          <a:p>
            <a:r>
              <a:rPr lang="en-GB" sz="1600" dirty="0">
                <a:solidFill>
                  <a:schemeClr val="accent2"/>
                </a:solidFill>
              </a:rPr>
              <a:t>What is the new Ethernet View </a:t>
            </a:r>
            <a:r>
              <a:rPr lang="en-GB" sz="1600" dirty="0" smtClean="0">
                <a:solidFill>
                  <a:schemeClr val="accent2"/>
                </a:solidFill>
              </a:rPr>
              <a:t>Asset Journey</a:t>
            </a:r>
            <a:r>
              <a:rPr lang="en-GB" sz="1600" dirty="0">
                <a:solidFill>
                  <a:schemeClr val="accent2"/>
                </a:solidFill>
              </a:rPr>
              <a:t>?</a:t>
            </a:r>
          </a:p>
          <a:p>
            <a:endParaRPr lang="en-GB" sz="1600" dirty="0">
              <a:solidFill>
                <a:schemeClr val="accent2"/>
              </a:solidFill>
            </a:endParaRPr>
          </a:p>
          <a:p>
            <a:r>
              <a:rPr lang="en-GB" sz="1800" b="0" dirty="0" smtClean="0">
                <a:latin typeface="+mn-lt"/>
              </a:rPr>
              <a:t>We’ve replaced the Eco </a:t>
            </a:r>
            <a:r>
              <a:rPr lang="en-GB" sz="1800" b="0" dirty="0">
                <a:latin typeface="+mn-lt"/>
              </a:rPr>
              <a:t>Plus view </a:t>
            </a:r>
            <a:r>
              <a:rPr lang="en-GB" sz="1800" b="0" dirty="0" smtClean="0">
                <a:latin typeface="+mn-lt"/>
              </a:rPr>
              <a:t>asset journey </a:t>
            </a:r>
            <a:r>
              <a:rPr lang="en-GB" sz="1800" b="0" dirty="0">
                <a:latin typeface="+mn-lt"/>
              </a:rPr>
              <a:t>with a new improved view </a:t>
            </a:r>
            <a:r>
              <a:rPr lang="en-GB" sz="1800" b="0" dirty="0" smtClean="0">
                <a:latin typeface="+mn-lt"/>
              </a:rPr>
              <a:t>asset journey </a:t>
            </a:r>
            <a:r>
              <a:rPr lang="en-GB" sz="1800" b="0" dirty="0">
                <a:latin typeface="+mn-lt"/>
              </a:rPr>
              <a:t>for Ethernet. </a:t>
            </a:r>
          </a:p>
          <a:p>
            <a:endParaRPr lang="en-GB" sz="1800" b="0" dirty="0">
              <a:latin typeface="+mn-lt"/>
            </a:endParaRPr>
          </a:p>
          <a:p>
            <a:r>
              <a:rPr lang="en-GB" sz="1800" b="0" dirty="0">
                <a:latin typeface="+mn-lt"/>
              </a:rPr>
              <a:t>Accessed via Business Zone, the new journey will allow you to make it easier </a:t>
            </a:r>
            <a:r>
              <a:rPr lang="en-GB" sz="1800" b="0" dirty="0" smtClean="0">
                <a:latin typeface="+mn-lt"/>
              </a:rPr>
              <a:t>to:</a:t>
            </a:r>
            <a:endParaRPr lang="en-GB" sz="1800" b="0" dirty="0">
              <a:latin typeface="+mn-lt"/>
            </a:endParaRPr>
          </a:p>
          <a:p>
            <a:endParaRPr lang="en-GB" sz="1800" b="0" dirty="0">
              <a:latin typeface="+mn-lt"/>
            </a:endParaRPr>
          </a:p>
          <a:p>
            <a:pPr marL="285750" indent="-285750">
              <a:buFont typeface="Arial" panose="020B0604020202020204" pitchFamily="34" charset="0"/>
              <a:buChar char="•"/>
            </a:pPr>
            <a:r>
              <a:rPr lang="en-GB" sz="1800" b="0" dirty="0" smtClean="0">
                <a:latin typeface="+mn-lt"/>
              </a:rPr>
              <a:t>View details of your asset / service easier</a:t>
            </a:r>
            <a:endParaRPr lang="en-GB" sz="1800" b="0" dirty="0">
              <a:latin typeface="+mn-lt"/>
            </a:endParaRPr>
          </a:p>
          <a:p>
            <a:endParaRPr lang="en-GB" sz="1800" b="0" dirty="0">
              <a:latin typeface="+mn-lt"/>
            </a:endParaRPr>
          </a:p>
          <a:p>
            <a:r>
              <a:rPr lang="en-GB" sz="1800" b="0" dirty="0">
                <a:latin typeface="+mn-lt"/>
              </a:rPr>
              <a:t>The new journey has improved navigation and layout, is compatible with modern </a:t>
            </a:r>
            <a:r>
              <a:rPr lang="en-GB" sz="1800" b="0" dirty="0" smtClean="0">
                <a:latin typeface="+mn-lt"/>
              </a:rPr>
              <a:t>browsers and is </a:t>
            </a:r>
            <a:r>
              <a:rPr lang="en-GB" sz="1800" b="0" dirty="0">
                <a:latin typeface="+mn-lt"/>
              </a:rPr>
              <a:t>more stable and easier to use than Eco Plus.</a:t>
            </a:r>
          </a:p>
          <a:p>
            <a:endParaRPr lang="en-GB" sz="1800" b="0" dirty="0">
              <a:latin typeface="+mn-lt"/>
            </a:endParaRPr>
          </a:p>
          <a:p>
            <a:endParaRPr lang="en-GB" sz="1800" b="0" dirty="0">
              <a:latin typeface="+mn-lt"/>
            </a:endParaRPr>
          </a:p>
          <a:p>
            <a:endParaRPr lang="en-US" sz="1729" dirty="0"/>
          </a:p>
          <a:p>
            <a:endParaRPr lang="en-US" sz="1729"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2202" y="1131516"/>
            <a:ext cx="5593798" cy="3271628"/>
          </a:xfrm>
          <a:prstGeom prst="rect">
            <a:avLst/>
          </a:prstGeom>
          <a:noFill/>
          <a:ln w="9525">
            <a:solidFill>
              <a:schemeClr val="tx1"/>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06590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018" y="-85074"/>
            <a:ext cx="7276362" cy="6840538"/>
          </a:xfrm>
          <a:prstGeom prst="rect">
            <a:avLst/>
          </a:prstGeom>
        </p:spPr>
      </p:pic>
      <p:sp>
        <p:nvSpPr>
          <p:cNvPr id="2" name="Title 1"/>
          <p:cNvSpPr>
            <a:spLocks noGrp="1"/>
          </p:cNvSpPr>
          <p:nvPr>
            <p:ph type="title"/>
          </p:nvPr>
        </p:nvSpPr>
        <p:spPr/>
        <p:txBody>
          <a:bodyPr/>
          <a:lstStyle/>
          <a:p>
            <a:r>
              <a:rPr lang="en-US" dirty="0" smtClean="0"/>
              <a:t>View Asset Layout</a:t>
            </a:r>
            <a:endParaRPr lang="en-US" dirty="0"/>
          </a:p>
        </p:txBody>
      </p:sp>
      <p:sp>
        <p:nvSpPr>
          <p:cNvPr id="3" name="Content Placeholder 2"/>
          <p:cNvSpPr>
            <a:spLocks noGrp="1"/>
          </p:cNvSpPr>
          <p:nvPr>
            <p:ph idx="1"/>
          </p:nvPr>
        </p:nvSpPr>
        <p:spPr>
          <a:xfrm>
            <a:off x="435164" y="1188021"/>
            <a:ext cx="3917761" cy="6002578"/>
          </a:xfrm>
        </p:spPr>
        <p:txBody>
          <a:bodyPr>
            <a:noAutofit/>
          </a:bodyPr>
          <a:lstStyle/>
          <a:p>
            <a:r>
              <a:rPr lang="en-GB" sz="1600" dirty="0">
                <a:solidFill>
                  <a:schemeClr val="accent2"/>
                </a:solidFill>
              </a:rPr>
              <a:t>1. </a:t>
            </a:r>
            <a:r>
              <a:rPr lang="en-GB" sz="1600" dirty="0" smtClean="0">
                <a:solidFill>
                  <a:schemeClr val="accent2"/>
                </a:solidFill>
              </a:rPr>
              <a:t>Asset summary</a:t>
            </a:r>
            <a:endParaRPr lang="en-GB" sz="1600" dirty="0">
              <a:solidFill>
                <a:schemeClr val="accent2"/>
              </a:solidFill>
            </a:endParaRPr>
          </a:p>
          <a:p>
            <a:endParaRPr lang="en-GB" sz="1100" dirty="0">
              <a:latin typeface="Arial" panose="020B0604020202020204" pitchFamily="34" charset="0"/>
              <a:cs typeface="Arial" panose="020B0604020202020204" pitchFamily="34" charset="0"/>
            </a:endParaRPr>
          </a:p>
          <a:p>
            <a:r>
              <a:rPr lang="en-GB" sz="1600" b="0" dirty="0">
                <a:latin typeface="+mn-lt"/>
              </a:rPr>
              <a:t>The </a:t>
            </a:r>
            <a:r>
              <a:rPr lang="en-GB" sz="1600" b="0" dirty="0" smtClean="0">
                <a:latin typeface="+mn-lt"/>
              </a:rPr>
              <a:t>asset summary </a:t>
            </a:r>
            <a:r>
              <a:rPr lang="en-GB" sz="1600" b="0" dirty="0">
                <a:latin typeface="+mn-lt"/>
              </a:rPr>
              <a:t>gives you a view of the BT order reference and your customer reference if entered, the account it was raised for, when </a:t>
            </a:r>
            <a:r>
              <a:rPr lang="en-GB" sz="1600" b="0" dirty="0" smtClean="0">
                <a:latin typeface="+mn-lt"/>
              </a:rPr>
              <a:t>and where the service was installed and the status of the service.</a:t>
            </a:r>
          </a:p>
          <a:p>
            <a:pPr marL="285750" indent="-285750">
              <a:buFont typeface="Wingdings" panose="05000000000000000000" pitchFamily="2" charset="2"/>
              <a:buChar char="§"/>
            </a:pPr>
            <a:endParaRPr lang="en-GB" sz="1600" b="0" dirty="0">
              <a:latin typeface="+mn-lt"/>
            </a:endParaRPr>
          </a:p>
          <a:p>
            <a:r>
              <a:rPr lang="en-GB" sz="1600" dirty="0">
                <a:solidFill>
                  <a:schemeClr val="accent2"/>
                </a:solidFill>
              </a:rPr>
              <a:t>2. </a:t>
            </a:r>
            <a:r>
              <a:rPr lang="en-GB" sz="1600" dirty="0" smtClean="0">
                <a:solidFill>
                  <a:schemeClr val="accent2"/>
                </a:solidFill>
              </a:rPr>
              <a:t>Action buttons</a:t>
            </a:r>
          </a:p>
          <a:p>
            <a:endParaRPr lang="en-GB" sz="1600" dirty="0">
              <a:solidFill>
                <a:schemeClr val="accent2"/>
              </a:solidFill>
            </a:endParaRPr>
          </a:p>
          <a:p>
            <a:r>
              <a:rPr lang="en-GB" sz="1600" b="0" dirty="0" smtClean="0">
                <a:latin typeface="+mn-lt"/>
              </a:rPr>
              <a:t>You’ll also see some buttons here that allow you to Diagnose, Modify and Cease your service.</a:t>
            </a:r>
          </a:p>
          <a:p>
            <a:endParaRPr lang="en-GB" sz="1600" b="0" dirty="0">
              <a:latin typeface="+mn-lt"/>
            </a:endParaRPr>
          </a:p>
          <a:p>
            <a:r>
              <a:rPr lang="en-GB" sz="1600" dirty="0">
                <a:solidFill>
                  <a:schemeClr val="accent2"/>
                </a:solidFill>
              </a:rPr>
              <a:t>3. </a:t>
            </a:r>
            <a:r>
              <a:rPr lang="en-GB" sz="1600" dirty="0" smtClean="0">
                <a:solidFill>
                  <a:schemeClr val="accent2"/>
                </a:solidFill>
              </a:rPr>
              <a:t>Configuration and Associations</a:t>
            </a:r>
            <a:endParaRPr lang="en-GB" sz="1600" dirty="0">
              <a:solidFill>
                <a:schemeClr val="accent2"/>
              </a:solidFill>
            </a:endParaRPr>
          </a:p>
          <a:p>
            <a:endParaRPr lang="en-GB" sz="1600" b="0" dirty="0">
              <a:latin typeface="+mn-lt"/>
            </a:endParaRPr>
          </a:p>
          <a:p>
            <a:r>
              <a:rPr lang="en-GB" sz="1600" b="0" dirty="0" smtClean="0">
                <a:latin typeface="+mn-lt"/>
              </a:rPr>
              <a:t>At the bottom of your screen, you can see how your service is configured, associated </a:t>
            </a:r>
            <a:r>
              <a:rPr lang="en-GB" sz="1600" b="0" dirty="0" err="1" smtClean="0">
                <a:latin typeface="+mn-lt"/>
              </a:rPr>
              <a:t>Etherflow</a:t>
            </a:r>
            <a:r>
              <a:rPr lang="en-GB" sz="1600" b="0" dirty="0" smtClean="0">
                <a:latin typeface="+mn-lt"/>
              </a:rPr>
              <a:t> and </a:t>
            </a:r>
            <a:r>
              <a:rPr lang="en-GB" sz="1600" b="0" dirty="0" err="1" smtClean="0">
                <a:latin typeface="+mn-lt"/>
              </a:rPr>
              <a:t>Etherways</a:t>
            </a:r>
            <a:r>
              <a:rPr lang="en-GB" sz="1600" b="0" dirty="0" smtClean="0">
                <a:latin typeface="+mn-lt"/>
              </a:rPr>
              <a:t>, associated orders and associated faults.</a:t>
            </a:r>
            <a:endParaRPr lang="en-GB" sz="1600" b="0" dirty="0">
              <a:latin typeface="+mn-lt"/>
            </a:endParaRPr>
          </a:p>
          <a:p>
            <a:endParaRPr lang="en-GB" sz="1600" b="0" dirty="0" smtClean="0">
              <a:latin typeface="+mn-lt"/>
            </a:endParaRPr>
          </a:p>
          <a:p>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p:txBody>
      </p:sp>
      <p:sp>
        <p:nvSpPr>
          <p:cNvPr id="7" name="Oval 6"/>
          <p:cNvSpPr/>
          <p:nvPr/>
        </p:nvSpPr>
        <p:spPr>
          <a:xfrm>
            <a:off x="4869937" y="117605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4884755" y="2537418"/>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
        <p:nvSpPr>
          <p:cNvPr id="23" name="Oval 22"/>
          <p:cNvSpPr/>
          <p:nvPr/>
        </p:nvSpPr>
        <p:spPr>
          <a:xfrm>
            <a:off x="4885455" y="3768851"/>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56712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Searching for an asset</a:t>
            </a:r>
            <a:endParaRPr lang="en-US" dirty="0"/>
          </a:p>
        </p:txBody>
      </p:sp>
      <p:sp>
        <p:nvSpPr>
          <p:cNvPr id="3" name="Content Placeholder 2"/>
          <p:cNvSpPr>
            <a:spLocks noGrp="1"/>
          </p:cNvSpPr>
          <p:nvPr>
            <p:ph idx="1"/>
          </p:nvPr>
        </p:nvSpPr>
        <p:spPr>
          <a:xfrm>
            <a:off x="451646" y="1131516"/>
            <a:ext cx="4691854" cy="4953049"/>
          </a:xfrm>
        </p:spPr>
        <p:txBody>
          <a:bodyPr>
            <a:normAutofit/>
          </a:bodyPr>
          <a:lstStyle/>
          <a:p>
            <a:r>
              <a:rPr lang="en-GB" sz="1800" b="0" dirty="0">
                <a:latin typeface="+mn-lt"/>
              </a:rPr>
              <a:t>To view an </a:t>
            </a:r>
            <a:r>
              <a:rPr lang="en-GB" sz="1800" b="0" dirty="0" smtClean="0">
                <a:latin typeface="+mn-lt"/>
              </a:rPr>
              <a:t>asset, </a:t>
            </a:r>
            <a:r>
              <a:rPr lang="en-GB" sz="1800" b="0" dirty="0">
                <a:latin typeface="+mn-lt"/>
              </a:rPr>
              <a:t>you first need to search for it on Business </a:t>
            </a:r>
            <a:r>
              <a:rPr lang="en-GB" sz="1800" b="0" dirty="0" smtClean="0">
                <a:latin typeface="+mn-lt"/>
              </a:rPr>
              <a:t>Zone.</a:t>
            </a:r>
            <a:endParaRPr lang="en-GB" sz="1800" b="0" dirty="0">
              <a:latin typeface="+mn-lt"/>
            </a:endParaRPr>
          </a:p>
          <a:p>
            <a:endParaRPr lang="en-GB" sz="1600" dirty="0" smtClean="0">
              <a:solidFill>
                <a:schemeClr val="accent2"/>
              </a:solidFill>
            </a:endParaRPr>
          </a:p>
          <a:p>
            <a:r>
              <a:rPr lang="en-GB" sz="1600" dirty="0" smtClean="0">
                <a:solidFill>
                  <a:schemeClr val="accent2"/>
                </a:solidFill>
              </a:rPr>
              <a:t>Step </a:t>
            </a:r>
            <a:r>
              <a:rPr lang="en-GB" sz="1600" dirty="0">
                <a:solidFill>
                  <a:schemeClr val="accent2"/>
                </a:solidFill>
              </a:rPr>
              <a:t>1: Logging In</a:t>
            </a:r>
          </a:p>
          <a:p>
            <a:endParaRPr lang="en-GB" sz="1600" dirty="0">
              <a:solidFill>
                <a:schemeClr val="accent2"/>
              </a:solidFill>
            </a:endParaRPr>
          </a:p>
          <a:p>
            <a:pPr marL="285750" indent="-285750">
              <a:buFont typeface="Arial" panose="020B0604020202020204" pitchFamily="34" charset="0"/>
              <a:buChar char="•"/>
            </a:pPr>
            <a:r>
              <a:rPr lang="en-GB" sz="1800" b="0" dirty="0">
                <a:latin typeface="+mn-lt"/>
              </a:rPr>
              <a:t>Go to </a:t>
            </a:r>
            <a:r>
              <a:rPr lang="en-GB" sz="1800" b="0" dirty="0">
                <a:latin typeface="+mn-lt"/>
                <a:hlinkClick r:id="rId2"/>
              </a:rPr>
              <a:t>www.btwholesale.com</a:t>
            </a:r>
            <a:r>
              <a:rPr lang="en-GB" sz="1800" b="0" dirty="0">
                <a:latin typeface="+mn-lt"/>
              </a:rPr>
              <a:t> </a:t>
            </a:r>
          </a:p>
          <a:p>
            <a:pPr marL="285750" indent="-285750">
              <a:buFont typeface="Arial" panose="020B0604020202020204" pitchFamily="34" charset="0"/>
              <a:buChar char="•"/>
            </a:pPr>
            <a:r>
              <a:rPr lang="en-GB" sz="1800" b="0" dirty="0">
                <a:latin typeface="+mn-lt"/>
              </a:rPr>
              <a:t>Enter your Username and Password</a:t>
            </a:r>
          </a:p>
          <a:p>
            <a:pPr marL="285750" indent="-285750">
              <a:buFont typeface="Arial" panose="020B0604020202020204" pitchFamily="34" charset="0"/>
              <a:buChar char="•"/>
            </a:pPr>
            <a:r>
              <a:rPr lang="en-GB" sz="1800" b="0" dirty="0">
                <a:latin typeface="+mn-lt"/>
              </a:rPr>
              <a:t>Click ‘Login’</a:t>
            </a:r>
          </a:p>
          <a:p>
            <a:endParaRPr lang="en-GB" sz="1800" b="0" dirty="0">
              <a:latin typeface="+mn-lt"/>
            </a:endParaRPr>
          </a:p>
          <a:p>
            <a:endParaRPr lang="en-US" sz="1729" dirty="0"/>
          </a:p>
          <a:p>
            <a:endParaRPr lang="en-US" sz="1729" dirty="0"/>
          </a:p>
        </p:txBody>
      </p:sp>
      <p:pic>
        <p:nvPicPr>
          <p:cNvPr id="4" name="Picture 3"/>
          <p:cNvPicPr>
            <a:picLocks noChangeAspect="1"/>
          </p:cNvPicPr>
          <p:nvPr/>
        </p:nvPicPr>
        <p:blipFill>
          <a:blip r:embed="rId3"/>
          <a:stretch>
            <a:fillRect/>
          </a:stretch>
        </p:blipFill>
        <p:spPr>
          <a:xfrm>
            <a:off x="5223544" y="1188021"/>
            <a:ext cx="6512456" cy="3960440"/>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82510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5403608" y="2677319"/>
            <a:ext cx="3294743" cy="3407246"/>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a:t>Searching for an </a:t>
            </a:r>
            <a:r>
              <a:rPr lang="en-US" dirty="0" smtClean="0"/>
              <a:t>asset</a:t>
            </a:r>
            <a:endParaRPr lang="en-US" dirty="0"/>
          </a:p>
        </p:txBody>
      </p:sp>
      <p:sp>
        <p:nvSpPr>
          <p:cNvPr id="3" name="Content Placeholder 2"/>
          <p:cNvSpPr>
            <a:spLocks noGrp="1"/>
          </p:cNvSpPr>
          <p:nvPr>
            <p:ph idx="1"/>
          </p:nvPr>
        </p:nvSpPr>
        <p:spPr>
          <a:xfrm>
            <a:off x="451646" y="1131516"/>
            <a:ext cx="4715500" cy="4953049"/>
          </a:xfrm>
        </p:spPr>
        <p:txBody>
          <a:bodyPr>
            <a:normAutofit lnSpcReduction="10000"/>
          </a:bodyPr>
          <a:lstStyle/>
          <a:p>
            <a:r>
              <a:rPr lang="en-GB" sz="1600" dirty="0">
                <a:solidFill>
                  <a:schemeClr val="accent2"/>
                </a:solidFill>
              </a:rPr>
              <a:t>Step 2: Searching</a:t>
            </a:r>
          </a:p>
          <a:p>
            <a:endParaRPr lang="en-GB" sz="1800" b="0" dirty="0">
              <a:latin typeface="+mn-lt"/>
            </a:endParaRPr>
          </a:p>
          <a:p>
            <a:r>
              <a:rPr lang="en-GB" sz="1800" b="0" dirty="0">
                <a:latin typeface="+mn-lt"/>
              </a:rPr>
              <a:t>There’s a lot of different ways you can search for an </a:t>
            </a:r>
            <a:r>
              <a:rPr lang="en-GB" sz="1800" b="0" dirty="0" smtClean="0">
                <a:latin typeface="+mn-lt"/>
              </a:rPr>
              <a:t>asset in </a:t>
            </a:r>
            <a:r>
              <a:rPr lang="en-GB" sz="1800" b="0" dirty="0">
                <a:latin typeface="+mn-lt"/>
              </a:rPr>
              <a:t>Business Zone. The easiest way is by entering your order reference in the search bar. </a:t>
            </a:r>
          </a:p>
          <a:p>
            <a:endParaRPr lang="en-GB" sz="1800" b="0" dirty="0">
              <a:latin typeface="+mn-lt"/>
            </a:endParaRPr>
          </a:p>
          <a:p>
            <a:pPr marL="342900" indent="-342900">
              <a:buFont typeface="+mj-lt"/>
              <a:buAutoNum type="arabicPeriod"/>
            </a:pPr>
            <a:r>
              <a:rPr lang="en-GB" sz="1800" b="0" dirty="0" smtClean="0">
                <a:latin typeface="+mn-lt"/>
              </a:rPr>
              <a:t>Clicking ‘View Details’ will take to directly into the View Asset journey</a:t>
            </a:r>
          </a:p>
          <a:p>
            <a:pPr marL="342900" indent="-342900">
              <a:buFont typeface="+mj-lt"/>
              <a:buAutoNum type="arabicPeriod"/>
            </a:pPr>
            <a:r>
              <a:rPr lang="en-GB" sz="1800" b="0" dirty="0" smtClean="0">
                <a:latin typeface="+mn-lt"/>
              </a:rPr>
              <a:t>Alternatively, click </a:t>
            </a:r>
            <a:r>
              <a:rPr lang="en-GB" sz="1800" b="0" dirty="0">
                <a:latin typeface="+mn-lt"/>
              </a:rPr>
              <a:t>on the reference number to </a:t>
            </a:r>
            <a:r>
              <a:rPr lang="en-GB" sz="1800" b="0" dirty="0" smtClean="0">
                <a:latin typeface="+mn-lt"/>
              </a:rPr>
              <a:t>see the </a:t>
            </a:r>
            <a:r>
              <a:rPr lang="en-GB" sz="1800" b="0" dirty="0">
                <a:latin typeface="+mn-lt"/>
              </a:rPr>
              <a:t>order quick view</a:t>
            </a:r>
          </a:p>
          <a:p>
            <a:pPr marL="342900" indent="-342900">
              <a:buFont typeface="+mj-lt"/>
              <a:buAutoNum type="arabicPeriod"/>
            </a:pPr>
            <a:r>
              <a:rPr lang="en-GB" sz="1800" b="0" dirty="0" smtClean="0">
                <a:latin typeface="+mn-lt"/>
              </a:rPr>
              <a:t>From the </a:t>
            </a:r>
            <a:r>
              <a:rPr lang="en-GB" sz="1800" b="0" dirty="0" err="1" smtClean="0">
                <a:latin typeface="+mn-lt"/>
              </a:rPr>
              <a:t>quickview</a:t>
            </a:r>
            <a:r>
              <a:rPr lang="en-GB" sz="1800" b="0" dirty="0" smtClean="0">
                <a:latin typeface="+mn-lt"/>
              </a:rPr>
              <a:t>, click ‘View Details’ in the actions dropdown.</a:t>
            </a:r>
          </a:p>
          <a:p>
            <a:endParaRPr lang="en-GB" sz="1800" b="0" dirty="0">
              <a:latin typeface="+mn-lt"/>
            </a:endParaRPr>
          </a:p>
          <a:p>
            <a:r>
              <a:rPr lang="en-GB" sz="1800" b="0" dirty="0" smtClean="0">
                <a:latin typeface="+mn-lt"/>
              </a:rPr>
              <a:t>You </a:t>
            </a:r>
            <a:r>
              <a:rPr lang="en-GB" sz="1800" b="0" dirty="0">
                <a:latin typeface="+mn-lt"/>
              </a:rPr>
              <a:t>can also find the </a:t>
            </a:r>
            <a:r>
              <a:rPr lang="en-GB" sz="1800" b="0" dirty="0" smtClean="0">
                <a:latin typeface="+mn-lt"/>
              </a:rPr>
              <a:t>asset by </a:t>
            </a:r>
            <a:r>
              <a:rPr lang="en-GB" sz="1800" b="0" dirty="0">
                <a:latin typeface="+mn-lt"/>
              </a:rPr>
              <a:t>using the filters on the </a:t>
            </a:r>
            <a:r>
              <a:rPr lang="en-GB" sz="1800" b="0" dirty="0" smtClean="0">
                <a:latin typeface="+mn-lt"/>
              </a:rPr>
              <a:t>inventory section </a:t>
            </a:r>
            <a:r>
              <a:rPr lang="en-GB" sz="1800" b="0" dirty="0">
                <a:latin typeface="+mn-lt"/>
              </a:rPr>
              <a:t>of the Overview page and </a:t>
            </a:r>
            <a:r>
              <a:rPr lang="en-GB" sz="1800" b="0" dirty="0" smtClean="0">
                <a:latin typeface="+mn-lt"/>
              </a:rPr>
              <a:t>on the Inventory page. Please see the Business Zone guide for more details.</a:t>
            </a:r>
            <a:endParaRPr lang="en-GB" sz="1800" b="0" dirty="0" smtClean="0">
              <a:latin typeface="+mn-lt"/>
            </a:endParaRPr>
          </a:p>
          <a:p>
            <a:endParaRPr lang="en-US" sz="1729" dirty="0"/>
          </a:p>
          <a:p>
            <a:endParaRPr lang="en-US" sz="1729" dirty="0"/>
          </a:p>
        </p:txBody>
      </p:sp>
      <p:pic>
        <p:nvPicPr>
          <p:cNvPr id="4" name="Picture 3"/>
          <p:cNvPicPr>
            <a:picLocks noChangeAspect="1"/>
          </p:cNvPicPr>
          <p:nvPr/>
        </p:nvPicPr>
        <p:blipFill rotWithShape="1">
          <a:blip r:embed="rId3"/>
          <a:srcRect t="22156"/>
          <a:stretch/>
        </p:blipFill>
        <p:spPr>
          <a:xfrm>
            <a:off x="5403608" y="1131516"/>
            <a:ext cx="6412154" cy="1439069"/>
          </a:xfrm>
          <a:prstGeom prst="rect">
            <a:avLst/>
          </a:prstGeom>
          <a:ln>
            <a:solidFill>
              <a:schemeClr val="tx1"/>
            </a:solidFill>
          </a:ln>
          <a:effectLst>
            <a:outerShdw blurRad="50800" dist="38100" dir="2700000" algn="tl" rotWithShape="0">
              <a:prstClr val="black">
                <a:alpha val="40000"/>
              </a:prstClr>
            </a:outerShdw>
          </a:effectLst>
        </p:spPr>
      </p:pic>
      <p:sp>
        <p:nvSpPr>
          <p:cNvPr id="7" name="Oval 6"/>
          <p:cNvSpPr/>
          <p:nvPr/>
        </p:nvSpPr>
        <p:spPr>
          <a:xfrm>
            <a:off x="9037164" y="2094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1</a:t>
            </a:r>
            <a:endParaRPr lang="en-GB" sz="1463" dirty="0">
              <a:solidFill>
                <a:schemeClr val="bg1"/>
              </a:solidFill>
            </a:endParaRPr>
          </a:p>
        </p:txBody>
      </p:sp>
      <p:sp>
        <p:nvSpPr>
          <p:cNvPr id="8" name="Oval 7"/>
          <p:cNvSpPr/>
          <p:nvPr/>
        </p:nvSpPr>
        <p:spPr>
          <a:xfrm>
            <a:off x="6983923" y="2094237"/>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smtClean="0">
                <a:solidFill>
                  <a:schemeClr val="bg1"/>
                </a:solidFill>
              </a:rPr>
              <a:t>2</a:t>
            </a:r>
            <a:endParaRPr lang="en-GB" sz="1463" dirty="0">
              <a:solidFill>
                <a:schemeClr val="bg1"/>
              </a:solidFill>
            </a:endParaRPr>
          </a:p>
        </p:txBody>
      </p:sp>
      <p:sp>
        <p:nvSpPr>
          <p:cNvPr id="11" name="Oval 10"/>
          <p:cNvSpPr/>
          <p:nvPr/>
        </p:nvSpPr>
        <p:spPr>
          <a:xfrm>
            <a:off x="5317577" y="5069212"/>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3</a:t>
            </a:r>
            <a:endParaRPr lang="en-GB" sz="1463" dirty="0">
              <a:solidFill>
                <a:schemeClr val="bg1"/>
              </a:solidFill>
            </a:endParaRPr>
          </a:p>
        </p:txBody>
      </p:sp>
    </p:spTree>
    <p:extLst>
      <p:ext uri="{BB962C8B-B14F-4D97-AF65-F5344CB8AC3E}">
        <p14:creationId xmlns:p14="http://schemas.microsoft.com/office/powerpoint/2010/main" val="2824279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006087" y="1095375"/>
            <a:ext cx="6958516" cy="4943475"/>
          </a:xfrm>
          <a:prstGeom prst="rect">
            <a:avLst/>
          </a:prstGeom>
          <a:ln>
            <a:solidFill>
              <a:schemeClr val="tx1"/>
            </a:solidFill>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r>
              <a:rPr lang="en-US" dirty="0" smtClean="0"/>
              <a:t>View Asset Details</a:t>
            </a:r>
            <a:endParaRPr lang="en-US" dirty="0"/>
          </a:p>
        </p:txBody>
      </p:sp>
      <p:sp>
        <p:nvSpPr>
          <p:cNvPr id="3" name="Content Placeholder 2"/>
          <p:cNvSpPr>
            <a:spLocks noGrp="1"/>
          </p:cNvSpPr>
          <p:nvPr>
            <p:ph idx="1"/>
          </p:nvPr>
        </p:nvSpPr>
        <p:spPr>
          <a:xfrm>
            <a:off x="435164" y="1188021"/>
            <a:ext cx="3917761" cy="6002578"/>
          </a:xfrm>
        </p:spPr>
        <p:txBody>
          <a:bodyPr>
            <a:noAutofit/>
          </a:bodyPr>
          <a:lstStyle/>
          <a:p>
            <a:r>
              <a:rPr lang="en-GB" sz="1600" dirty="0" smtClean="0">
                <a:solidFill>
                  <a:schemeClr val="accent2"/>
                </a:solidFill>
              </a:rPr>
              <a:t>Service Configuration</a:t>
            </a:r>
            <a:endParaRPr lang="en-GB" sz="1600" dirty="0">
              <a:solidFill>
                <a:schemeClr val="accent2"/>
              </a:solidFill>
            </a:endParaRPr>
          </a:p>
          <a:p>
            <a:endParaRPr lang="en-GB" sz="1800" b="0" dirty="0" smtClean="0">
              <a:latin typeface="+mn-lt"/>
            </a:endParaRPr>
          </a:p>
          <a:p>
            <a:r>
              <a:rPr lang="en-GB" sz="1800" b="0" dirty="0" smtClean="0">
                <a:latin typeface="+mn-lt"/>
              </a:rPr>
              <a:t>This </a:t>
            </a:r>
            <a:r>
              <a:rPr lang="en-GB" sz="1800" b="0" dirty="0">
                <a:latin typeface="+mn-lt"/>
              </a:rPr>
              <a:t>section allows you to see how the service is configured.</a:t>
            </a:r>
          </a:p>
          <a:p>
            <a:endParaRPr lang="en-GB" sz="1800" b="0" dirty="0">
              <a:latin typeface="+mn-lt"/>
            </a:endParaRPr>
          </a:p>
          <a:p>
            <a:pPr marL="342900" indent="-342900">
              <a:buAutoNum type="arabicPeriod"/>
            </a:pPr>
            <a:r>
              <a:rPr lang="en-GB" sz="1800" b="0" dirty="0" smtClean="0">
                <a:latin typeface="+mn-lt"/>
              </a:rPr>
              <a:t>The </a:t>
            </a:r>
            <a:r>
              <a:rPr lang="en-GB" sz="1800" b="0" dirty="0">
                <a:latin typeface="+mn-lt"/>
              </a:rPr>
              <a:t>configuration section allows you to apply filters to the configuration details you are </a:t>
            </a:r>
            <a:r>
              <a:rPr lang="en-GB" sz="1800" b="0" dirty="0" smtClean="0">
                <a:latin typeface="+mn-lt"/>
              </a:rPr>
              <a:t>viewing.</a:t>
            </a:r>
          </a:p>
          <a:p>
            <a:pPr marL="342900" indent="-342900">
              <a:buAutoNum type="arabicPeriod"/>
            </a:pPr>
            <a:r>
              <a:rPr lang="en-GB" sz="1800" b="0" dirty="0" smtClean="0">
                <a:latin typeface="+mn-lt"/>
              </a:rPr>
              <a:t>Here</a:t>
            </a:r>
            <a:r>
              <a:rPr lang="en-GB" sz="1800" b="0" dirty="0">
                <a:latin typeface="+mn-lt"/>
              </a:rPr>
              <a:t>, you can see the details for the filter you’ve applied.</a:t>
            </a:r>
          </a:p>
          <a:p>
            <a:endParaRPr lang="en-GB" sz="1800" b="0" dirty="0">
              <a:latin typeface="+mn-lt"/>
            </a:endParaRPr>
          </a:p>
          <a:p>
            <a:endParaRPr lang="en-GB" sz="1800" b="0" dirty="0">
              <a:latin typeface="+mn-lt"/>
            </a:endParaRPr>
          </a:p>
          <a:p>
            <a:endParaRPr lang="en-GB" sz="1600" b="0" dirty="0">
              <a:latin typeface="+mn-lt"/>
            </a:endParaRPr>
          </a:p>
          <a:p>
            <a:endParaRPr lang="en-GB" sz="1600" b="0" dirty="0">
              <a:latin typeface="+mn-lt"/>
            </a:endParaRPr>
          </a:p>
          <a:p>
            <a:endParaRPr lang="en-GB" sz="1600" b="0" dirty="0" smtClean="0">
              <a:latin typeface="+mn-lt"/>
            </a:endParaRPr>
          </a:p>
          <a:p>
            <a:endParaRPr lang="en-GB" sz="1600" b="0" dirty="0">
              <a:latin typeface="+mn-lt"/>
            </a:endParaRPr>
          </a:p>
        </p:txBody>
      </p:sp>
      <p:sp>
        <p:nvSpPr>
          <p:cNvPr id="7" name="Oval 6"/>
          <p:cNvSpPr/>
          <p:nvPr/>
        </p:nvSpPr>
        <p:spPr>
          <a:xfrm>
            <a:off x="4766523" y="2062345"/>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330" dirty="0">
                <a:solidFill>
                  <a:schemeClr val="bg1"/>
                </a:solidFill>
              </a:rPr>
              <a:t>1</a:t>
            </a:r>
            <a:endParaRPr lang="en-GB" sz="1463" dirty="0">
              <a:solidFill>
                <a:schemeClr val="bg1"/>
              </a:solidFill>
            </a:endParaRPr>
          </a:p>
        </p:txBody>
      </p:sp>
      <p:sp>
        <p:nvSpPr>
          <p:cNvPr id="8" name="Oval 7"/>
          <p:cNvSpPr/>
          <p:nvPr/>
        </p:nvSpPr>
        <p:spPr>
          <a:xfrm>
            <a:off x="4754424" y="3605153"/>
            <a:ext cx="236463" cy="236463"/>
          </a:xfrm>
          <a:prstGeom prst="ellipse">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63" dirty="0">
                <a:solidFill>
                  <a:schemeClr val="bg1"/>
                </a:solidFill>
              </a:rPr>
              <a:t>2</a:t>
            </a:r>
          </a:p>
        </p:txBody>
      </p:sp>
    </p:spTree>
    <p:extLst>
      <p:ext uri="{BB962C8B-B14F-4D97-AF65-F5344CB8AC3E}">
        <p14:creationId xmlns:p14="http://schemas.microsoft.com/office/powerpoint/2010/main" val="9602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T_ppt_widescreen_mountain(calibri)">
  <a:themeElements>
    <a:clrScheme name="Red&amp;White - BT">
      <a:dk1>
        <a:sysClr val="windowText" lastClr="000000"/>
      </a:dk1>
      <a:lt1>
        <a:sysClr val="window" lastClr="FFFFFF"/>
      </a:lt1>
      <a:dk2>
        <a:srgbClr val="333333"/>
      </a:dk2>
      <a:lt2>
        <a:srgbClr val="666666"/>
      </a:lt2>
      <a:accent1>
        <a:srgbClr val="6400AA"/>
      </a:accent1>
      <a:accent2>
        <a:srgbClr val="E60050"/>
      </a:accent2>
      <a:accent3>
        <a:srgbClr val="00A0D6"/>
      </a:accent3>
      <a:accent4>
        <a:srgbClr val="7F7F7F"/>
      </a:accent4>
      <a:accent5>
        <a:srgbClr val="CCCCCF"/>
      </a:accent5>
      <a:accent6>
        <a:srgbClr val="E5E5E5"/>
      </a:accent6>
      <a:hlink>
        <a:srgbClr val="6400AA"/>
      </a:hlink>
      <a:folHlink>
        <a:srgbClr val="E60050"/>
      </a:folHlink>
    </a:clrScheme>
    <a:fontScheme name="Custom 8">
      <a:majorFont>
        <a:latin typeface="BT Font"/>
        <a:ea typeface=""/>
        <a:cs typeface=""/>
      </a:majorFont>
      <a:minorFont>
        <a:latin typeface="BT Font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500" dirty="0" err="1" smtClean="0"/>
        </a:defPPr>
      </a:lstStyle>
    </a:txDef>
  </a:objectDefaults>
  <a:extraClrSchemeLst/>
  <a:extLst>
    <a:ext uri="{05A4C25C-085E-4340-85A3-A5531E510DB2}">
      <thm15:themeFamily xmlns:thm15="http://schemas.microsoft.com/office/thememl/2012/main" name="Wholesale_ppt_widescreen_girl(calibri) v2.potx" id="{C448B05E-C8BD-4391-B322-DA6525E2FEDA}" vid="{C47FAC62-395D-43EB-85D0-381E720C183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customXsn xmlns="http://schemas.microsoft.com/office/2006/metadata/customXsn">
  <xsnLocation/>
  <cached>True</cached>
  <openByDefault>False</openByDefault>
  <xsnScope/>
</customXs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BT Default Item" ma:contentTypeID="0x0101005EEE68971716474CABDF87371185FDEC00EC6EA5ED20A94112869E9D0DC08914F4005E8A76A01F25DB4EB6EB3FF151FFD8F0" ma:contentTypeVersion="13" ma:contentTypeDescription="Default item with a two year maximum retention period." ma:contentTypeScope="" ma:versionID="4475c44da445dcca9c7895d2a84c9777">
  <xsd:schema xmlns:xsd="http://www.w3.org/2001/XMLSchema" xmlns:xs="http://www.w3.org/2001/XMLSchema" xmlns:p="http://schemas.microsoft.com/office/2006/metadata/properties" xmlns:ns2="e0e35bac-e255-4a69-af54-5f01336af94f" targetNamespace="http://schemas.microsoft.com/office/2006/metadata/properties" ma:root="true" ma:fieldsID="9dd834e87a42e4a98bcf1dd3b7c2d548" ns2:_="">
    <xsd:import namespace="e0e35bac-e255-4a69-af54-5f01336af94f"/>
    <xsd:element name="properties">
      <xsd:complexType>
        <xsd:sequence>
          <xsd:element name="documentManagement">
            <xsd:complexType>
              <xsd:all>
                <xsd:element ref="ns2:_dlc_DocId" minOccurs="0"/>
                <xsd:element ref="ns2:_dlc_DocIdUrl" minOccurs="0"/>
                <xsd:element ref="ns2:_dlc_DocIdPersistId" minOccurs="0"/>
                <xsd:element ref="ns2:TaxCatchAll" minOccurs="0"/>
                <xsd:element ref="ns2:TaxCatchAllLabel" minOccurs="0"/>
                <xsd:element ref="ns2:BT_x0020_Document_x0020_Owner" minOccurs="0"/>
                <xsd:element ref="ns2:BT_x0020_Data_x0020_Classifi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e35bac-e255-4a69-af54-5f01336af94f"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11" nillable="true" ma:displayName="Taxonomy Catch All Column" ma:hidden="true" ma:list="{4d0e5215-e656-4dd4-beff-4d8e21d1b6bd}" ma:internalName="TaxCatchAll" ma:showField="CatchAllData"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4d0e5215-e656-4dd4-beff-4d8e21d1b6bd}" ma:internalName="TaxCatchAllLabel" ma:readOnly="true" ma:showField="CatchAllDataLabel" ma:web="dd3ee304-2d96-4fb2-b816-551c3f53733e">
      <xsd:complexType>
        <xsd:complexContent>
          <xsd:extension base="dms:MultiChoiceLookup">
            <xsd:sequence>
              <xsd:element name="Value" type="dms:Lookup" maxOccurs="unbounded" minOccurs="0" nillable="true"/>
            </xsd:sequence>
          </xsd:extension>
        </xsd:complexContent>
      </xsd:complexType>
    </xsd:element>
    <xsd:element name="BT_x0020_Document_x0020_Owner" ma:index="13" nillable="true" ma:displayName="BT Content Owner" ma:list="UserInfo" ma:SharePointGroup="0" ma:internalName="BT_x0020_Document_x0020_Owne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T_x0020_Data_x0020_Classification" ma:index="14" nillable="true" ma:displayName="BT Data Classification" ma:default="In Confidence" ma:description="To understand more about BT Data Classifications: https://office.bt.com/sites/BTFixIt/Lists/How%20To%20Articles/DispForm_Cust.aspx?ID=1937&#10;&#10;Please note that data classified as IN STRICTEST CONFIDENCE must be encrypted before it is uploaded to office.bt.com.&#10;&#10;To understand how to easily encrypt IN STRICTEST CONFIDENCE information: https://office.bt.com/sites/BTFixIt/SitePages/view.aspx?article=11561" ma:format="Dropdown" ma:internalName="BT_x0020_Data_x0020_Classification">
      <xsd:simpleType>
        <xsd:restriction base="dms:Choice">
          <xsd:enumeration value="Public"/>
          <xsd:enumeration value="BT Internal"/>
          <xsd:enumeration value="In Confidence"/>
          <xsd:enumeration value="In Strictest Confidence"/>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242584ab-b7b4-45ad-9c64-f936d5cb8ab7" ContentTypeId="0x0101005EEE68971716474CABDF87371185FDEC00EC6EA5ED20A94112869E9D0DC08914F4" PreviousValue="false"/>
</file>

<file path=customXml/item6.xml><?xml version="1.0" encoding="utf-8"?>
<p:properties xmlns:p="http://schemas.microsoft.com/office/2006/metadata/properties" xmlns:xsi="http://www.w3.org/2001/XMLSchema-instance" xmlns:pc="http://schemas.microsoft.com/office/infopath/2007/PartnerControls">
  <documentManagement>
    <BT_x0020_Document_x0020_Owner xmlns="e0e35bac-e255-4a69-af54-5f01336af94f">
      <UserInfo>
        <DisplayName/>
        <AccountId xsi:nil="true"/>
        <AccountType/>
      </UserInfo>
    </BT_x0020_Document_x0020_Owner>
    <BT_x0020_Data_x0020_Classification xmlns="e0e35bac-e255-4a69-af54-5f01336af94f">In Confidence</BT_x0020_Data_x0020_Classification>
    <TaxCatchAll xmlns="e0e35bac-e255-4a69-af54-5f01336af94f"/>
    <_dlc_DocId xmlns="e0e35bac-e255-4a69-af54-5f01336af94f">FXKM3USVKQV5-12-230640</_dlc_DocId>
    <_dlc_DocIdUrl xmlns="e0e35bac-e255-4a69-af54-5f01336af94f">
      <Url>https://office.bt.com/sites/btwholesaleproducts/_layouts/DocIdRedir.aspx?ID=FXKM3USVKQV5-12-230640</Url>
      <Description>FXKM3USVKQV5-12-230640</Description>
    </_dlc_DocIdUrl>
  </documentManagement>
</p:properties>
</file>

<file path=customXml/itemProps1.xml><?xml version="1.0" encoding="utf-8"?>
<ds:datastoreItem xmlns:ds="http://schemas.openxmlformats.org/officeDocument/2006/customXml" ds:itemID="{BE3999AA-2557-4079-83BB-C691CC0F3A32}"/>
</file>

<file path=customXml/itemProps2.xml><?xml version="1.0" encoding="utf-8"?>
<ds:datastoreItem xmlns:ds="http://schemas.openxmlformats.org/officeDocument/2006/customXml" ds:itemID="{61284BFA-8ECE-4D4D-BC5F-8783ED16A78E}"/>
</file>

<file path=customXml/itemProps3.xml><?xml version="1.0" encoding="utf-8"?>
<ds:datastoreItem xmlns:ds="http://schemas.openxmlformats.org/officeDocument/2006/customXml" ds:itemID="{7B4431B2-E971-4C23-B02E-4D956B95CA4F}"/>
</file>

<file path=customXml/itemProps4.xml><?xml version="1.0" encoding="utf-8"?>
<ds:datastoreItem xmlns:ds="http://schemas.openxmlformats.org/officeDocument/2006/customXml" ds:itemID="{44F9D831-38CA-472E-B020-FCEDF21B2CCE}"/>
</file>

<file path=customXml/itemProps5.xml><?xml version="1.0" encoding="utf-8"?>
<ds:datastoreItem xmlns:ds="http://schemas.openxmlformats.org/officeDocument/2006/customXml" ds:itemID="{43ACBE0C-AC66-4F21-BFFF-89A65B8EAD7C}"/>
</file>

<file path=customXml/itemProps6.xml><?xml version="1.0" encoding="utf-8"?>
<ds:datastoreItem xmlns:ds="http://schemas.openxmlformats.org/officeDocument/2006/customXml" ds:itemID="{BDB5D5CC-B2CB-4505-BB9F-C0188E3D8F4D}"/>
</file>

<file path=docProps/app.xml><?xml version="1.0" encoding="utf-8"?>
<Properties xmlns="http://schemas.openxmlformats.org/officeDocument/2006/extended-properties" xmlns:vt="http://schemas.openxmlformats.org/officeDocument/2006/docPropsVTypes">
  <Template>Wholesale_ppt_widescreen_girl(calibri)v2</Template>
  <TotalTime>14932</TotalTime>
  <Words>779</Words>
  <Application>Microsoft Office PowerPoint</Application>
  <PresentationFormat>Custom</PresentationFormat>
  <Paragraphs>140</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BT Font</vt:lpstr>
      <vt:lpstr>BT Font Light</vt:lpstr>
      <vt:lpstr>Calibri</vt:lpstr>
      <vt:lpstr>Calibri Light</vt:lpstr>
      <vt:lpstr>Wingdings</vt:lpstr>
      <vt:lpstr>BT_ppt_widescreen_mountain(calibri)</vt:lpstr>
      <vt:lpstr> Ethernet – View Asset</vt:lpstr>
      <vt:lpstr>Contents</vt:lpstr>
      <vt:lpstr>Version Control</vt:lpstr>
      <vt:lpstr>Pre-Requisites</vt:lpstr>
      <vt:lpstr>Introduction</vt:lpstr>
      <vt:lpstr>View Asset Layout</vt:lpstr>
      <vt:lpstr>Searching for an asset</vt:lpstr>
      <vt:lpstr>Searching for an asset</vt:lpstr>
      <vt:lpstr>View Asset Details</vt:lpstr>
      <vt:lpstr>View Asset Details</vt:lpstr>
      <vt:lpstr>View Asset Details</vt:lpstr>
      <vt:lpstr>View Asset Details</vt:lpstr>
      <vt:lpstr>View Asset Details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Zone Ethernet Cancel Order Journey – User Guide</dc:title>
  <dc:creator>James Winkley</dc:creator>
  <cp:lastModifiedBy>Sheady,N,Nathan,KGM2 R</cp:lastModifiedBy>
  <cp:revision>163</cp:revision>
  <dcterms:created xsi:type="dcterms:W3CDTF">2017-11-04T08:36:27Z</dcterms:created>
  <dcterms:modified xsi:type="dcterms:W3CDTF">2018-05-01T08:46:47Z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0x0101005EEE68971716474CABDF87371185FDEC00EC6EA5ED20A94112869E9D0DC08914F4005E8A76A01F25DB4EB6EB3FF151FFD8F0</vt:lpwstr>
  </property>
  <property fmtid="{D5CDD505-2E9C-101B-9397-08002B2CF9AE}" pid="3" name="_dlc_DocIdItemGuid">
    <vt:lpwstr>7fbb603f-5c03-4245-b124-ed13664fc615</vt:lpwstr>
  </property>
</Properties>
</file>