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52"/>
  </p:notesMasterIdLst>
  <p:sldIdLst>
    <p:sldId id="292" r:id="rId8"/>
    <p:sldId id="294" r:id="rId9"/>
    <p:sldId id="295" r:id="rId10"/>
    <p:sldId id="316" r:id="rId11"/>
    <p:sldId id="321" r:id="rId12"/>
    <p:sldId id="322" r:id="rId13"/>
    <p:sldId id="323" r:id="rId14"/>
    <p:sldId id="320"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339" r:id="rId31"/>
    <p:sldId id="340" r:id="rId32"/>
    <p:sldId id="341" r:id="rId33"/>
    <p:sldId id="342" r:id="rId34"/>
    <p:sldId id="343" r:id="rId35"/>
    <p:sldId id="344" r:id="rId36"/>
    <p:sldId id="345" r:id="rId37"/>
    <p:sldId id="346" r:id="rId38"/>
    <p:sldId id="347" r:id="rId39"/>
    <p:sldId id="348" r:id="rId40"/>
    <p:sldId id="349" r:id="rId41"/>
    <p:sldId id="351" r:id="rId42"/>
    <p:sldId id="350" r:id="rId43"/>
    <p:sldId id="352" r:id="rId44"/>
    <p:sldId id="354" r:id="rId45"/>
    <p:sldId id="355" r:id="rId46"/>
    <p:sldId id="356" r:id="rId47"/>
    <p:sldId id="357" r:id="rId48"/>
    <p:sldId id="358" r:id="rId49"/>
    <p:sldId id="359" r:id="rId50"/>
    <p:sldId id="257" r:id="rId51"/>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61" autoAdjust="0"/>
  </p:normalViewPr>
  <p:slideViewPr>
    <p:cSldViewPr snapToGrid="0" showGuides="1">
      <p:cViewPr varScale="1">
        <p:scale>
          <a:sx n="113" d="100"/>
          <a:sy n="113" d="100"/>
        </p:scale>
        <p:origin x="414" y="84"/>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27/04/2018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4000" y="2484164"/>
            <a:ext cx="8640000" cy="575835"/>
          </a:xfrm>
        </p:spPr>
        <p:txBody>
          <a:bodyPr/>
          <a:lstStyle/>
          <a:p>
            <a:r>
              <a:rPr lang="en-GB" dirty="0"/>
              <a:t>Placing an order for </a:t>
            </a:r>
            <a:r>
              <a:rPr lang="en-GB" dirty="0" err="1"/>
              <a:t>Etherway</a:t>
            </a:r>
            <a:r>
              <a:rPr lang="en-GB" dirty="0"/>
              <a:t> Fibre and </a:t>
            </a:r>
            <a:r>
              <a:rPr lang="en-GB" dirty="0" err="1"/>
              <a:t>Etherflow</a:t>
            </a:r>
            <a:r>
              <a:rPr lang="en-GB" dirty="0"/>
              <a:t> Connected</a:t>
            </a:r>
            <a:endParaRPr lang="en-GB" dirty="0"/>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a:xfrm>
            <a:off x="481875" y="3674095"/>
            <a:ext cx="8640000" cy="718167"/>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9506"/>
          <a:stretch/>
        </p:blipFill>
        <p:spPr>
          <a:xfrm>
            <a:off x="5257796" y="1188021"/>
            <a:ext cx="6540172" cy="431195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3: Choose a Network</a:t>
            </a:r>
          </a:p>
          <a:p>
            <a:endParaRPr lang="en-GB" sz="1100" dirty="0">
              <a:latin typeface="Arial" panose="020B0604020202020204" pitchFamily="34" charset="0"/>
              <a:cs typeface="Arial" panose="020B0604020202020204" pitchFamily="34" charset="0"/>
            </a:endParaRPr>
          </a:p>
          <a:p>
            <a:r>
              <a:rPr lang="en-GB" sz="1600" b="0" dirty="0">
                <a:latin typeface="+mn-lt"/>
              </a:rPr>
              <a:t>You’ll begin by configuring your </a:t>
            </a:r>
            <a:r>
              <a:rPr lang="en-GB" sz="1600" b="0" dirty="0" err="1">
                <a:latin typeface="+mn-lt"/>
              </a:rPr>
              <a:t>Etherway</a:t>
            </a:r>
            <a:r>
              <a:rPr lang="en-GB" sz="1600" b="0" dirty="0">
                <a:latin typeface="+mn-lt"/>
              </a:rPr>
              <a:t>.</a:t>
            </a:r>
          </a:p>
          <a:p>
            <a:endParaRPr lang="en-GB" sz="1600" b="0" dirty="0">
              <a:latin typeface="+mn-lt"/>
            </a:endParaRPr>
          </a:p>
          <a:p>
            <a:r>
              <a:rPr lang="en-GB" sz="1600" b="0" dirty="0">
                <a:latin typeface="+mn-lt"/>
              </a:rPr>
              <a:t>First, you’ll need to tell us what network (ETHN) you wish the </a:t>
            </a:r>
            <a:r>
              <a:rPr lang="en-GB" sz="1600" b="0" dirty="0" err="1">
                <a:latin typeface="+mn-lt"/>
              </a:rPr>
              <a:t>Etherway</a:t>
            </a:r>
            <a:r>
              <a:rPr lang="en-GB" sz="1600" b="0" dirty="0">
                <a:latin typeface="+mn-lt"/>
              </a:rPr>
              <a:t> order to be placed against</a:t>
            </a:r>
            <a:r>
              <a:rPr lang="en-GB" sz="1600" b="0" dirty="0" smtClean="0">
                <a:latin typeface="+mn-lt"/>
              </a:rPr>
              <a:t>.</a:t>
            </a:r>
          </a:p>
          <a:p>
            <a:endParaRPr lang="en-GB" sz="1600" b="0" dirty="0">
              <a:latin typeface="+mn-lt"/>
            </a:endParaRPr>
          </a:p>
          <a:p>
            <a:r>
              <a:rPr lang="en-GB" sz="1600" b="0" dirty="0" smtClean="0">
                <a:latin typeface="+mn-lt"/>
              </a:rPr>
              <a:t>If you’ve previously placed an order with us, we’ll default this to the most recently used network to save you some time.</a:t>
            </a:r>
          </a:p>
          <a:p>
            <a:endParaRPr lang="en-GB" sz="1600" b="0" dirty="0">
              <a:latin typeface="+mn-lt"/>
            </a:endParaRPr>
          </a:p>
          <a:p>
            <a:r>
              <a:rPr lang="en-GB" sz="1600" b="0" dirty="0" smtClean="0">
                <a:latin typeface="+mn-lt"/>
              </a:rPr>
              <a:t>If you need to change is:</a:t>
            </a:r>
            <a:endParaRPr lang="en-GB" sz="1600" b="0" dirty="0">
              <a:latin typeface="+mn-lt"/>
            </a:endParaRPr>
          </a:p>
          <a:p>
            <a:endParaRPr lang="en-GB" sz="1600" b="0" dirty="0">
              <a:latin typeface="+mn-lt"/>
            </a:endParaRPr>
          </a:p>
          <a:p>
            <a:pPr marL="342900" indent="-342900">
              <a:buFont typeface="+mj-lt"/>
              <a:buAutoNum type="arabicPeriod"/>
            </a:pPr>
            <a:r>
              <a:rPr lang="en-GB" sz="1600" b="0" dirty="0" smtClean="0">
                <a:latin typeface="+mn-lt"/>
              </a:rPr>
              <a:t>Click ‘Change network’</a:t>
            </a:r>
            <a:endParaRPr lang="en-GB" sz="1600" b="0" dirty="0">
              <a:latin typeface="+mn-lt"/>
            </a:endParaRPr>
          </a:p>
        </p:txBody>
      </p:sp>
      <p:sp>
        <p:nvSpPr>
          <p:cNvPr id="5" name="Oval 4"/>
          <p:cNvSpPr/>
          <p:nvPr/>
        </p:nvSpPr>
        <p:spPr>
          <a:xfrm>
            <a:off x="7170755" y="46858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0169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986982" y="1058334"/>
            <a:ext cx="5749017" cy="5080000"/>
          </a:xfrm>
          <a:prstGeom prst="rect">
            <a:avLst/>
          </a:prstGeom>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3: Choose a Network</a:t>
            </a:r>
          </a:p>
          <a:p>
            <a:endParaRPr lang="en-GB" sz="1100" dirty="0">
              <a:latin typeface="Arial" panose="020B0604020202020204" pitchFamily="34" charset="0"/>
              <a:cs typeface="Arial" panose="020B0604020202020204" pitchFamily="34" charset="0"/>
            </a:endParaRPr>
          </a:p>
          <a:p>
            <a:r>
              <a:rPr lang="en-GB" sz="1600" b="0" dirty="0">
                <a:latin typeface="+mn-lt"/>
              </a:rPr>
              <a:t>If you have recently entered a Wholesale Ethernet order via the new journey, the most recently used network will be displayed in the ‘Recent Network’ tab. If you wish to use this network, you can just click ‘Confirm’ to continue.</a:t>
            </a:r>
          </a:p>
          <a:p>
            <a:endParaRPr lang="en-GB" sz="1600" b="0" dirty="0">
              <a:latin typeface="+mn-lt"/>
            </a:endParaRPr>
          </a:p>
          <a:p>
            <a:r>
              <a:rPr lang="en-GB" sz="1600" b="0" dirty="0">
                <a:latin typeface="+mn-lt"/>
              </a:rPr>
              <a:t>If you wish to search for a network</a:t>
            </a:r>
          </a:p>
          <a:p>
            <a:endParaRPr lang="en-GB" sz="1600" b="0" dirty="0">
              <a:latin typeface="+mn-lt"/>
            </a:endParaRPr>
          </a:p>
          <a:p>
            <a:pPr marL="342900" indent="-342900">
              <a:buFont typeface="+mj-lt"/>
              <a:buAutoNum type="arabicPeriod"/>
            </a:pPr>
            <a:r>
              <a:rPr lang="en-GB" sz="1600" b="0" dirty="0">
                <a:latin typeface="+mn-lt"/>
              </a:rPr>
              <a:t>Select the ‘Search Network’ tab</a:t>
            </a:r>
          </a:p>
          <a:p>
            <a:pPr marL="342900" indent="-342900">
              <a:buFont typeface="+mj-lt"/>
              <a:buAutoNum type="arabicPeriod"/>
            </a:pPr>
            <a:r>
              <a:rPr lang="en-GB" sz="1600" b="0" dirty="0">
                <a:latin typeface="+mn-lt"/>
              </a:rPr>
              <a:t>Enter your search criteria (Network Service Ref = ETHN, Network Name or Network ID) and click the magnifying glass.</a:t>
            </a:r>
          </a:p>
          <a:p>
            <a:pPr marL="342900" indent="-342900">
              <a:buFont typeface="+mj-lt"/>
              <a:buAutoNum type="arabicPeriod"/>
            </a:pPr>
            <a:r>
              <a:rPr lang="en-GB" sz="1600" b="0" dirty="0">
                <a:latin typeface="+mn-lt"/>
              </a:rPr>
              <a:t>Once the network details have been displayed and selected, click ‘Confirm’.</a:t>
            </a:r>
          </a:p>
        </p:txBody>
      </p:sp>
      <p:sp>
        <p:nvSpPr>
          <p:cNvPr id="5" name="Oval 4"/>
          <p:cNvSpPr/>
          <p:nvPr/>
        </p:nvSpPr>
        <p:spPr>
          <a:xfrm>
            <a:off x="6789755" y="16124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6602977" y="216653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
        <p:nvSpPr>
          <p:cNvPr id="9" name="Oval 8"/>
          <p:cNvSpPr/>
          <p:nvPr/>
        </p:nvSpPr>
        <p:spPr>
          <a:xfrm>
            <a:off x="10573844" y="5519336"/>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75776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56201" y="1298202"/>
            <a:ext cx="6240462" cy="415274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The next step </a:t>
            </a:r>
            <a:r>
              <a:rPr lang="en-GB" sz="1600" b="0" dirty="0" smtClean="0">
                <a:latin typeface="+mn-lt"/>
              </a:rPr>
              <a:t>is </a:t>
            </a:r>
            <a:r>
              <a:rPr lang="en-GB" sz="1600" b="0" dirty="0">
                <a:latin typeface="+mn-lt"/>
              </a:rPr>
              <a:t>to check the availability of the service in the End User’s locale.</a:t>
            </a:r>
          </a:p>
          <a:p>
            <a:endParaRPr lang="en-GB" sz="1600" b="0" dirty="0">
              <a:latin typeface="+mn-lt"/>
            </a:endParaRPr>
          </a:p>
          <a:p>
            <a:pPr marL="342900" indent="-342900">
              <a:buFont typeface="+mj-lt"/>
              <a:buAutoNum type="arabicPeriod"/>
            </a:pPr>
            <a:r>
              <a:rPr lang="en-GB" sz="1600" b="0" dirty="0">
                <a:latin typeface="+mn-lt"/>
              </a:rPr>
              <a:t>Select the required </a:t>
            </a:r>
            <a:r>
              <a:rPr lang="en-GB" sz="1600" b="0" dirty="0" smtClean="0">
                <a:latin typeface="+mn-lt"/>
              </a:rPr>
              <a:t>bandwidth</a:t>
            </a:r>
          </a:p>
          <a:p>
            <a:pPr marL="342900" indent="-342900">
              <a:buFont typeface="+mj-lt"/>
              <a:buAutoNum type="arabicPeriod"/>
            </a:pPr>
            <a:r>
              <a:rPr lang="en-GB" sz="1600" b="0" dirty="0" smtClean="0">
                <a:latin typeface="+mn-lt"/>
              </a:rPr>
              <a:t>Select the resilience option. You can choose either Standard or Protected.</a:t>
            </a:r>
          </a:p>
          <a:p>
            <a:pPr marL="342900" indent="-342900">
              <a:buFont typeface="+mj-lt"/>
              <a:buAutoNum type="arabicPeriod"/>
            </a:pPr>
            <a:r>
              <a:rPr lang="en-GB" sz="1600" b="0" dirty="0" smtClean="0">
                <a:latin typeface="+mn-lt"/>
              </a:rPr>
              <a:t>Enter the Segmentation Type</a:t>
            </a:r>
            <a:endParaRPr lang="en-GB" sz="1600" b="0" dirty="0">
              <a:latin typeface="+mn-lt"/>
            </a:endParaRPr>
          </a:p>
          <a:p>
            <a:pPr marL="342900" indent="-342900">
              <a:buFont typeface="+mj-lt"/>
              <a:buAutoNum type="arabicPeriod"/>
            </a:pPr>
            <a:r>
              <a:rPr lang="en-GB" sz="1600" b="0" dirty="0">
                <a:latin typeface="+mn-lt"/>
              </a:rPr>
              <a:t>Enter the postcode </a:t>
            </a:r>
            <a:r>
              <a:rPr lang="en-GB" sz="1600" b="0" dirty="0" smtClean="0">
                <a:latin typeface="+mn-lt"/>
              </a:rPr>
              <a:t>or UPRN where </a:t>
            </a:r>
            <a:r>
              <a:rPr lang="en-GB" sz="1600" b="0" dirty="0">
                <a:latin typeface="+mn-lt"/>
              </a:rPr>
              <a:t>the </a:t>
            </a:r>
            <a:r>
              <a:rPr lang="en-GB" sz="1600" b="0" dirty="0" err="1">
                <a:latin typeface="+mn-lt"/>
              </a:rPr>
              <a:t>Etherway</a:t>
            </a:r>
            <a:r>
              <a:rPr lang="en-GB" sz="1600" b="0" dirty="0">
                <a:latin typeface="+mn-lt"/>
              </a:rPr>
              <a:t> is to be installed and click the magnifying </a:t>
            </a:r>
            <a:r>
              <a:rPr lang="en-GB" sz="1600" b="0" dirty="0" smtClean="0">
                <a:latin typeface="+mn-lt"/>
              </a:rPr>
              <a:t>glass</a:t>
            </a:r>
          </a:p>
          <a:p>
            <a:pPr marL="342900" indent="-342900">
              <a:buFont typeface="+mj-lt"/>
              <a:buAutoNum type="arabicPeriod"/>
            </a:pPr>
            <a:endParaRPr lang="en-GB" sz="1600" b="0" dirty="0">
              <a:latin typeface="+mn-lt"/>
            </a:endParaRPr>
          </a:p>
          <a:p>
            <a:r>
              <a:rPr lang="en-GB" sz="1600" b="0" dirty="0" smtClean="0">
                <a:latin typeface="+mn-lt"/>
              </a:rPr>
              <a:t>Please note: You can click the ‘?’ icon to learn more about the inputs and options available to you. </a:t>
            </a:r>
            <a:endParaRPr lang="en-GB" sz="1600" b="0" dirty="0">
              <a:latin typeface="+mn-lt"/>
            </a:endParaRPr>
          </a:p>
        </p:txBody>
      </p:sp>
      <p:sp>
        <p:nvSpPr>
          <p:cNvPr id="5" name="Oval 4"/>
          <p:cNvSpPr/>
          <p:nvPr/>
        </p:nvSpPr>
        <p:spPr>
          <a:xfrm>
            <a:off x="5044599" y="221073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5044599" y="260783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
        <p:nvSpPr>
          <p:cNvPr id="11" name="Oval 10"/>
          <p:cNvSpPr/>
          <p:nvPr/>
        </p:nvSpPr>
        <p:spPr>
          <a:xfrm>
            <a:off x="5044599" y="298855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
        <p:nvSpPr>
          <p:cNvPr id="12" name="Oval 11"/>
          <p:cNvSpPr/>
          <p:nvPr/>
        </p:nvSpPr>
        <p:spPr>
          <a:xfrm>
            <a:off x="5044599" y="334196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4</a:t>
            </a:r>
            <a:endParaRPr lang="en-GB" sz="1463" dirty="0">
              <a:solidFill>
                <a:schemeClr val="bg1"/>
              </a:solidFill>
            </a:endParaRPr>
          </a:p>
        </p:txBody>
      </p:sp>
    </p:spTree>
    <p:extLst>
      <p:ext uri="{BB962C8B-B14F-4D97-AF65-F5344CB8AC3E}">
        <p14:creationId xmlns:p14="http://schemas.microsoft.com/office/powerpoint/2010/main" val="26410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701314" y="1171423"/>
            <a:ext cx="6216421" cy="5029200"/>
          </a:xfrm>
          <a:prstGeom prst="rect">
            <a:avLst/>
          </a:prstGeom>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You’ll now need to select the address where the service is to be installed.</a:t>
            </a:r>
          </a:p>
          <a:p>
            <a:endParaRPr lang="en-GB" sz="1600" b="0" dirty="0">
              <a:latin typeface="+mn-lt"/>
            </a:endParaRPr>
          </a:p>
          <a:p>
            <a:pPr marL="342900" indent="-342900">
              <a:buFont typeface="+mj-lt"/>
              <a:buAutoNum type="arabicPeriod"/>
            </a:pPr>
            <a:r>
              <a:rPr lang="en-GB" sz="1600" b="0" dirty="0">
                <a:latin typeface="+mn-lt"/>
              </a:rPr>
              <a:t>Select the address you require the service to be </a:t>
            </a:r>
            <a:r>
              <a:rPr lang="en-GB" sz="1600" b="0" dirty="0" smtClean="0">
                <a:latin typeface="+mn-lt"/>
              </a:rPr>
              <a:t>installed</a:t>
            </a:r>
          </a:p>
          <a:p>
            <a:pPr marL="342900" indent="-342900">
              <a:buFont typeface="+mj-lt"/>
              <a:buAutoNum type="arabicPeriod"/>
            </a:pPr>
            <a:r>
              <a:rPr lang="en-GB" sz="1600" b="0" dirty="0" smtClean="0">
                <a:latin typeface="+mn-lt"/>
              </a:rPr>
              <a:t>The </a:t>
            </a:r>
            <a:r>
              <a:rPr lang="en-GB" sz="1600" b="0" dirty="0">
                <a:latin typeface="+mn-lt"/>
              </a:rPr>
              <a:t>initial check will run a ‘quick search’. Sometimes the address you’re after won’t be displayed. If that’s the case, you’ll need to run an ‘Advanced Search’. From there, you can either select the address (if displayed) or add the address </a:t>
            </a:r>
            <a:r>
              <a:rPr lang="en-GB" sz="1600" b="0" dirty="0" smtClean="0">
                <a:latin typeface="+mn-lt"/>
              </a:rPr>
              <a:t>manually.</a:t>
            </a:r>
          </a:p>
          <a:p>
            <a:pPr marL="342900" indent="-342900">
              <a:buFont typeface="+mj-lt"/>
              <a:buAutoNum type="arabicPeriod"/>
            </a:pPr>
            <a:r>
              <a:rPr lang="en-GB" sz="1600" b="0" dirty="0" smtClean="0">
                <a:latin typeface="+mn-lt"/>
              </a:rPr>
              <a:t>Click </a:t>
            </a:r>
            <a:r>
              <a:rPr lang="en-GB" sz="1600" b="0" dirty="0">
                <a:latin typeface="+mn-lt"/>
              </a:rPr>
              <a:t>‘Confirm’ to use the selected address.</a:t>
            </a:r>
          </a:p>
        </p:txBody>
      </p:sp>
      <p:sp>
        <p:nvSpPr>
          <p:cNvPr id="5" name="Oval 4"/>
          <p:cNvSpPr/>
          <p:nvPr/>
        </p:nvSpPr>
        <p:spPr>
          <a:xfrm>
            <a:off x="5636532" y="242227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5648677" y="454670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2</a:t>
            </a:r>
            <a:endParaRPr lang="en-GB" sz="1463" dirty="0">
              <a:solidFill>
                <a:schemeClr val="bg1"/>
              </a:solidFill>
            </a:endParaRPr>
          </a:p>
        </p:txBody>
      </p:sp>
      <p:sp>
        <p:nvSpPr>
          <p:cNvPr id="11" name="Oval 10"/>
          <p:cNvSpPr/>
          <p:nvPr/>
        </p:nvSpPr>
        <p:spPr>
          <a:xfrm>
            <a:off x="10742666" y="567248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896037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891339" y="1074556"/>
            <a:ext cx="6050671" cy="4597929"/>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The address will now be populated.</a:t>
            </a:r>
          </a:p>
          <a:p>
            <a:endParaRPr lang="en-GB" sz="1600" b="0" dirty="0">
              <a:latin typeface="+mn-lt"/>
            </a:endParaRPr>
          </a:p>
          <a:p>
            <a:pPr marL="342900" indent="-342900">
              <a:buFont typeface="+mj-lt"/>
              <a:buAutoNum type="arabicPeriod"/>
            </a:pPr>
            <a:r>
              <a:rPr lang="en-GB" sz="1600" b="0" dirty="0">
                <a:latin typeface="+mn-lt"/>
              </a:rPr>
              <a:t>If you wish to change the installation address, you can do so by clicking ‘Change Site’. If you are happy that the correct address is populated, click ‘Check Availability’.</a:t>
            </a:r>
          </a:p>
        </p:txBody>
      </p:sp>
      <p:sp>
        <p:nvSpPr>
          <p:cNvPr id="5" name="Oval 4"/>
          <p:cNvSpPr/>
          <p:nvPr/>
        </p:nvSpPr>
        <p:spPr>
          <a:xfrm>
            <a:off x="6906532" y="4310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47756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73800" y="1101604"/>
            <a:ext cx="5462200" cy="507059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4: Check Availability</a:t>
            </a:r>
          </a:p>
          <a:p>
            <a:endParaRPr lang="en-GB" sz="1100" dirty="0">
              <a:latin typeface="Arial" panose="020B0604020202020204" pitchFamily="34" charset="0"/>
              <a:cs typeface="Arial" panose="020B0604020202020204" pitchFamily="34" charset="0"/>
            </a:endParaRPr>
          </a:p>
          <a:p>
            <a:r>
              <a:rPr lang="en-GB" sz="1600" b="0" dirty="0">
                <a:latin typeface="+mn-lt"/>
              </a:rPr>
              <a:t>You will now see the availability check result.</a:t>
            </a:r>
          </a:p>
          <a:p>
            <a:endParaRPr lang="en-GB" sz="1600" b="0" dirty="0">
              <a:latin typeface="+mn-lt"/>
            </a:endParaRPr>
          </a:p>
          <a:p>
            <a:r>
              <a:rPr lang="en-GB" sz="1600" b="0" dirty="0">
                <a:latin typeface="+mn-lt"/>
              </a:rPr>
              <a:t>The check will attempt to provide service from the node closest to the End User’s premises. If it’s not available, you will be given an option to select an alternative node for the order.</a:t>
            </a:r>
          </a:p>
          <a:p>
            <a:endParaRPr lang="en-GB" sz="1600" b="0" dirty="0">
              <a:latin typeface="+mn-lt"/>
            </a:endParaRPr>
          </a:p>
          <a:p>
            <a:pPr marL="342900" indent="-342900">
              <a:buFont typeface="+mj-lt"/>
              <a:buAutoNum type="arabicPeriod"/>
            </a:pPr>
            <a:r>
              <a:rPr lang="en-GB" sz="1600" b="0" dirty="0">
                <a:latin typeface="+mn-lt"/>
              </a:rPr>
              <a:t>Click ‘Next’ to continue.</a:t>
            </a:r>
          </a:p>
        </p:txBody>
      </p:sp>
      <p:sp>
        <p:nvSpPr>
          <p:cNvPr id="5" name="Oval 4"/>
          <p:cNvSpPr/>
          <p:nvPr/>
        </p:nvSpPr>
        <p:spPr>
          <a:xfrm>
            <a:off x="10513332" y="55717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310680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611669" y="1185734"/>
            <a:ext cx="6124332" cy="485946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5: Site Details</a:t>
            </a:r>
          </a:p>
          <a:p>
            <a:endParaRPr lang="en-GB" sz="1100" dirty="0">
              <a:latin typeface="Arial" panose="020B0604020202020204" pitchFamily="34" charset="0"/>
              <a:cs typeface="Arial" panose="020B0604020202020204" pitchFamily="34" charset="0"/>
            </a:endParaRPr>
          </a:p>
          <a:p>
            <a:r>
              <a:rPr lang="en-GB" sz="1600" b="0" dirty="0">
                <a:latin typeface="+mn-lt"/>
              </a:rPr>
              <a:t>You will now need to enter site details.</a:t>
            </a:r>
          </a:p>
          <a:p>
            <a:endParaRPr lang="en-GB" sz="1600" b="0" dirty="0">
              <a:latin typeface="+mn-lt"/>
            </a:endParaRPr>
          </a:p>
          <a:p>
            <a:pPr marL="342900" indent="-342900">
              <a:buFont typeface="+mj-lt"/>
              <a:buAutoNum type="arabicPeriod"/>
            </a:pPr>
            <a:r>
              <a:rPr lang="en-GB" sz="1600" b="0" dirty="0">
                <a:latin typeface="+mn-lt"/>
              </a:rPr>
              <a:t>You have an option to give your </a:t>
            </a:r>
            <a:r>
              <a:rPr lang="en-GB" sz="1600" b="0" dirty="0" err="1">
                <a:latin typeface="+mn-lt"/>
              </a:rPr>
              <a:t>Etherway</a:t>
            </a:r>
            <a:r>
              <a:rPr lang="en-GB" sz="1600" b="0" dirty="0">
                <a:latin typeface="+mn-lt"/>
              </a:rPr>
              <a:t> a name. </a:t>
            </a:r>
            <a:r>
              <a:rPr lang="en-GB" sz="1600" b="0" dirty="0" smtClean="0">
                <a:latin typeface="+mn-lt"/>
              </a:rPr>
              <a:t>You can use this to search for your circuit on Business Zone. </a:t>
            </a:r>
            <a:r>
              <a:rPr lang="en-GB" sz="1600" b="0" dirty="0">
                <a:latin typeface="+mn-lt"/>
              </a:rPr>
              <a:t>If you chose to apply an </a:t>
            </a:r>
            <a:r>
              <a:rPr lang="en-GB" sz="1600" b="0" dirty="0" err="1">
                <a:latin typeface="+mn-lt"/>
              </a:rPr>
              <a:t>Etherway</a:t>
            </a:r>
            <a:r>
              <a:rPr lang="en-GB" sz="1600" b="0" dirty="0">
                <a:latin typeface="+mn-lt"/>
              </a:rPr>
              <a:t> name, it’ll be displayed in the left hand menu. If you chose to not enter a name, the order number will be shown.</a:t>
            </a:r>
          </a:p>
        </p:txBody>
      </p:sp>
      <p:sp>
        <p:nvSpPr>
          <p:cNvPr id="5" name="Oval 4"/>
          <p:cNvSpPr/>
          <p:nvPr/>
        </p:nvSpPr>
        <p:spPr>
          <a:xfrm>
            <a:off x="7177466" y="56818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55173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04103"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r>
              <a:rPr lang="en-GB" sz="1600" b="0" dirty="0">
                <a:latin typeface="+mn-lt"/>
              </a:rPr>
              <a:t>You will now enter details on where the service will be installed at the site</a:t>
            </a:r>
            <a:r>
              <a:rPr lang="en-GB" sz="1600" b="0" dirty="0" smtClean="0">
                <a:latin typeface="+mn-lt"/>
              </a:rPr>
              <a:t>.</a:t>
            </a:r>
          </a:p>
          <a:p>
            <a:endParaRPr lang="en-GB" sz="1600" b="0" dirty="0">
              <a:latin typeface="+mn-lt"/>
            </a:endParaRPr>
          </a:p>
          <a:p>
            <a:r>
              <a:rPr lang="en-GB" sz="1600" b="0" dirty="0" smtClean="0">
                <a:latin typeface="+mn-lt"/>
              </a:rPr>
              <a:t>Once again, the ‘?’ next to each field will help you understand what these inputs are.</a:t>
            </a:r>
            <a:endParaRPr lang="en-GB" sz="1600" b="0" dirty="0">
              <a:latin typeface="+mn-lt"/>
            </a:endParaRPr>
          </a:p>
        </p:txBody>
      </p:sp>
      <p:pic>
        <p:nvPicPr>
          <p:cNvPr id="6" name="Picture 5"/>
          <p:cNvPicPr>
            <a:picLocks noChangeAspect="1"/>
          </p:cNvPicPr>
          <p:nvPr/>
        </p:nvPicPr>
        <p:blipFill rotWithShape="1">
          <a:blip r:embed="rId2"/>
          <a:srcRect t="33837"/>
          <a:stretch/>
        </p:blipFill>
        <p:spPr>
          <a:xfrm>
            <a:off x="5713393" y="1515534"/>
            <a:ext cx="6090340" cy="370839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810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r>
              <a:rPr lang="en-GB" sz="1600" b="0" dirty="0">
                <a:latin typeface="+mn-lt"/>
              </a:rPr>
              <a:t>Next, you’ll set up your primary contact details.</a:t>
            </a:r>
          </a:p>
          <a:p>
            <a:endParaRPr lang="en-GB" sz="1600" b="0" dirty="0">
              <a:latin typeface="+mn-lt"/>
            </a:endParaRPr>
          </a:p>
          <a:p>
            <a:pPr marL="342900" indent="-342900">
              <a:buFont typeface="+mj-lt"/>
              <a:buAutoNum type="arabicPeriod"/>
            </a:pPr>
            <a:r>
              <a:rPr lang="en-GB" sz="1600" b="0" dirty="0">
                <a:latin typeface="+mn-lt"/>
              </a:rPr>
              <a:t>Click ‘Set up primary contact</a:t>
            </a:r>
            <a:r>
              <a:rPr lang="en-GB" sz="1600" b="0" dirty="0" smtClean="0">
                <a:latin typeface="+mn-lt"/>
              </a:rPr>
              <a:t>’</a:t>
            </a:r>
          </a:p>
          <a:p>
            <a:pPr marL="342900" indent="-342900">
              <a:buFont typeface="+mj-lt"/>
              <a:buAutoNum type="arabicPeriod"/>
            </a:pPr>
            <a:endParaRPr lang="en-GB" sz="1600" b="0" dirty="0">
              <a:latin typeface="+mn-lt"/>
            </a:endParaRPr>
          </a:p>
          <a:p>
            <a:r>
              <a:rPr lang="en-GB" sz="1600" dirty="0" smtClean="0">
                <a:latin typeface="+mn-lt"/>
              </a:rPr>
              <a:t>Please note: </a:t>
            </a:r>
            <a:r>
              <a:rPr lang="en-GB" sz="1600" b="0" dirty="0" smtClean="0">
                <a:latin typeface="+mn-lt"/>
              </a:rPr>
              <a:t>Although we expect the primary contacted to be contacted for all queries about the order, </a:t>
            </a:r>
            <a:r>
              <a:rPr lang="en-GB" sz="1600" b="0" dirty="0" err="1" smtClean="0">
                <a:latin typeface="+mn-lt"/>
              </a:rPr>
              <a:t>Openreach</a:t>
            </a:r>
            <a:r>
              <a:rPr lang="en-GB" sz="1600" b="0" dirty="0" smtClean="0">
                <a:latin typeface="+mn-lt"/>
              </a:rPr>
              <a:t> may also contact your end customer directly.</a:t>
            </a:r>
            <a:endParaRPr lang="en-GB" sz="1600" b="0" dirty="0">
              <a:latin typeface="+mn-lt"/>
            </a:endParaRPr>
          </a:p>
        </p:txBody>
      </p:sp>
      <p:pic>
        <p:nvPicPr>
          <p:cNvPr id="5" name="Picture 4"/>
          <p:cNvPicPr>
            <a:picLocks noChangeAspect="1"/>
          </p:cNvPicPr>
          <p:nvPr/>
        </p:nvPicPr>
        <p:blipFill rotWithShape="1">
          <a:blip r:embed="rId2"/>
          <a:srcRect b="59348"/>
          <a:stretch/>
        </p:blipFill>
        <p:spPr>
          <a:xfrm>
            <a:off x="5247863" y="1188021"/>
            <a:ext cx="6488137" cy="2393379"/>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5075334" y="29386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276024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21775" y="1117599"/>
            <a:ext cx="5514225" cy="4885267"/>
          </a:xfrm>
          <a:prstGeom prst="rect">
            <a:avLst/>
          </a:prstGeom>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We’ve </a:t>
            </a:r>
            <a:r>
              <a:rPr lang="en-GB" sz="1600" b="0" dirty="0">
                <a:latin typeface="+mn-lt"/>
              </a:rPr>
              <a:t>defaulted the option to the ‘Create new contact’ tab. This allows you to manually enter the primary contact details</a:t>
            </a:r>
            <a:r>
              <a:rPr lang="en-GB" sz="1600" b="0" dirty="0" smtClean="0">
                <a:latin typeface="+mn-lt"/>
              </a:rPr>
              <a:t>.</a:t>
            </a:r>
          </a:p>
          <a:p>
            <a:pPr marL="342900" indent="-342900">
              <a:buFont typeface="+mj-lt"/>
              <a:buAutoNum type="arabicPeriod"/>
            </a:pPr>
            <a:r>
              <a:rPr lang="en-GB" sz="1600" b="0" dirty="0">
                <a:latin typeface="+mn-lt"/>
              </a:rPr>
              <a:t>If you wish to use a primary contact you’ve used in the past, you can search and select it from the ‘Add existing contact’ tab. </a:t>
            </a:r>
            <a:endParaRPr lang="en-GB" sz="1600" b="0" dirty="0" smtClean="0">
              <a:latin typeface="+mn-lt"/>
            </a:endParaRPr>
          </a:p>
          <a:p>
            <a:pPr marL="342900" indent="-342900">
              <a:buFont typeface="+mj-lt"/>
              <a:buAutoNum type="arabicPeriod"/>
            </a:pPr>
            <a:r>
              <a:rPr lang="en-GB" sz="1600" b="0" dirty="0" smtClean="0">
                <a:latin typeface="+mn-lt"/>
              </a:rPr>
              <a:t>The fastest and easiest way to setup the primary contact, is to select one from a previously saved ‘Favourite contacts’ list</a:t>
            </a:r>
          </a:p>
          <a:p>
            <a:endParaRPr lang="en-GB" sz="1600" b="0" dirty="0">
              <a:latin typeface="+mn-lt"/>
            </a:endParaRPr>
          </a:p>
        </p:txBody>
      </p:sp>
      <p:sp>
        <p:nvSpPr>
          <p:cNvPr id="7" name="Oval 6"/>
          <p:cNvSpPr/>
          <p:nvPr/>
        </p:nvSpPr>
        <p:spPr>
          <a:xfrm>
            <a:off x="7133459" y="196497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7980125" y="19649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6221775" y="195660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8074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471796" cy="4464000"/>
          </a:xfrm>
        </p:spPr>
        <p:txBody>
          <a:bodyPr/>
          <a:lstStyle/>
          <a:p>
            <a:r>
              <a:rPr lang="en-GB" b="1" dirty="0">
                <a:solidFill>
                  <a:schemeClr val="accent2"/>
                </a:solidFill>
                <a:latin typeface="+mj-lt"/>
              </a:rPr>
              <a:t>What’s in this User Guide?</a:t>
            </a:r>
          </a:p>
          <a:p>
            <a:r>
              <a:rPr lang="en-GB" dirty="0">
                <a:latin typeface="+mj-lt"/>
                <a:cs typeface="Arial" panose="020B0604020202020204" pitchFamily="34" charset="0"/>
                <a:hlinkClick r:id="rId2" action="ppaction://hlinksldjump"/>
              </a:rPr>
              <a:t>p3 - Pre-requisites</a:t>
            </a:r>
            <a:endParaRPr lang="en-GB" dirty="0">
              <a:latin typeface="+mj-lt"/>
              <a:cs typeface="Arial" panose="020B0604020202020204" pitchFamily="34" charset="0"/>
            </a:endParaRPr>
          </a:p>
          <a:p>
            <a:r>
              <a:rPr lang="en-GB" dirty="0">
                <a:latin typeface="+mj-lt"/>
                <a:cs typeface="Arial" panose="020B0604020202020204" pitchFamily="34" charset="0"/>
                <a:hlinkClick r:id="rId3" action="ppaction://hlinksldjump"/>
              </a:rPr>
              <a:t>p4 - How To Place an </a:t>
            </a:r>
            <a:r>
              <a:rPr lang="en-GB" dirty="0" err="1">
                <a:latin typeface="+mj-lt"/>
                <a:cs typeface="Arial" panose="020B0604020202020204" pitchFamily="34" charset="0"/>
                <a:hlinkClick r:id="rId3" action="ppaction://hlinksldjump"/>
              </a:rPr>
              <a:t>Etherway</a:t>
            </a:r>
            <a:r>
              <a:rPr lang="en-GB" dirty="0">
                <a:latin typeface="+mj-lt"/>
                <a:cs typeface="Arial" panose="020B0604020202020204" pitchFamily="34" charset="0"/>
                <a:hlinkClick r:id="rId3" action="ppaction://hlinksldjump"/>
              </a:rPr>
              <a:t> Fibre and </a:t>
            </a:r>
            <a:r>
              <a:rPr lang="en-GB" dirty="0" err="1">
                <a:latin typeface="+mj-lt"/>
                <a:cs typeface="Arial" panose="020B0604020202020204" pitchFamily="34" charset="0"/>
                <a:hlinkClick r:id="rId3" action="ppaction://hlinksldjump"/>
              </a:rPr>
              <a:t>Etherflow</a:t>
            </a:r>
            <a:r>
              <a:rPr lang="en-GB" dirty="0">
                <a:latin typeface="+mj-lt"/>
                <a:cs typeface="Arial" panose="020B0604020202020204" pitchFamily="34" charset="0"/>
                <a:hlinkClick r:id="rId3" action="ppaction://hlinksldjump"/>
              </a:rPr>
              <a:t> Connect </a:t>
            </a:r>
            <a:r>
              <a:rPr lang="en-GB" dirty="0" smtClean="0">
                <a:latin typeface="+mj-lt"/>
                <a:cs typeface="Arial" panose="020B0604020202020204" pitchFamily="34" charset="0"/>
                <a:hlinkClick r:id="rId3" action="ppaction://hlinksldjump"/>
              </a:rPr>
              <a:t>Order </a:t>
            </a:r>
            <a:endParaRPr lang="en-GB" dirty="0">
              <a:latin typeface="+mj-lt"/>
              <a:cs typeface="Arial" panose="020B0604020202020204" pitchFamily="34" charset="0"/>
            </a:endParaRPr>
          </a:p>
          <a:p>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7" name="Picture 6"/>
          <p:cNvPicPr>
            <a:picLocks noChangeAspect="1"/>
          </p:cNvPicPr>
          <p:nvPr/>
        </p:nvPicPr>
        <p:blipFill>
          <a:blip r:embed="rId4"/>
          <a:stretch>
            <a:fillRect/>
          </a:stretch>
        </p:blipFill>
        <p:spPr>
          <a:xfrm>
            <a:off x="6078819" y="1116013"/>
            <a:ext cx="5647044" cy="4439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041088" y="1058333"/>
            <a:ext cx="5694912" cy="5029200"/>
          </a:xfrm>
          <a:prstGeom prst="rect">
            <a:avLst/>
          </a:prstGeom>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On the favourite contacts tab, select the contact you wish to use</a:t>
            </a:r>
          </a:p>
          <a:p>
            <a:pPr marL="342900" indent="-342900">
              <a:buFont typeface="+mj-lt"/>
              <a:buAutoNum type="arabicPeriod"/>
            </a:pPr>
            <a:r>
              <a:rPr lang="en-GB" sz="1600" b="0" dirty="0" smtClean="0">
                <a:latin typeface="+mn-lt"/>
              </a:rPr>
              <a:t>Clicking ‘Remove contact as favourite’ will remove the selected contact from the list.</a:t>
            </a:r>
          </a:p>
          <a:p>
            <a:pPr marL="342900" indent="-342900">
              <a:buFont typeface="+mj-lt"/>
              <a:buAutoNum type="arabicPeriod"/>
            </a:pPr>
            <a:r>
              <a:rPr lang="en-GB" sz="1600" b="0" dirty="0" smtClean="0">
                <a:latin typeface="+mn-lt"/>
              </a:rPr>
              <a:t>If you wish to use this contact on your order, click ‘Confirm’.</a:t>
            </a:r>
          </a:p>
          <a:p>
            <a:endParaRPr lang="en-GB" sz="1600" b="0" dirty="0">
              <a:latin typeface="+mn-lt"/>
            </a:endParaRPr>
          </a:p>
        </p:txBody>
      </p:sp>
      <p:sp>
        <p:nvSpPr>
          <p:cNvPr id="7" name="Oval 6"/>
          <p:cNvSpPr/>
          <p:nvPr/>
        </p:nvSpPr>
        <p:spPr>
          <a:xfrm>
            <a:off x="6041088" y="284550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9331699" y="536946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10649841" y="53694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87322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120000" y="1100665"/>
            <a:ext cx="5678349" cy="5012267"/>
          </a:xfrm>
          <a:prstGeom prst="rect">
            <a:avLst/>
          </a:prstGeom>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To search for the contact in the ‘Add existing contact’ tab, enter the last name of the contact you want to add and click the magnifying glass.</a:t>
            </a:r>
          </a:p>
          <a:p>
            <a:pPr marL="342900" indent="-342900">
              <a:buFont typeface="+mj-lt"/>
              <a:buAutoNum type="arabicPeriod"/>
            </a:pPr>
            <a:r>
              <a:rPr lang="en-GB" sz="1600" b="0" dirty="0" smtClean="0">
                <a:latin typeface="+mn-lt"/>
              </a:rPr>
              <a:t>The results will then be displayed. Select the contact you want to add.</a:t>
            </a:r>
          </a:p>
          <a:p>
            <a:pPr marL="342900" indent="-342900">
              <a:buFont typeface="+mj-lt"/>
              <a:buAutoNum type="arabicPeriod"/>
            </a:pPr>
            <a:r>
              <a:rPr lang="en-GB" sz="1600" b="0" dirty="0" smtClean="0">
                <a:latin typeface="+mn-lt"/>
              </a:rPr>
              <a:t>If you’re going to use this contact again, you might want to add it to your favourites list. Click ‘Save contact as favourite’ to do this.</a:t>
            </a:r>
          </a:p>
          <a:p>
            <a:pPr marL="342900" indent="-342900">
              <a:buFont typeface="+mj-lt"/>
              <a:buAutoNum type="arabicPeriod"/>
            </a:pPr>
            <a:r>
              <a:rPr lang="en-GB" sz="1600" b="0" dirty="0" smtClean="0">
                <a:latin typeface="+mn-lt"/>
              </a:rPr>
              <a:t>A message will be displayed confirming it’s been saved.</a:t>
            </a:r>
          </a:p>
          <a:p>
            <a:pPr marL="342900" indent="-342900">
              <a:buFont typeface="+mj-lt"/>
              <a:buAutoNum type="arabicPeriod"/>
            </a:pPr>
            <a:r>
              <a:rPr lang="en-GB" sz="1600" b="0" dirty="0" smtClean="0">
                <a:latin typeface="+mn-lt"/>
              </a:rPr>
              <a:t>Click ‘Confirm’ to add the contact to your order.</a:t>
            </a:r>
          </a:p>
          <a:p>
            <a:pPr marL="342900" indent="-342900">
              <a:buFont typeface="+mj-lt"/>
              <a:buAutoNum type="arabicPeriod"/>
            </a:pPr>
            <a:endParaRPr lang="en-GB" sz="1600" b="0" dirty="0">
              <a:latin typeface="+mn-lt"/>
            </a:endParaRPr>
          </a:p>
          <a:p>
            <a:r>
              <a:rPr lang="en-GB" sz="1600" b="0" dirty="0" smtClean="0">
                <a:latin typeface="+mn-lt"/>
              </a:rPr>
              <a:t>You can also add a secondary contact using the same process if you wish.</a:t>
            </a:r>
          </a:p>
          <a:p>
            <a:endParaRPr lang="en-GB" sz="1600" b="0" dirty="0">
              <a:latin typeface="+mn-lt"/>
            </a:endParaRPr>
          </a:p>
        </p:txBody>
      </p:sp>
      <p:sp>
        <p:nvSpPr>
          <p:cNvPr id="7" name="Oval 6"/>
          <p:cNvSpPr/>
          <p:nvPr/>
        </p:nvSpPr>
        <p:spPr>
          <a:xfrm>
            <a:off x="6119999" y="2405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9501333" y="548770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
        <p:nvSpPr>
          <p:cNvPr id="9" name="Oval 8"/>
          <p:cNvSpPr/>
          <p:nvPr/>
        </p:nvSpPr>
        <p:spPr>
          <a:xfrm>
            <a:off x="6119999" y="51493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4</a:t>
            </a:r>
            <a:endParaRPr lang="en-GB" sz="1463" dirty="0">
              <a:solidFill>
                <a:schemeClr val="bg1"/>
              </a:solidFill>
            </a:endParaRPr>
          </a:p>
        </p:txBody>
      </p:sp>
      <p:sp>
        <p:nvSpPr>
          <p:cNvPr id="12" name="Oval 11"/>
          <p:cNvSpPr/>
          <p:nvPr/>
        </p:nvSpPr>
        <p:spPr>
          <a:xfrm>
            <a:off x="10693732" y="548770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5</a:t>
            </a:r>
            <a:endParaRPr lang="en-GB" sz="1463" dirty="0">
              <a:solidFill>
                <a:schemeClr val="bg1"/>
              </a:solidFill>
            </a:endParaRPr>
          </a:p>
        </p:txBody>
      </p:sp>
      <p:sp>
        <p:nvSpPr>
          <p:cNvPr id="13" name="Oval 12"/>
          <p:cNvSpPr/>
          <p:nvPr/>
        </p:nvSpPr>
        <p:spPr>
          <a:xfrm>
            <a:off x="6119999" y="288703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43191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386530" y="3005265"/>
            <a:ext cx="5602286" cy="3177236"/>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rotWithShape="1">
          <a:blip r:embed="rId3"/>
          <a:srcRect b="47881"/>
          <a:stretch/>
        </p:blipFill>
        <p:spPr>
          <a:xfrm>
            <a:off x="5386530" y="1188021"/>
            <a:ext cx="6349470" cy="16684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 Site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a:latin typeface="+mn-lt"/>
              </a:rPr>
              <a:t>You can also add optional site related notes. To do this, click ‘Add Note’</a:t>
            </a:r>
          </a:p>
          <a:p>
            <a:endParaRPr lang="en-GB" sz="1600" b="0" dirty="0" smtClean="0">
              <a:latin typeface="+mn-lt"/>
            </a:endParaRPr>
          </a:p>
          <a:p>
            <a:r>
              <a:rPr lang="en-GB" sz="1600" b="0" dirty="0" smtClean="0">
                <a:latin typeface="+mn-lt"/>
              </a:rPr>
              <a:t>A </a:t>
            </a:r>
            <a:r>
              <a:rPr lang="en-GB" sz="1600" b="0" dirty="0">
                <a:latin typeface="+mn-lt"/>
              </a:rPr>
              <a:t>lightbox will be opened where you can select the note type and enter the note. </a:t>
            </a:r>
          </a:p>
          <a:p>
            <a:pPr marL="342900" indent="-342900">
              <a:buFont typeface="+mj-lt"/>
              <a:buAutoNum type="arabicPeriod"/>
            </a:pPr>
            <a:endParaRPr lang="en-GB" sz="1600" b="0" dirty="0">
              <a:latin typeface="+mn-lt"/>
            </a:endParaRPr>
          </a:p>
          <a:p>
            <a:r>
              <a:rPr lang="en-GB" sz="1600" dirty="0">
                <a:latin typeface="+mn-lt"/>
              </a:rPr>
              <a:t>Please Note</a:t>
            </a:r>
            <a:r>
              <a:rPr lang="en-GB" sz="1600" b="0" dirty="0">
                <a:latin typeface="+mn-lt"/>
              </a:rPr>
              <a:t>: Note types available are Hazard Notes, Managed Install Notes, Site Access Availability and Special Arrangement notes.</a:t>
            </a:r>
          </a:p>
          <a:p>
            <a:pPr marL="342900" indent="-342900">
              <a:buFont typeface="+mj-lt"/>
              <a:buAutoNum type="arabicPeriod"/>
            </a:pPr>
            <a:endParaRPr lang="en-GB" sz="1600" b="0" dirty="0">
              <a:latin typeface="+mn-lt"/>
            </a:endParaRPr>
          </a:p>
          <a:p>
            <a:r>
              <a:rPr lang="en-GB" sz="1600" b="0" dirty="0" smtClean="0">
                <a:latin typeface="+mn-lt"/>
              </a:rPr>
              <a:t>2.     Click </a:t>
            </a:r>
            <a:r>
              <a:rPr lang="en-GB" sz="1600" b="0" dirty="0">
                <a:latin typeface="+mn-lt"/>
              </a:rPr>
              <a:t>‘Save’ to save the note.</a:t>
            </a:r>
          </a:p>
          <a:p>
            <a:endParaRPr lang="en-GB" sz="1600" b="0" dirty="0">
              <a:latin typeface="+mn-lt"/>
            </a:endParaRPr>
          </a:p>
        </p:txBody>
      </p:sp>
      <p:sp>
        <p:nvSpPr>
          <p:cNvPr id="7" name="Oval 6"/>
          <p:cNvSpPr/>
          <p:nvPr/>
        </p:nvSpPr>
        <p:spPr>
          <a:xfrm>
            <a:off x="10457269" y="23104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9788898" y="555969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87578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33108" y="1109843"/>
            <a:ext cx="6202892" cy="494699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5</a:t>
            </a:r>
            <a:r>
              <a:rPr lang="en-GB" sz="1600" dirty="0" smtClean="0">
                <a:solidFill>
                  <a:schemeClr val="accent2"/>
                </a:solidFill>
              </a:rPr>
              <a:t>: Site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smtClean="0">
                <a:latin typeface="+mn-lt"/>
              </a:rPr>
              <a:t>If you have entered a note, you can see it in the main journey.</a:t>
            </a:r>
          </a:p>
          <a:p>
            <a:pPr marL="342900" indent="-342900">
              <a:buFont typeface="+mj-lt"/>
              <a:buAutoNum type="arabicPeriod"/>
            </a:pPr>
            <a:r>
              <a:rPr lang="en-GB" sz="1600" b="0" dirty="0" smtClean="0">
                <a:latin typeface="+mn-lt"/>
              </a:rPr>
              <a:t>You have the option to edit or remove the note if you wish.</a:t>
            </a:r>
          </a:p>
          <a:p>
            <a:pPr marL="342900" indent="-342900">
              <a:buFont typeface="+mj-lt"/>
              <a:buAutoNum type="arabicPeriod"/>
            </a:pPr>
            <a:r>
              <a:rPr lang="en-GB" sz="1600" b="0" dirty="0" smtClean="0">
                <a:latin typeface="+mn-lt"/>
              </a:rPr>
              <a:t>Click ‘Next’ to continue.</a:t>
            </a:r>
          </a:p>
          <a:p>
            <a:endParaRPr lang="en-GB" sz="1600" b="0" dirty="0">
              <a:latin typeface="+mn-lt"/>
            </a:endParaRPr>
          </a:p>
        </p:txBody>
      </p:sp>
      <p:sp>
        <p:nvSpPr>
          <p:cNvPr id="7" name="Oval 6"/>
          <p:cNvSpPr/>
          <p:nvPr/>
        </p:nvSpPr>
        <p:spPr>
          <a:xfrm>
            <a:off x="5414876" y="28946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279965" y="277643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10432589" y="538416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07438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312622" y="1370361"/>
            <a:ext cx="6423378" cy="4250267"/>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In this step, you’ll be adding access details.</a:t>
            </a:r>
          </a:p>
          <a:p>
            <a:endParaRPr lang="en-GB" sz="1600" b="0" dirty="0" smtClean="0">
              <a:latin typeface="+mn-lt"/>
            </a:endParaRPr>
          </a:p>
          <a:p>
            <a:pPr marL="342900" indent="-342900">
              <a:buFont typeface="+mj-lt"/>
              <a:buAutoNum type="arabicPeriod"/>
            </a:pPr>
            <a:r>
              <a:rPr lang="en-GB" sz="1600" b="0" dirty="0" smtClean="0">
                <a:latin typeface="+mn-lt"/>
              </a:rPr>
              <a:t>Select the access pricing period.</a:t>
            </a:r>
          </a:p>
          <a:p>
            <a:endParaRPr lang="en-GB" sz="1600" b="0" dirty="0">
              <a:latin typeface="+mn-lt"/>
            </a:endParaRPr>
          </a:p>
          <a:p>
            <a:r>
              <a:rPr lang="en-GB" sz="1600" dirty="0" smtClean="0">
                <a:latin typeface="+mn-lt"/>
              </a:rPr>
              <a:t>Please </a:t>
            </a:r>
            <a:r>
              <a:rPr lang="en-GB" sz="1600" dirty="0">
                <a:latin typeface="+mn-lt"/>
              </a:rPr>
              <a:t>Note: </a:t>
            </a:r>
            <a:r>
              <a:rPr lang="en-GB" sz="1600" b="0" dirty="0">
                <a:latin typeface="+mn-lt"/>
              </a:rPr>
              <a:t>You can’t change the </a:t>
            </a:r>
            <a:r>
              <a:rPr lang="en-GB" sz="1600" b="0" dirty="0" smtClean="0">
                <a:latin typeface="+mn-lt"/>
              </a:rPr>
              <a:t>bandwidth, resilience, segmentation type </a:t>
            </a:r>
            <a:r>
              <a:rPr lang="en-GB" sz="1600" b="0" dirty="0">
                <a:latin typeface="+mn-lt"/>
              </a:rPr>
              <a:t>or maintenance category in this section for </a:t>
            </a:r>
            <a:r>
              <a:rPr lang="en-GB" sz="1600" b="0" dirty="0" err="1">
                <a:latin typeface="+mn-lt"/>
              </a:rPr>
              <a:t>Etherway</a:t>
            </a:r>
            <a:r>
              <a:rPr lang="en-GB" sz="1600" b="0" dirty="0">
                <a:latin typeface="+mn-lt"/>
              </a:rPr>
              <a:t> fibre. </a:t>
            </a:r>
          </a:p>
          <a:p>
            <a:endParaRPr lang="en-GB" sz="1600" b="0" dirty="0">
              <a:latin typeface="+mn-lt"/>
            </a:endParaRPr>
          </a:p>
          <a:p>
            <a:r>
              <a:rPr lang="en-GB" sz="1600" b="0" dirty="0">
                <a:latin typeface="+mn-lt"/>
              </a:rPr>
              <a:t>If you wish to change the bandwidth, you’ll need to navigate back to the ‘Check Availability’ step. </a:t>
            </a:r>
          </a:p>
          <a:p>
            <a:endParaRPr lang="en-GB" sz="1600" b="0" dirty="0">
              <a:latin typeface="+mn-lt"/>
            </a:endParaRPr>
          </a:p>
        </p:txBody>
      </p:sp>
      <p:sp>
        <p:nvSpPr>
          <p:cNvPr id="7" name="Oval 6"/>
          <p:cNvSpPr/>
          <p:nvPr/>
        </p:nvSpPr>
        <p:spPr>
          <a:xfrm>
            <a:off x="7108210" y="325903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395866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29374" y="1016000"/>
            <a:ext cx="5444034" cy="521546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Enter the connectivity details.</a:t>
            </a:r>
          </a:p>
          <a:p>
            <a:endParaRPr lang="en-GB" sz="1600" b="0" dirty="0">
              <a:latin typeface="+mn-lt"/>
            </a:endParaRPr>
          </a:p>
        </p:txBody>
      </p:sp>
    </p:spTree>
    <p:extLst>
      <p:ext uri="{BB962C8B-B14F-4D97-AF65-F5344CB8AC3E}">
        <p14:creationId xmlns:p14="http://schemas.microsoft.com/office/powerpoint/2010/main" val="39391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Enter the </a:t>
            </a:r>
            <a:r>
              <a:rPr lang="en-GB" sz="1600" b="0" dirty="0" smtClean="0">
                <a:latin typeface="+mn-lt"/>
              </a:rPr>
              <a:t>site readiness details.</a:t>
            </a:r>
          </a:p>
          <a:p>
            <a:endParaRPr lang="en-GB" sz="1600" b="0" dirty="0">
              <a:latin typeface="+mn-lt"/>
            </a:endParaRPr>
          </a:p>
          <a:p>
            <a:r>
              <a:rPr lang="en-GB" sz="1600" dirty="0" smtClean="0">
                <a:latin typeface="+mn-lt"/>
              </a:rPr>
              <a:t>Please note: </a:t>
            </a:r>
            <a:r>
              <a:rPr lang="en-GB" sz="1600" b="0" dirty="0" smtClean="0">
                <a:latin typeface="+mn-lt"/>
              </a:rPr>
              <a:t>The site and area must be ready by the date you’ve requested for the service to be installed, and all necessary landlord consent must be granted. Failure to do so will result in a delay to your order and an aborted visit charge.</a:t>
            </a:r>
            <a:endParaRPr lang="en-GB" sz="1600" b="0" dirty="0">
              <a:latin typeface="+mn-lt"/>
            </a:endParaRPr>
          </a:p>
          <a:p>
            <a:endParaRPr lang="en-GB" sz="1600" b="0" dirty="0">
              <a:latin typeface="+mn-lt"/>
            </a:endParaRPr>
          </a:p>
        </p:txBody>
      </p:sp>
      <p:pic>
        <p:nvPicPr>
          <p:cNvPr id="5" name="Picture 4"/>
          <p:cNvPicPr>
            <a:picLocks noChangeAspect="1"/>
          </p:cNvPicPr>
          <p:nvPr/>
        </p:nvPicPr>
        <p:blipFill>
          <a:blip r:embed="rId2"/>
          <a:stretch>
            <a:fillRect/>
          </a:stretch>
        </p:blipFill>
        <p:spPr>
          <a:xfrm>
            <a:off x="7069667" y="1049866"/>
            <a:ext cx="4767933" cy="553715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525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6: Access details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The support contact details provides </a:t>
            </a:r>
            <a:r>
              <a:rPr lang="en-GB" sz="1600" b="0" dirty="0" err="1">
                <a:latin typeface="+mn-lt"/>
              </a:rPr>
              <a:t>Openreach</a:t>
            </a:r>
            <a:r>
              <a:rPr lang="en-GB" sz="1600" b="0" dirty="0">
                <a:latin typeface="+mn-lt"/>
              </a:rPr>
              <a:t> a helpdesk number to call. It will default to the BT Wholesale number. If you wish to change this, you can do so</a:t>
            </a:r>
            <a:r>
              <a:rPr lang="en-GB" sz="1600" b="0" dirty="0" smtClean="0">
                <a:latin typeface="+mn-lt"/>
              </a:rPr>
              <a:t>.</a:t>
            </a:r>
          </a:p>
          <a:p>
            <a:endParaRPr lang="en-GB" sz="1600" b="0" dirty="0">
              <a:latin typeface="+mn-lt"/>
            </a:endParaRPr>
          </a:p>
          <a:p>
            <a:pPr marL="342900" indent="-342900">
              <a:buFont typeface="+mj-lt"/>
              <a:buAutoNum type="arabicPeriod"/>
            </a:pPr>
            <a:r>
              <a:rPr lang="en-GB" sz="1600" b="0" dirty="0">
                <a:latin typeface="+mn-lt"/>
              </a:rPr>
              <a:t>When you are happy all Access Details are correct, click ‘Next’ to continue.</a:t>
            </a:r>
          </a:p>
          <a:p>
            <a:pPr marL="342900" indent="-342900">
              <a:buFont typeface="+mj-lt"/>
              <a:buAutoNum type="arabicPeriod"/>
            </a:pPr>
            <a:endParaRPr lang="en-GB" sz="1600" b="0" dirty="0" smtClean="0">
              <a:latin typeface="+mn-lt"/>
            </a:endParaRPr>
          </a:p>
          <a:p>
            <a:endParaRPr lang="en-GB" sz="1600" b="0" dirty="0">
              <a:latin typeface="+mn-lt"/>
            </a:endParaRPr>
          </a:p>
        </p:txBody>
      </p:sp>
      <p:pic>
        <p:nvPicPr>
          <p:cNvPr id="6" name="Picture 5"/>
          <p:cNvPicPr>
            <a:picLocks noChangeAspect="1"/>
          </p:cNvPicPr>
          <p:nvPr/>
        </p:nvPicPr>
        <p:blipFill>
          <a:blip r:embed="rId2"/>
          <a:stretch>
            <a:fillRect/>
          </a:stretch>
        </p:blipFill>
        <p:spPr>
          <a:xfrm>
            <a:off x="5737077" y="1016000"/>
            <a:ext cx="5998923" cy="5122333"/>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10477943" y="55111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Tree>
    <p:extLst>
      <p:ext uri="{BB962C8B-B14F-4D97-AF65-F5344CB8AC3E}">
        <p14:creationId xmlns:p14="http://schemas.microsoft.com/office/powerpoint/2010/main" val="140989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442001" y="1235263"/>
            <a:ext cx="6293999" cy="451236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7: </a:t>
            </a:r>
            <a:r>
              <a:rPr lang="en-GB" sz="1600" dirty="0" err="1">
                <a:solidFill>
                  <a:schemeClr val="accent2"/>
                </a:solidFill>
              </a:rPr>
              <a:t>Etherflow</a:t>
            </a:r>
            <a:r>
              <a:rPr lang="en-GB" sz="1600" dirty="0">
                <a:solidFill>
                  <a:schemeClr val="accent2"/>
                </a:solidFill>
              </a:rPr>
              <a:t> – Choose Network</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r>
              <a:rPr lang="en-GB" sz="1600" b="0" dirty="0">
                <a:latin typeface="+mn-lt"/>
              </a:rPr>
              <a:t>The left hand menu will show that you’ve configured the </a:t>
            </a:r>
            <a:r>
              <a:rPr lang="en-GB" sz="1600" b="0" dirty="0" err="1">
                <a:latin typeface="+mn-lt"/>
              </a:rPr>
              <a:t>Etherway</a:t>
            </a:r>
            <a:r>
              <a:rPr lang="en-GB" sz="1600" b="0" dirty="0">
                <a:latin typeface="+mn-lt"/>
              </a:rPr>
              <a:t>. You are now configuring the </a:t>
            </a:r>
            <a:r>
              <a:rPr lang="en-GB" sz="1600" b="0" dirty="0" err="1">
                <a:latin typeface="+mn-lt"/>
              </a:rPr>
              <a:t>Etherflow</a:t>
            </a:r>
            <a:r>
              <a:rPr lang="en-GB" sz="1600" b="0" dirty="0">
                <a:latin typeface="+mn-lt"/>
              </a:rPr>
              <a:t>.</a:t>
            </a:r>
          </a:p>
          <a:p>
            <a:pPr marL="342900" indent="-342900">
              <a:buFont typeface="+mj-lt"/>
              <a:buAutoNum type="arabicPeriod"/>
            </a:pPr>
            <a:r>
              <a:rPr lang="en-GB" sz="1600" b="0" dirty="0">
                <a:latin typeface="+mn-lt"/>
              </a:rPr>
              <a:t>As with the </a:t>
            </a:r>
            <a:r>
              <a:rPr lang="en-GB" sz="1600" b="0" dirty="0" err="1">
                <a:latin typeface="+mn-lt"/>
              </a:rPr>
              <a:t>Etherway</a:t>
            </a:r>
            <a:r>
              <a:rPr lang="en-GB" sz="1600" b="0" dirty="0">
                <a:latin typeface="+mn-lt"/>
              </a:rPr>
              <a:t>, the first step of the </a:t>
            </a:r>
            <a:r>
              <a:rPr lang="en-GB" sz="1600" b="0" dirty="0" err="1">
                <a:latin typeface="+mn-lt"/>
              </a:rPr>
              <a:t>Etherflow</a:t>
            </a:r>
            <a:r>
              <a:rPr lang="en-GB" sz="1600" b="0" dirty="0">
                <a:latin typeface="+mn-lt"/>
              </a:rPr>
              <a:t> journey is choosing a network. You’ll need to use the same network for both the </a:t>
            </a:r>
            <a:r>
              <a:rPr lang="en-GB" sz="1600" b="0" dirty="0" err="1">
                <a:latin typeface="+mn-lt"/>
              </a:rPr>
              <a:t>Etherway</a:t>
            </a:r>
            <a:r>
              <a:rPr lang="en-GB" sz="1600" b="0" dirty="0">
                <a:latin typeface="+mn-lt"/>
              </a:rPr>
              <a:t> and the </a:t>
            </a:r>
            <a:r>
              <a:rPr lang="en-GB" sz="1600" b="0" dirty="0" err="1">
                <a:latin typeface="+mn-lt"/>
              </a:rPr>
              <a:t>Etherflow</a:t>
            </a:r>
            <a:r>
              <a:rPr lang="en-GB" sz="1600" b="0" dirty="0">
                <a:latin typeface="+mn-lt"/>
              </a:rPr>
              <a:t>, so we’ve pre-filled it. There is an option to change this if you wish, but if you do, you’ll also be required to change the </a:t>
            </a:r>
            <a:r>
              <a:rPr lang="en-GB" sz="1600" b="0" dirty="0" err="1">
                <a:latin typeface="+mn-lt"/>
              </a:rPr>
              <a:t>Etherway</a:t>
            </a:r>
            <a:r>
              <a:rPr lang="en-GB" sz="1600" b="0" dirty="0">
                <a:latin typeface="+mn-lt"/>
              </a:rPr>
              <a:t> network to match..</a:t>
            </a:r>
          </a:p>
          <a:p>
            <a:pPr marL="342900" indent="-342900">
              <a:buFont typeface="+mj-lt"/>
              <a:buAutoNum type="arabicPeriod"/>
            </a:pPr>
            <a:r>
              <a:rPr lang="en-GB" sz="1600" b="0" dirty="0">
                <a:latin typeface="+mn-lt"/>
              </a:rPr>
              <a:t>Click ‘Next’ to continue.</a:t>
            </a: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5239101" y="24800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7243675" y="38008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0" name="Oval 9"/>
          <p:cNvSpPr/>
          <p:nvPr/>
        </p:nvSpPr>
        <p:spPr>
          <a:xfrm>
            <a:off x="10731941" y="521483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12330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864679" y="1100667"/>
            <a:ext cx="4871321" cy="492760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8: </a:t>
            </a:r>
            <a:r>
              <a:rPr lang="en-GB" sz="1600" dirty="0" err="1">
                <a:solidFill>
                  <a:schemeClr val="accent2"/>
                </a:solidFill>
              </a:rPr>
              <a:t>Etherflow</a:t>
            </a:r>
            <a:r>
              <a:rPr lang="en-GB" sz="1600" dirty="0">
                <a:solidFill>
                  <a:schemeClr val="accent2"/>
                </a:solidFill>
              </a:rPr>
              <a:t> – </a:t>
            </a:r>
            <a:r>
              <a:rPr lang="en-GB" sz="1600" dirty="0" smtClean="0">
                <a:solidFill>
                  <a:schemeClr val="accent2"/>
                </a:solidFill>
              </a:rPr>
              <a:t>Set up connections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r>
              <a:rPr lang="en-GB" sz="1600" b="0" dirty="0">
                <a:latin typeface="+mn-lt"/>
              </a:rPr>
              <a:t>You’ll now be required to set up the connections for the service.</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Like the </a:t>
            </a:r>
            <a:r>
              <a:rPr lang="en-GB" sz="1600" b="0" dirty="0" err="1">
                <a:latin typeface="+mn-lt"/>
              </a:rPr>
              <a:t>Etherway</a:t>
            </a:r>
            <a:r>
              <a:rPr lang="en-GB" sz="1600" b="0" dirty="0">
                <a:latin typeface="+mn-lt"/>
              </a:rPr>
              <a:t>, you have the option to give your </a:t>
            </a:r>
            <a:r>
              <a:rPr lang="en-GB" sz="1600" b="0" dirty="0" err="1">
                <a:latin typeface="+mn-lt"/>
              </a:rPr>
              <a:t>Etherflow</a:t>
            </a:r>
            <a:r>
              <a:rPr lang="en-GB" sz="1600" b="0" dirty="0">
                <a:latin typeface="+mn-lt"/>
              </a:rPr>
              <a:t> </a:t>
            </a:r>
            <a:r>
              <a:rPr lang="en-GB" sz="1600" b="0" dirty="0" smtClean="0">
                <a:latin typeface="+mn-lt"/>
              </a:rPr>
              <a:t>a </a:t>
            </a:r>
            <a:r>
              <a:rPr lang="en-GB" sz="1600" b="0" dirty="0">
                <a:latin typeface="+mn-lt"/>
              </a:rPr>
              <a:t>name</a:t>
            </a:r>
            <a:r>
              <a:rPr lang="en-GB" sz="1600" b="0" dirty="0" smtClean="0">
                <a:latin typeface="+mn-lt"/>
              </a:rPr>
              <a:t>.</a:t>
            </a:r>
          </a:p>
          <a:p>
            <a:pPr marL="342900" indent="-342900">
              <a:buFont typeface="+mj-lt"/>
              <a:buAutoNum type="arabicPeriod"/>
            </a:pPr>
            <a:r>
              <a:rPr lang="en-GB" sz="1600" b="0" dirty="0" smtClean="0">
                <a:latin typeface="+mn-lt"/>
              </a:rPr>
              <a:t>We’ll default the ‘B end’ of your order to the </a:t>
            </a:r>
            <a:r>
              <a:rPr lang="en-GB" sz="1600" b="0" dirty="0" err="1" smtClean="0">
                <a:latin typeface="+mn-lt"/>
              </a:rPr>
              <a:t>Etherway</a:t>
            </a:r>
            <a:r>
              <a:rPr lang="en-GB" sz="1600" b="0" dirty="0" smtClean="0">
                <a:latin typeface="+mn-lt"/>
              </a:rPr>
              <a:t> you’ve just configured. You can change this if you wish.</a:t>
            </a:r>
          </a:p>
          <a:p>
            <a:pPr marL="342900" indent="-342900">
              <a:buFont typeface="+mj-lt"/>
              <a:buAutoNum type="arabicPeriod"/>
            </a:pPr>
            <a:r>
              <a:rPr lang="en-GB" sz="1600" b="0" dirty="0" smtClean="0">
                <a:latin typeface="+mn-lt"/>
              </a:rPr>
              <a:t>The ‘A end’ will usually be your hub site. To select this, click ‘Configure’</a:t>
            </a:r>
          </a:p>
          <a:p>
            <a:pPr marL="342900" indent="-342900">
              <a:buFont typeface="+mj-lt"/>
              <a:buAutoNum type="arabicPeriod"/>
            </a:pPr>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687332" y="154876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8996275" y="32166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0" name="Oval 9"/>
          <p:cNvSpPr/>
          <p:nvPr/>
        </p:nvSpPr>
        <p:spPr>
          <a:xfrm>
            <a:off x="6746447" y="420530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364041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705948259"/>
              </p:ext>
            </p:extLst>
          </p:nvPr>
        </p:nvGraphicFramePr>
        <p:xfrm>
          <a:off x="503998" y="1620069"/>
          <a:ext cx="11198156" cy="1440160"/>
        </p:xfrm>
        <a:graphic>
          <a:graphicData uri="http://schemas.openxmlformats.org/drawingml/2006/table">
            <a:tbl>
              <a:tblPr firstRow="1" bandRow="1">
                <a:tableStyleId>{5C22544A-7EE6-4342-B048-85BDC9FD1C3A}</a:tableStyleId>
              </a:tblPr>
              <a:tblGrid>
                <a:gridCol w="1087599"/>
                <a:gridCol w="6377838"/>
                <a:gridCol w="3732719"/>
              </a:tblGrid>
              <a:tr h="360040">
                <a:tc>
                  <a:txBody>
                    <a:bodyPr/>
                    <a:lstStyle/>
                    <a:p>
                      <a:r>
                        <a:rPr lang="en-GB" sz="1500" dirty="0" smtClean="0"/>
                        <a:t>Date</a:t>
                      </a:r>
                      <a:endParaRPr lang="en-GB" sz="1500" dirty="0"/>
                    </a:p>
                  </a:txBody>
                  <a:tcPr marL="124424" marR="124424" marT="62212" marB="62212"/>
                </a:tc>
                <a:tc>
                  <a:txBody>
                    <a:bodyPr/>
                    <a:lstStyle/>
                    <a:p>
                      <a:r>
                        <a:rPr lang="en-GB" sz="1500" dirty="0" smtClean="0"/>
                        <a:t>Change</a:t>
                      </a:r>
                      <a:endParaRPr lang="en-GB" sz="1500" dirty="0"/>
                    </a:p>
                  </a:txBody>
                  <a:tcPr marL="124424" marR="124424" marT="62212" marB="62212"/>
                </a:tc>
                <a:tc>
                  <a:txBody>
                    <a:bodyPr/>
                    <a:lstStyle/>
                    <a:p>
                      <a:r>
                        <a:rPr lang="en-GB" sz="1500" dirty="0" smtClean="0"/>
                        <a:t>Version</a:t>
                      </a:r>
                      <a:endParaRPr lang="en-GB" sz="1500" dirty="0"/>
                    </a:p>
                  </a:txBody>
                  <a:tcPr marL="124424" marR="124424" marT="62212" marB="62212"/>
                </a:tc>
              </a:tr>
              <a:tr h="360040">
                <a:tc>
                  <a:txBody>
                    <a:bodyPr/>
                    <a:lstStyle/>
                    <a:p>
                      <a:r>
                        <a:rPr lang="en-GB" sz="1500" dirty="0" smtClean="0"/>
                        <a:t>14/11/16</a:t>
                      </a:r>
                      <a:endParaRPr lang="en-GB" sz="1500" dirty="0"/>
                    </a:p>
                  </a:txBody>
                  <a:tcPr marL="124424" marR="124424" marT="62212" marB="62212"/>
                </a:tc>
                <a:tc>
                  <a:txBody>
                    <a:bodyPr/>
                    <a:lstStyle/>
                    <a:p>
                      <a:r>
                        <a:rPr lang="en-GB" sz="1500" dirty="0" smtClean="0"/>
                        <a:t>User Guide Published.</a:t>
                      </a:r>
                      <a:endParaRPr lang="en-GB" sz="1500" dirty="0"/>
                    </a:p>
                  </a:txBody>
                  <a:tcPr marL="124424" marR="124424" marT="62212" marB="62212"/>
                </a:tc>
                <a:tc>
                  <a:txBody>
                    <a:bodyPr/>
                    <a:lstStyle/>
                    <a:p>
                      <a:r>
                        <a:rPr lang="en-GB" sz="1500" dirty="0" smtClean="0"/>
                        <a:t>1</a:t>
                      </a:r>
                      <a:endParaRPr lang="en-GB" sz="1500" dirty="0"/>
                    </a:p>
                  </a:txBody>
                  <a:tcPr marL="124424" marR="124424" marT="62212" marB="62212"/>
                </a:tc>
              </a:tr>
              <a:tr h="360040">
                <a:tc>
                  <a:txBody>
                    <a:bodyPr/>
                    <a:lstStyle/>
                    <a:p>
                      <a:r>
                        <a:rPr lang="en-GB" sz="1500" dirty="0" smtClean="0"/>
                        <a:t>16/01/17</a:t>
                      </a:r>
                      <a:endParaRPr lang="en-GB" sz="1500" dirty="0"/>
                    </a:p>
                  </a:txBody>
                  <a:tcPr marL="124424" marR="124424" marT="62212" marB="62212"/>
                </a:tc>
                <a:tc>
                  <a:txBody>
                    <a:bodyPr/>
                    <a:lstStyle/>
                    <a:p>
                      <a:r>
                        <a:rPr lang="en-GB" sz="1500" dirty="0" smtClean="0"/>
                        <a:t>New journey information added from recent release.</a:t>
                      </a:r>
                      <a:endParaRPr lang="en-GB" sz="1500" dirty="0"/>
                    </a:p>
                  </a:txBody>
                  <a:tcPr marL="124424" marR="124424" marT="62212" marB="62212"/>
                </a:tc>
                <a:tc>
                  <a:txBody>
                    <a:bodyPr/>
                    <a:lstStyle/>
                    <a:p>
                      <a:r>
                        <a:rPr lang="en-GB" sz="1500" dirty="0" smtClean="0"/>
                        <a:t>1.1</a:t>
                      </a:r>
                      <a:endParaRPr lang="en-GB" sz="1500" dirty="0"/>
                    </a:p>
                  </a:txBody>
                  <a:tcPr marL="124424" marR="124424" marT="62212" marB="62212"/>
                </a:tc>
              </a:tr>
              <a:tr h="360040">
                <a:tc>
                  <a:txBody>
                    <a:bodyPr/>
                    <a:lstStyle/>
                    <a:p>
                      <a:r>
                        <a:rPr lang="en-GB" sz="1500" dirty="0" smtClean="0"/>
                        <a:t>30/04/18</a:t>
                      </a:r>
                      <a:endParaRPr lang="en-GB" sz="1500" dirty="0"/>
                    </a:p>
                  </a:txBody>
                  <a:tcPr marL="124424" marR="124424" marT="62212" marB="62212"/>
                </a:tc>
                <a:tc>
                  <a:txBody>
                    <a:bodyPr/>
                    <a:lstStyle/>
                    <a:p>
                      <a:r>
                        <a:rPr lang="en-GB" sz="1500" dirty="0" smtClean="0"/>
                        <a:t>Re-branded</a:t>
                      </a:r>
                      <a:endParaRPr lang="en-GB" sz="1500" dirty="0"/>
                    </a:p>
                  </a:txBody>
                  <a:tcPr marL="124424" marR="124424" marT="62212" marB="62212"/>
                </a:tc>
                <a:tc>
                  <a:txBody>
                    <a:bodyPr/>
                    <a:lstStyle/>
                    <a:p>
                      <a:r>
                        <a:rPr lang="en-GB" sz="1500" dirty="0" smtClean="0"/>
                        <a:t>2</a:t>
                      </a:r>
                      <a:endParaRPr lang="en-GB" sz="1500" dirty="0"/>
                    </a:p>
                  </a:txBody>
                  <a:tcPr marL="124424" marR="124424" marT="62212" marB="62212"/>
                </a:tc>
              </a:tr>
            </a:tbl>
          </a:graphicData>
        </a:graphic>
      </p:graphicFrame>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79067" y="1075267"/>
            <a:ext cx="5721443" cy="5050961"/>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8: </a:t>
            </a:r>
            <a:r>
              <a:rPr lang="en-GB" sz="1600" dirty="0" err="1">
                <a:solidFill>
                  <a:schemeClr val="accent2"/>
                </a:solidFill>
              </a:rPr>
              <a:t>Etherflow</a:t>
            </a:r>
            <a:r>
              <a:rPr lang="en-GB" sz="1600" dirty="0">
                <a:solidFill>
                  <a:schemeClr val="accent2"/>
                </a:solidFill>
              </a:rPr>
              <a:t> – </a:t>
            </a:r>
            <a:r>
              <a:rPr lang="en-GB" sz="1600" dirty="0" smtClean="0">
                <a:solidFill>
                  <a:schemeClr val="accent2"/>
                </a:solidFill>
              </a:rPr>
              <a:t>Set up connections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smtClean="0">
                <a:latin typeface="+mn-lt"/>
              </a:rPr>
              <a:t>Similar to the site contacts, you can save </a:t>
            </a:r>
            <a:r>
              <a:rPr lang="en-GB" sz="1600" b="0" dirty="0" err="1" smtClean="0">
                <a:latin typeface="+mn-lt"/>
              </a:rPr>
              <a:t>Etherways</a:t>
            </a:r>
            <a:r>
              <a:rPr lang="en-GB" sz="1600" b="0" dirty="0" smtClean="0">
                <a:latin typeface="+mn-lt"/>
              </a:rPr>
              <a:t> as favourite A ends so you can easily pick commonly used ones every time you order with us.</a:t>
            </a:r>
          </a:p>
          <a:p>
            <a:pPr marL="342900" indent="-342900">
              <a:buFont typeface="+mj-lt"/>
              <a:buAutoNum type="arabicPeriod"/>
            </a:pPr>
            <a:r>
              <a:rPr lang="en-GB" sz="1600" b="0" dirty="0" smtClean="0">
                <a:latin typeface="+mn-lt"/>
              </a:rPr>
              <a:t>Alternatively, you can search manually for an </a:t>
            </a:r>
            <a:r>
              <a:rPr lang="en-GB" sz="1600" b="0" dirty="0" err="1" smtClean="0">
                <a:latin typeface="+mn-lt"/>
              </a:rPr>
              <a:t>Etherway</a:t>
            </a:r>
            <a:r>
              <a:rPr lang="en-GB" sz="1600" b="0" dirty="0" smtClean="0">
                <a:latin typeface="+mn-lt"/>
              </a:rPr>
              <a:t>. But please note, searching by post code can often take a long time to return results, so we recommend you search via service reference.</a:t>
            </a:r>
          </a:p>
          <a:p>
            <a:pPr marL="342900" indent="-342900">
              <a:buFont typeface="+mj-lt"/>
              <a:buAutoNum type="arabicPeriod"/>
            </a:pPr>
            <a:r>
              <a:rPr lang="en-GB" sz="1600" b="0" dirty="0" smtClean="0">
                <a:latin typeface="+mn-lt"/>
              </a:rPr>
              <a:t>Once you’ve searched for and selected the </a:t>
            </a:r>
            <a:r>
              <a:rPr lang="en-GB" sz="1600" b="0" dirty="0" err="1" smtClean="0">
                <a:latin typeface="+mn-lt"/>
              </a:rPr>
              <a:t>Etherway</a:t>
            </a:r>
            <a:r>
              <a:rPr lang="en-GB" sz="1600" b="0" dirty="0" smtClean="0">
                <a:latin typeface="+mn-lt"/>
              </a:rPr>
              <a:t> you want to assign to you’re a end, click ‘Confirm’.</a:t>
            </a:r>
          </a:p>
          <a:p>
            <a:pPr marL="342900" indent="-342900">
              <a:buFont typeface="+mj-lt"/>
              <a:buAutoNum type="arabicPeriod"/>
            </a:pPr>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086047" y="206523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6827020" y="206523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0" name="Oval 9"/>
          <p:cNvSpPr/>
          <p:nvPr/>
        </p:nvSpPr>
        <p:spPr>
          <a:xfrm>
            <a:off x="10674981" y="544990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301896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6618049" y="995834"/>
            <a:ext cx="5117951" cy="5032432"/>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a:t>
            </a:r>
            <a:r>
              <a:rPr lang="en-GB" sz="1600" dirty="0" smtClean="0">
                <a:solidFill>
                  <a:schemeClr val="accent2"/>
                </a:solidFill>
              </a:rPr>
              <a:t>8: </a:t>
            </a:r>
            <a:r>
              <a:rPr lang="en-GB" sz="1600" dirty="0" err="1">
                <a:solidFill>
                  <a:schemeClr val="accent2"/>
                </a:solidFill>
              </a:rPr>
              <a:t>Etherflow</a:t>
            </a:r>
            <a:r>
              <a:rPr lang="en-GB" sz="1600" dirty="0">
                <a:solidFill>
                  <a:schemeClr val="accent2"/>
                </a:solidFill>
              </a:rPr>
              <a:t> – </a:t>
            </a:r>
            <a:r>
              <a:rPr lang="en-GB" sz="1600" dirty="0" smtClean="0">
                <a:solidFill>
                  <a:schemeClr val="accent2"/>
                </a:solidFill>
              </a:rPr>
              <a:t>Set up connections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Once you have selected the A and B end connections, the details will be displayed on the </a:t>
            </a:r>
            <a:r>
              <a:rPr lang="en-GB" sz="1600" b="0" dirty="0" smtClean="0">
                <a:latin typeface="+mn-lt"/>
              </a:rPr>
              <a:t>screen. You </a:t>
            </a:r>
            <a:r>
              <a:rPr lang="en-GB" sz="1600" b="0" dirty="0">
                <a:latin typeface="+mn-lt"/>
              </a:rPr>
              <a:t>can change the details by clicking ‘Set end’ </a:t>
            </a:r>
            <a:r>
              <a:rPr lang="en-GB" sz="1600" b="0" dirty="0" smtClean="0">
                <a:latin typeface="+mn-lt"/>
              </a:rPr>
              <a:t>again.</a:t>
            </a:r>
          </a:p>
          <a:p>
            <a:pPr marL="342900" indent="-342900">
              <a:buFont typeface="+mj-lt"/>
              <a:buAutoNum type="arabicPeriod"/>
            </a:pPr>
            <a:r>
              <a:rPr lang="en-GB" sz="1600" b="0" dirty="0" smtClean="0">
                <a:latin typeface="+mn-lt"/>
              </a:rPr>
              <a:t>Once you’re happy </a:t>
            </a:r>
            <a:r>
              <a:rPr lang="en-GB" sz="1600" b="0" dirty="0">
                <a:latin typeface="+mn-lt"/>
              </a:rPr>
              <a:t>the details are correct, click ‘Next’ to continue.</a:t>
            </a: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499817" y="318283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738619" y="54349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2960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062989" y="1271973"/>
            <a:ext cx="6673011" cy="381649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9: </a:t>
            </a:r>
            <a:r>
              <a:rPr lang="en-GB" sz="1600" dirty="0" err="1">
                <a:solidFill>
                  <a:schemeClr val="accent2"/>
                </a:solidFill>
              </a:rPr>
              <a:t>Etherflow</a:t>
            </a:r>
            <a:r>
              <a:rPr lang="en-GB" sz="1600" dirty="0">
                <a:solidFill>
                  <a:schemeClr val="accent2"/>
                </a:solidFill>
              </a:rPr>
              <a:t> – Add Connection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You’ll now need to add connection details.</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Select the Bandwidth, </a:t>
            </a:r>
            <a:r>
              <a:rPr lang="en-GB" sz="1600" b="0" dirty="0" err="1">
                <a:latin typeface="+mn-lt"/>
              </a:rPr>
              <a:t>Realtime</a:t>
            </a:r>
            <a:r>
              <a:rPr lang="en-GB" sz="1600" b="0" dirty="0">
                <a:latin typeface="+mn-lt"/>
              </a:rPr>
              <a:t> </a:t>
            </a:r>
            <a:r>
              <a:rPr lang="en-GB" sz="1600" b="0" dirty="0" smtClean="0">
                <a:latin typeface="+mn-lt"/>
              </a:rPr>
              <a:t>Bandwidth, Traffic </a:t>
            </a:r>
            <a:r>
              <a:rPr lang="en-GB" sz="1600" b="0" dirty="0">
                <a:latin typeface="+mn-lt"/>
              </a:rPr>
              <a:t>Class </a:t>
            </a:r>
            <a:r>
              <a:rPr lang="en-GB" sz="1600" b="0" dirty="0" smtClean="0">
                <a:latin typeface="+mn-lt"/>
              </a:rPr>
              <a:t>and Contract Period for </a:t>
            </a:r>
            <a:r>
              <a:rPr lang="en-GB" sz="1600" b="0" dirty="0">
                <a:latin typeface="+mn-lt"/>
              </a:rPr>
              <a:t>the </a:t>
            </a:r>
            <a:r>
              <a:rPr lang="en-GB" sz="1600" b="0" dirty="0" err="1">
                <a:latin typeface="+mn-lt"/>
              </a:rPr>
              <a:t>Etherflow</a:t>
            </a:r>
            <a:r>
              <a:rPr lang="en-GB" sz="1600" b="0" dirty="0">
                <a:latin typeface="+mn-lt"/>
              </a:rPr>
              <a:t>.</a:t>
            </a:r>
          </a:p>
          <a:p>
            <a:pPr marL="342900" indent="-342900">
              <a:buFont typeface="+mj-lt"/>
              <a:buAutoNum type="arabicPeriod"/>
            </a:pPr>
            <a:endParaRPr lang="en-GB" sz="1600" b="0" dirty="0">
              <a:latin typeface="+mn-lt"/>
            </a:endParaRPr>
          </a:p>
          <a:p>
            <a:r>
              <a:rPr lang="en-GB" sz="1600" dirty="0">
                <a:latin typeface="+mn-lt"/>
              </a:rPr>
              <a:t>Please </a:t>
            </a:r>
            <a:r>
              <a:rPr lang="en-GB" sz="1600" dirty="0" smtClean="0">
                <a:latin typeface="+mn-lt"/>
              </a:rPr>
              <a:t>note</a:t>
            </a:r>
            <a:r>
              <a:rPr lang="en-GB" sz="1600" b="0" dirty="0">
                <a:latin typeface="+mn-lt"/>
              </a:rPr>
              <a:t>: Maintenance category can not be changed for this product type.</a:t>
            </a: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906217" y="314049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738619" y="543496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94326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41111"/>
          <a:stretch/>
        </p:blipFill>
        <p:spPr>
          <a:xfrm>
            <a:off x="5292357" y="1121199"/>
            <a:ext cx="6474927" cy="455022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9: </a:t>
            </a:r>
            <a:r>
              <a:rPr lang="en-GB" sz="1600" dirty="0" err="1">
                <a:solidFill>
                  <a:schemeClr val="accent2"/>
                </a:solidFill>
              </a:rPr>
              <a:t>Etherflow</a:t>
            </a:r>
            <a:r>
              <a:rPr lang="en-GB" sz="1600" dirty="0">
                <a:solidFill>
                  <a:schemeClr val="accent2"/>
                </a:solidFill>
              </a:rPr>
              <a:t> – Add Connection Details</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If you wish, you can enter the VLAN ID details for the connection.</a:t>
            </a:r>
          </a:p>
          <a:p>
            <a:pPr marL="342900" indent="-342900">
              <a:buFont typeface="+mj-lt"/>
              <a:buAutoNum type="arabicPeriod"/>
            </a:pPr>
            <a:r>
              <a:rPr lang="en-GB" sz="1600" b="0" dirty="0">
                <a:latin typeface="+mn-lt"/>
              </a:rPr>
              <a:t>Click ‘Next’ to continue.</a:t>
            </a: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5174125" y="118802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399953" y="502009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79478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292356" y="1197241"/>
            <a:ext cx="6603537" cy="394108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10: Set the Activation Date</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You’ll now set the activation date for the order lines. This is the ‘Customer Required by Date (CRD)’.</a:t>
            </a:r>
          </a:p>
          <a:p>
            <a:pPr marL="342900" indent="-342900">
              <a:buFont typeface="+mj-lt"/>
              <a:buAutoNum type="arabicPeriod"/>
            </a:pPr>
            <a:endParaRPr lang="en-GB" sz="1600" b="0" dirty="0">
              <a:latin typeface="+mn-lt"/>
            </a:endParaRPr>
          </a:p>
          <a:p>
            <a:r>
              <a:rPr lang="en-GB" sz="1600" b="0" dirty="0">
                <a:latin typeface="+mn-lt"/>
              </a:rPr>
              <a:t>They’re defaulted to the standard minimum lead time.</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If you wish to change the CRD, you can do so by clicking ‘Change</a:t>
            </a:r>
            <a:r>
              <a:rPr lang="en-GB" sz="1600" b="0" dirty="0" smtClean="0">
                <a:latin typeface="+mn-lt"/>
              </a:rPr>
              <a:t>’.</a:t>
            </a:r>
          </a:p>
          <a:p>
            <a:pPr marL="342900" indent="-342900">
              <a:buFont typeface="+mj-lt"/>
              <a:buAutoNum type="arabicPeriod"/>
            </a:pPr>
            <a:endParaRPr lang="en-GB" sz="1600" b="0" dirty="0">
              <a:latin typeface="+mn-lt"/>
            </a:endParaRPr>
          </a:p>
          <a:p>
            <a:r>
              <a:rPr lang="en-GB" sz="1600" dirty="0" smtClean="0">
                <a:latin typeface="+mn-lt"/>
              </a:rPr>
              <a:t>Please note: </a:t>
            </a:r>
            <a:r>
              <a:rPr lang="en-GB" sz="1600" b="0" dirty="0" smtClean="0">
                <a:latin typeface="+mn-lt"/>
              </a:rPr>
              <a:t>We’ll automatically set the CRD for the </a:t>
            </a:r>
            <a:r>
              <a:rPr lang="en-GB" sz="1600" b="0" dirty="0" err="1" smtClean="0">
                <a:latin typeface="+mn-lt"/>
              </a:rPr>
              <a:t>Etherflow</a:t>
            </a:r>
            <a:r>
              <a:rPr lang="en-GB" sz="1600" b="0" dirty="0" smtClean="0">
                <a:latin typeface="+mn-lt"/>
              </a:rPr>
              <a:t> to one working day after the </a:t>
            </a:r>
            <a:r>
              <a:rPr lang="en-GB" sz="1600" b="0" dirty="0" err="1" smtClean="0">
                <a:latin typeface="+mn-lt"/>
              </a:rPr>
              <a:t>Etherway</a:t>
            </a:r>
            <a:r>
              <a:rPr lang="en-GB" sz="1600" b="0" dirty="0" smtClean="0">
                <a:latin typeface="+mn-lt"/>
              </a:rPr>
              <a:t>. If you change your </a:t>
            </a:r>
            <a:r>
              <a:rPr lang="en-GB" sz="1600" b="0" dirty="0" err="1" smtClean="0">
                <a:latin typeface="+mn-lt"/>
              </a:rPr>
              <a:t>Etherway</a:t>
            </a:r>
            <a:r>
              <a:rPr lang="en-GB" sz="1600" b="0" dirty="0" smtClean="0">
                <a:latin typeface="+mn-lt"/>
              </a:rPr>
              <a:t> CRD and the </a:t>
            </a:r>
            <a:r>
              <a:rPr lang="en-GB" sz="1600" b="0" dirty="0" err="1" smtClean="0">
                <a:latin typeface="+mn-lt"/>
              </a:rPr>
              <a:t>Etherflow</a:t>
            </a:r>
            <a:r>
              <a:rPr lang="en-GB" sz="1600" b="0" dirty="0" smtClean="0">
                <a:latin typeface="+mn-lt"/>
              </a:rPr>
              <a:t> isn’t already set to after the new </a:t>
            </a:r>
            <a:r>
              <a:rPr lang="en-GB" sz="1600" b="0" dirty="0" err="1" smtClean="0">
                <a:latin typeface="+mn-lt"/>
              </a:rPr>
              <a:t>Etherway</a:t>
            </a:r>
            <a:r>
              <a:rPr lang="en-GB" sz="1600" b="0" dirty="0" smtClean="0">
                <a:latin typeface="+mn-lt"/>
              </a:rPr>
              <a:t> date, the </a:t>
            </a:r>
            <a:r>
              <a:rPr lang="en-GB" sz="1600" b="0" dirty="0" err="1" smtClean="0">
                <a:latin typeface="+mn-lt"/>
              </a:rPr>
              <a:t>Etherflow</a:t>
            </a:r>
            <a:r>
              <a:rPr lang="en-GB" sz="1600" b="0" dirty="0" smtClean="0">
                <a:latin typeface="+mn-lt"/>
              </a:rPr>
              <a:t> CRD will change automatically.</a:t>
            </a:r>
          </a:p>
          <a:p>
            <a:endParaRPr lang="en-GB" sz="1600" b="0" dirty="0">
              <a:latin typeface="+mn-lt"/>
            </a:endParaRPr>
          </a:p>
          <a:p>
            <a:r>
              <a:rPr lang="en-GB" sz="1600" b="0" dirty="0" smtClean="0">
                <a:latin typeface="+mn-lt"/>
              </a:rPr>
              <a:t>2.      Click </a:t>
            </a:r>
            <a:r>
              <a:rPr lang="en-GB" sz="1600" b="0" dirty="0">
                <a:latin typeface="+mn-lt"/>
              </a:rPr>
              <a:t>‘Next’ to continue.</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11035040" y="285595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9" name="Oval 8"/>
          <p:cNvSpPr/>
          <p:nvPr/>
        </p:nvSpPr>
        <p:spPr>
          <a:xfrm>
            <a:off x="10865620" y="459676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7263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007146" y="1188021"/>
            <a:ext cx="6728854" cy="350674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11: Validate Network</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Next, you’ll need to perform a ‘Validate Network’ check.</a:t>
            </a:r>
          </a:p>
          <a:p>
            <a:endParaRPr lang="en-GB" sz="1600" b="0" dirty="0">
              <a:latin typeface="+mn-lt"/>
            </a:endParaRPr>
          </a:p>
          <a:p>
            <a:r>
              <a:rPr lang="en-GB" sz="1600" b="0" dirty="0">
                <a:latin typeface="+mn-lt"/>
              </a:rPr>
              <a:t>This will check that your network can support the configuration of </a:t>
            </a:r>
            <a:r>
              <a:rPr lang="en-GB" sz="1600" b="0" dirty="0" err="1">
                <a:latin typeface="+mn-lt"/>
              </a:rPr>
              <a:t>Etherway</a:t>
            </a:r>
            <a:r>
              <a:rPr lang="en-GB" sz="1600" b="0" dirty="0">
                <a:latin typeface="+mn-lt"/>
              </a:rPr>
              <a:t>/</a:t>
            </a:r>
            <a:r>
              <a:rPr lang="en-GB" sz="1600" b="0" dirty="0" err="1">
                <a:latin typeface="+mn-lt"/>
              </a:rPr>
              <a:t>Etherflow</a:t>
            </a:r>
            <a:r>
              <a:rPr lang="en-GB" sz="1600" b="0" dirty="0" smtClean="0">
                <a:latin typeface="+mn-lt"/>
              </a:rPr>
              <a:t>.</a:t>
            </a:r>
          </a:p>
          <a:p>
            <a:endParaRPr lang="en-GB" sz="1600" b="0" dirty="0">
              <a:latin typeface="+mn-lt"/>
            </a:endParaRPr>
          </a:p>
          <a:p>
            <a:r>
              <a:rPr lang="en-GB" sz="1600" b="0" dirty="0" smtClean="0">
                <a:latin typeface="+mn-lt"/>
              </a:rPr>
              <a:t>This check will take longer the bigger your network is.</a:t>
            </a:r>
            <a:endParaRPr lang="en-GB" sz="1600" b="0" dirty="0">
              <a:latin typeface="+mn-lt"/>
            </a:endParaRPr>
          </a:p>
          <a:p>
            <a:endParaRPr lang="en-GB" sz="1600" b="0" dirty="0">
              <a:latin typeface="+mn-lt"/>
            </a:endParaRPr>
          </a:p>
          <a:p>
            <a:pPr marL="342900" indent="-342900">
              <a:buFont typeface="+mj-lt"/>
              <a:buAutoNum type="arabicPeriod"/>
            </a:pPr>
            <a:r>
              <a:rPr lang="en-GB" sz="1600" b="0" dirty="0">
                <a:latin typeface="+mn-lt"/>
              </a:rPr>
              <a:t>Click ‘Validate Network’.</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860974" y="309302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pic>
        <p:nvPicPr>
          <p:cNvPr id="6" name="Picture 5"/>
          <p:cNvPicPr>
            <a:picLocks noChangeAspect="1"/>
          </p:cNvPicPr>
          <p:nvPr/>
        </p:nvPicPr>
        <p:blipFill>
          <a:blip r:embed="rId3"/>
          <a:stretch>
            <a:fillRect/>
          </a:stretch>
        </p:blipFill>
        <p:spPr>
          <a:xfrm>
            <a:off x="8501020" y="4189310"/>
            <a:ext cx="3620072" cy="2543704"/>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38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92436" cy="6002578"/>
          </a:xfrm>
        </p:spPr>
        <p:txBody>
          <a:bodyPr>
            <a:noAutofit/>
          </a:bodyPr>
          <a:lstStyle/>
          <a:p>
            <a:r>
              <a:rPr lang="en-GB" sz="1600" dirty="0">
                <a:solidFill>
                  <a:schemeClr val="accent2"/>
                </a:solidFill>
              </a:rPr>
              <a:t>Step 11: Validate Network</a:t>
            </a: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The validation result will be displayed.</a:t>
            </a:r>
          </a:p>
          <a:p>
            <a:pPr marL="342900" indent="-342900">
              <a:buFont typeface="+mj-lt"/>
              <a:buAutoNum type="arabicPeriod"/>
            </a:pPr>
            <a:r>
              <a:rPr lang="en-GB" sz="1600" b="0" dirty="0" smtClean="0">
                <a:latin typeface="+mn-lt"/>
              </a:rPr>
              <a:t>Click </a:t>
            </a:r>
            <a:r>
              <a:rPr lang="en-GB" sz="1600" b="0" dirty="0">
                <a:latin typeface="+mn-lt"/>
              </a:rPr>
              <a:t>‘Next’ to continue.</a:t>
            </a:r>
          </a:p>
          <a:p>
            <a:endParaRPr lang="en-GB" sz="1600" b="0" dirty="0">
              <a:latin typeface="+mn-lt"/>
            </a:endParaRPr>
          </a:p>
          <a:p>
            <a:r>
              <a:rPr lang="en-GB" sz="1600" dirty="0">
                <a:latin typeface="+mn-lt"/>
              </a:rPr>
              <a:t>Please Note: </a:t>
            </a:r>
            <a:r>
              <a:rPr lang="en-GB" sz="1600" b="0" dirty="0">
                <a:latin typeface="+mn-lt"/>
              </a:rPr>
              <a:t>If validation fails, you can make the relevant changes and re-validate.</a:t>
            </a:r>
          </a:p>
          <a:p>
            <a:pPr marL="342900" indent="-342900">
              <a:buFont typeface="+mj-lt"/>
              <a:buAutoNum type="arabicPeriod"/>
            </a:pPr>
            <a:endParaRPr lang="en-GB" sz="1600" b="0" dirty="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6860974" y="309302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pic>
        <p:nvPicPr>
          <p:cNvPr id="11" name="Picture 10"/>
          <p:cNvPicPr>
            <a:picLocks noChangeAspect="1"/>
          </p:cNvPicPr>
          <p:nvPr/>
        </p:nvPicPr>
        <p:blipFill>
          <a:blip r:embed="rId2"/>
          <a:stretch>
            <a:fillRect/>
          </a:stretch>
        </p:blipFill>
        <p:spPr>
          <a:xfrm>
            <a:off x="5153650" y="1328761"/>
            <a:ext cx="6713457" cy="3764979"/>
          </a:xfrm>
          <a:prstGeom prst="rect">
            <a:avLst/>
          </a:prstGeom>
          <a:ln>
            <a:solidFill>
              <a:schemeClr val="tx1"/>
            </a:solidFill>
          </a:ln>
          <a:effectLst>
            <a:outerShdw blurRad="50800" dist="38100" dir="2700000" algn="tl" rotWithShape="0">
              <a:prstClr val="black">
                <a:alpha val="40000"/>
              </a:prstClr>
            </a:outerShdw>
          </a:effectLst>
        </p:spPr>
      </p:pic>
      <p:sp>
        <p:nvSpPr>
          <p:cNvPr id="12" name="Oval 11"/>
          <p:cNvSpPr/>
          <p:nvPr/>
        </p:nvSpPr>
        <p:spPr>
          <a:xfrm>
            <a:off x="6953804" y="357562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814604" y="459162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42493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75201" y="1188021"/>
            <a:ext cx="7120498" cy="413014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213035" cy="6002578"/>
          </a:xfrm>
        </p:spPr>
        <p:txBody>
          <a:bodyPr>
            <a:noAutofit/>
          </a:bodyPr>
          <a:lstStyle/>
          <a:p>
            <a:r>
              <a:rPr lang="en-GB" sz="1600" dirty="0">
                <a:solidFill>
                  <a:schemeClr val="accent2"/>
                </a:solidFill>
              </a:rPr>
              <a:t>Step </a:t>
            </a:r>
            <a:r>
              <a:rPr lang="en-GB" sz="1600" dirty="0" smtClean="0">
                <a:solidFill>
                  <a:schemeClr val="accent2"/>
                </a:solidFill>
              </a:rPr>
              <a:t>12: Set up your contacts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In this step, you can add and choose contacts who wish to be kept up to date with the order progress.</a:t>
            </a:r>
          </a:p>
          <a:p>
            <a:endParaRPr lang="en-GB" sz="1600" b="0" dirty="0">
              <a:latin typeface="+mn-lt"/>
            </a:endParaRPr>
          </a:p>
          <a:p>
            <a:r>
              <a:rPr lang="en-GB" sz="1600" b="0" dirty="0">
                <a:latin typeface="+mn-lt"/>
              </a:rPr>
              <a:t>We default the contact details to the account issuing the order.</a:t>
            </a:r>
          </a:p>
          <a:p>
            <a:endParaRPr lang="en-GB" sz="1600" b="0" dirty="0">
              <a:latin typeface="+mn-lt"/>
            </a:endParaRPr>
          </a:p>
          <a:p>
            <a:pPr marL="342900" indent="-342900">
              <a:buFont typeface="+mj-lt"/>
              <a:buAutoNum type="arabicPeriod"/>
            </a:pPr>
            <a:r>
              <a:rPr lang="en-GB" sz="1600" b="0" dirty="0">
                <a:latin typeface="+mn-lt"/>
              </a:rPr>
              <a:t>You can add a contact by clicking ‘Add Contact’.</a:t>
            </a:r>
          </a:p>
          <a:p>
            <a:pPr marL="342900" indent="-342900">
              <a:buFont typeface="+mj-lt"/>
              <a:buAutoNum type="arabicPeriod"/>
            </a:pPr>
            <a:r>
              <a:rPr lang="en-GB" sz="1600" b="0" dirty="0">
                <a:latin typeface="+mn-lt"/>
              </a:rPr>
              <a:t>Or you can edit the existing contact by clicking ‘Edit’.</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4648200" y="313486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340471" y="364335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39561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38133" y="1358366"/>
            <a:ext cx="7298266" cy="252145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6" y="1188021"/>
            <a:ext cx="3874368" cy="6002578"/>
          </a:xfrm>
        </p:spPr>
        <p:txBody>
          <a:bodyPr>
            <a:noAutofit/>
          </a:bodyPr>
          <a:lstStyle/>
          <a:p>
            <a:r>
              <a:rPr lang="en-GB" sz="1600" dirty="0">
                <a:solidFill>
                  <a:schemeClr val="accent2"/>
                </a:solidFill>
              </a:rPr>
              <a:t>Step </a:t>
            </a:r>
            <a:r>
              <a:rPr lang="en-GB" sz="1600" dirty="0" smtClean="0">
                <a:solidFill>
                  <a:schemeClr val="accent2"/>
                </a:solidFill>
              </a:rPr>
              <a:t>12: Set up your contacts</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You can select how you would like to be kept up to date via the ‘Update Method’ dropdown.</a:t>
            </a:r>
          </a:p>
          <a:p>
            <a:pPr marL="342900" indent="-342900">
              <a:buFont typeface="+mj-lt"/>
              <a:buAutoNum type="arabicPeriod"/>
            </a:pPr>
            <a:r>
              <a:rPr lang="en-GB" sz="1600" b="0" dirty="0">
                <a:latin typeface="+mn-lt"/>
              </a:rPr>
              <a:t>Once you are happy that all the contact details are entered correctly, click ‘Next’ to continue.</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4445001" y="192412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679137" y="319462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21932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82474" y="1008263"/>
            <a:ext cx="6353526" cy="5121603"/>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13: Billing</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In this section you can select the billing account associated with the </a:t>
            </a:r>
            <a:r>
              <a:rPr lang="en-GB" sz="1600" b="0" dirty="0" err="1">
                <a:latin typeface="+mn-lt"/>
              </a:rPr>
              <a:t>Etherway</a:t>
            </a:r>
            <a:r>
              <a:rPr lang="en-GB" sz="1600" b="0" dirty="0">
                <a:latin typeface="+mn-lt"/>
              </a:rPr>
              <a:t> and </a:t>
            </a:r>
            <a:r>
              <a:rPr lang="en-GB" sz="1600" b="0" dirty="0" err="1">
                <a:latin typeface="+mn-lt"/>
              </a:rPr>
              <a:t>Etherflow</a:t>
            </a:r>
            <a:r>
              <a:rPr lang="en-GB" sz="1600" b="0" dirty="0">
                <a:latin typeface="+mn-lt"/>
              </a:rPr>
              <a:t> orders.</a:t>
            </a: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The billing account details will be auto –populated. But you have the option to change them if you wish.</a:t>
            </a:r>
          </a:p>
          <a:p>
            <a:pPr marL="342900" indent="-342900">
              <a:buFont typeface="+mj-lt"/>
              <a:buAutoNum type="arabicPeriod"/>
            </a:pPr>
            <a:r>
              <a:rPr lang="en-GB" sz="1600" b="0" dirty="0">
                <a:latin typeface="+mn-lt"/>
              </a:rPr>
              <a:t>Click ‘Next’ to continue.</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7" name="Oval 6"/>
          <p:cNvSpPr/>
          <p:nvPr/>
        </p:nvSpPr>
        <p:spPr>
          <a:xfrm>
            <a:off x="5146011" y="295815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13" name="Oval 12"/>
          <p:cNvSpPr/>
          <p:nvPr/>
        </p:nvSpPr>
        <p:spPr>
          <a:xfrm>
            <a:off x="10797670" y="557375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27882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do you need to enter an Ethernet order via the new journey</a:t>
            </a:r>
            <a:r>
              <a:rPr lang="en-GB" sz="1600" dirty="0" smtClean="0">
                <a:solidFill>
                  <a:schemeClr val="accent2"/>
                </a:solidFill>
              </a:rPr>
              <a:t>?</a:t>
            </a:r>
          </a:p>
          <a:p>
            <a:endParaRPr lang="en-GB" sz="1600" dirty="0">
              <a:solidFill>
                <a:schemeClr val="accent2"/>
              </a:solidFill>
            </a:endParaRPr>
          </a:p>
          <a:p>
            <a:r>
              <a:rPr lang="en-GB" sz="1800" b="0" dirty="0">
                <a:latin typeface="+mn-lt"/>
              </a:rPr>
              <a:t>You need correct access and privileges, including </a:t>
            </a:r>
            <a:r>
              <a:rPr lang="en-GB" sz="1800" b="0" dirty="0" smtClean="0">
                <a:latin typeface="+mn-lt"/>
              </a:rPr>
              <a:t>Business zone. </a:t>
            </a:r>
            <a:r>
              <a:rPr lang="en-GB" sz="1800" b="0" dirty="0">
                <a:latin typeface="+mn-lt"/>
              </a:rPr>
              <a:t>If you don’t have this, please contact your company administrator to </a:t>
            </a:r>
            <a:r>
              <a:rPr lang="en-GB" sz="1800" b="0" dirty="0" smtClean="0">
                <a:latin typeface="+mn-lt"/>
              </a:rPr>
              <a:t>action.</a:t>
            </a:r>
          </a:p>
          <a:p>
            <a:endParaRPr lang="en-GB" sz="1800" b="0" dirty="0">
              <a:latin typeface="+mn-lt"/>
            </a:endParaRPr>
          </a:p>
          <a:p>
            <a:pPr lvl="0"/>
            <a:r>
              <a:rPr lang="en-GB" sz="1800" b="0" dirty="0">
                <a:solidFill>
                  <a:prstClr val="black"/>
                </a:solidFill>
                <a:latin typeface="BT Font Light"/>
              </a:rPr>
              <a:t>Please visit our </a:t>
            </a:r>
            <a:r>
              <a:rPr lang="en-GB" sz="1800" b="0" dirty="0">
                <a:solidFill>
                  <a:prstClr val="black"/>
                </a:solidFill>
                <a:latin typeface="BT Font Light"/>
                <a:hlinkClick r:id="rId2"/>
              </a:rPr>
              <a:t>Transformed Ethernet Ordering page</a:t>
            </a:r>
            <a:r>
              <a:rPr lang="en-GB" sz="1800" b="0" dirty="0">
                <a:solidFill>
                  <a:prstClr val="black"/>
                </a:solidFill>
                <a:latin typeface="BT Font Light"/>
              </a:rPr>
              <a:t> to learn about what order journeys are available.</a:t>
            </a:r>
          </a:p>
          <a:p>
            <a:endParaRPr lang="en-GB" sz="1800" b="0" dirty="0" smtClean="0">
              <a:latin typeface="+mn-lt"/>
            </a:endParaRPr>
          </a:p>
          <a:p>
            <a:r>
              <a:rPr lang="en-GB" sz="1800" b="0" dirty="0" smtClean="0">
                <a:latin typeface="+mn-lt"/>
              </a:rPr>
              <a:t>You </a:t>
            </a:r>
            <a:r>
              <a:rPr lang="en-GB" sz="1800" b="0" dirty="0">
                <a:latin typeface="+mn-lt"/>
              </a:rPr>
              <a:t>must be using a Windows machine and using the latest version of Internet Explorer, Chrome or Firefox</a:t>
            </a:r>
          </a:p>
          <a:p>
            <a:r>
              <a:rPr lang="en-GB" sz="1800" b="0" dirty="0">
                <a:latin typeface="+mn-lt"/>
              </a:rPr>
              <a:t>Mobile devices, Mac and Safari are not supported</a:t>
            </a:r>
          </a:p>
          <a:p>
            <a:endParaRPr lang="en-GB" sz="1800" b="0" dirty="0">
              <a:latin typeface="+mn-lt"/>
            </a:endParaRPr>
          </a:p>
          <a:p>
            <a:endParaRPr lang="en-US" sz="1729" dirty="0"/>
          </a:p>
          <a:p>
            <a:endParaRPr lang="en-US" sz="1729" dirty="0"/>
          </a:p>
        </p:txBody>
      </p:sp>
      <p:pic>
        <p:nvPicPr>
          <p:cNvPr id="10" name="Picture 9"/>
          <p:cNvPicPr>
            <a:picLocks noChangeAspect="1"/>
          </p:cNvPicPr>
          <p:nvPr/>
        </p:nvPicPr>
        <p:blipFill>
          <a:blip r:embed="rId3"/>
          <a:stretch>
            <a:fillRect/>
          </a:stretch>
        </p:blipFill>
        <p:spPr>
          <a:xfrm>
            <a:off x="6119812" y="1116013"/>
            <a:ext cx="5647044" cy="4439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610033" y="1128149"/>
            <a:ext cx="6125967" cy="4959384"/>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a:latin typeface="+mn-lt"/>
              </a:rPr>
              <a:t>The confirmation page gives you a summary of the order.</a:t>
            </a: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Tree>
    <p:extLst>
      <p:ext uri="{BB962C8B-B14F-4D97-AF65-F5344CB8AC3E}">
        <p14:creationId xmlns:p14="http://schemas.microsoft.com/office/powerpoint/2010/main" val="17793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Update method is shown.</a:t>
            </a:r>
          </a:p>
          <a:p>
            <a:pPr marL="342900" indent="-342900">
              <a:buFont typeface="+mj-lt"/>
              <a:buAutoNum type="arabicPeriod"/>
            </a:pPr>
            <a:r>
              <a:rPr lang="en-GB" sz="1600" b="0" dirty="0">
                <a:latin typeface="+mn-lt"/>
              </a:rPr>
              <a:t>You are required to enter a reference for the order</a:t>
            </a:r>
            <a:r>
              <a:rPr lang="en-GB" sz="1600" b="0" dirty="0" smtClean="0">
                <a:latin typeface="+mn-lt"/>
              </a:rPr>
              <a:t>. We default this to the order number, but you can overwrite this with your own reference and add a description if you wish.</a:t>
            </a:r>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pic>
        <p:nvPicPr>
          <p:cNvPr id="5" name="Picture 4"/>
          <p:cNvPicPr>
            <a:picLocks noChangeAspect="1"/>
          </p:cNvPicPr>
          <p:nvPr/>
        </p:nvPicPr>
        <p:blipFill>
          <a:blip r:embed="rId2"/>
          <a:stretch>
            <a:fillRect/>
          </a:stretch>
        </p:blipFill>
        <p:spPr>
          <a:xfrm>
            <a:off x="5660485" y="1032934"/>
            <a:ext cx="6075515" cy="4775200"/>
          </a:xfrm>
          <a:prstGeom prst="rect">
            <a:avLst/>
          </a:prstGeom>
          <a:ln>
            <a:solidFill>
              <a:schemeClr val="tx1"/>
            </a:solidFill>
          </a:ln>
          <a:effectLst>
            <a:outerShdw blurRad="50800" dist="38100" dir="2700000" algn="tl" rotWithShape="0">
              <a:prstClr val="black">
                <a:alpha val="40000"/>
              </a:prstClr>
            </a:outerShdw>
          </a:effectLst>
        </p:spPr>
      </p:pic>
      <p:sp>
        <p:nvSpPr>
          <p:cNvPr id="6" name="Oval 5"/>
          <p:cNvSpPr/>
          <p:nvPr/>
        </p:nvSpPr>
        <p:spPr>
          <a:xfrm>
            <a:off x="5424022" y="166166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5424022" y="487899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Tree>
    <p:extLst>
      <p:ext uri="{BB962C8B-B14F-4D97-AF65-F5344CB8AC3E}">
        <p14:creationId xmlns:p14="http://schemas.microsoft.com/office/powerpoint/2010/main" val="145826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936738" y="1355511"/>
            <a:ext cx="6799262" cy="314611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4483967"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pPr marL="342900" indent="-342900">
              <a:buFont typeface="+mj-lt"/>
              <a:buAutoNum type="arabicPeriod"/>
            </a:pPr>
            <a:r>
              <a:rPr lang="en-GB" sz="1600" b="0" dirty="0">
                <a:latin typeface="+mn-lt"/>
              </a:rPr>
              <a:t>If you wish to save your order as a template, tick the relevant checkbox.</a:t>
            </a:r>
          </a:p>
          <a:p>
            <a:pPr marL="342900" indent="-342900">
              <a:buFont typeface="+mj-lt"/>
              <a:buAutoNum type="arabicPeriod"/>
            </a:pPr>
            <a:r>
              <a:rPr lang="en-GB" sz="1600" b="0" dirty="0">
                <a:latin typeface="+mn-lt"/>
              </a:rPr>
              <a:t>Then, click the confirmation checkbox.</a:t>
            </a:r>
          </a:p>
          <a:p>
            <a:pPr marL="342900" indent="-342900">
              <a:buFont typeface="+mj-lt"/>
              <a:buAutoNum type="arabicPeriod"/>
            </a:pPr>
            <a:r>
              <a:rPr lang="en-GB" sz="1600" b="0" dirty="0">
                <a:latin typeface="+mn-lt"/>
              </a:rPr>
              <a:t>Click ‘Place Order’ to enter the order</a:t>
            </a:r>
            <a:r>
              <a:rPr lang="en-GB" sz="1600" b="0" dirty="0" smtClean="0">
                <a:latin typeface="+mn-lt"/>
              </a:rPr>
              <a:t>.</a:t>
            </a:r>
          </a:p>
          <a:p>
            <a:pPr marL="342900" indent="-342900">
              <a:buFont typeface="+mj-lt"/>
              <a:buAutoNum type="arabicPeriod"/>
            </a:pPr>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
        <p:nvSpPr>
          <p:cNvPr id="6" name="Oval 5"/>
          <p:cNvSpPr/>
          <p:nvPr/>
        </p:nvSpPr>
        <p:spPr>
          <a:xfrm>
            <a:off x="4809704" y="213579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7" name="Oval 6"/>
          <p:cNvSpPr/>
          <p:nvPr/>
        </p:nvSpPr>
        <p:spPr>
          <a:xfrm>
            <a:off x="4809703" y="2735304"/>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9" name="Oval 8"/>
          <p:cNvSpPr/>
          <p:nvPr/>
        </p:nvSpPr>
        <p:spPr>
          <a:xfrm>
            <a:off x="10694038" y="389523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19010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66934" y="1137792"/>
            <a:ext cx="5148028" cy="509724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5" y="1188021"/>
            <a:ext cx="5660835" cy="6002578"/>
          </a:xfrm>
        </p:spPr>
        <p:txBody>
          <a:bodyPr>
            <a:noAutofit/>
          </a:bodyPr>
          <a:lstStyle/>
          <a:p>
            <a:r>
              <a:rPr lang="en-GB" sz="1600" dirty="0">
                <a:solidFill>
                  <a:schemeClr val="accent2"/>
                </a:solidFill>
              </a:rPr>
              <a:t>Step </a:t>
            </a:r>
            <a:r>
              <a:rPr lang="en-GB" sz="1600" dirty="0" smtClean="0">
                <a:solidFill>
                  <a:schemeClr val="accent2"/>
                </a:solidFill>
              </a:rPr>
              <a:t>14: Confirmation</a:t>
            </a:r>
            <a:endParaRPr lang="en-GB" sz="1600" dirty="0">
              <a:solidFill>
                <a:schemeClr val="accent2"/>
              </a:solidFill>
            </a:endParaRPr>
          </a:p>
          <a:p>
            <a:endParaRPr lang="en-GB" sz="1100" dirty="0" smtClean="0">
              <a:latin typeface="Arial" panose="020B0604020202020204" pitchFamily="34" charset="0"/>
              <a:cs typeface="Arial" panose="020B0604020202020204" pitchFamily="34" charset="0"/>
            </a:endParaRPr>
          </a:p>
          <a:p>
            <a:pPr marL="342900" indent="-342900">
              <a:buFont typeface="+mj-lt"/>
              <a:buAutoNum type="arabicPeriod"/>
            </a:pPr>
            <a:endParaRPr lang="en-GB" sz="1600" b="0" dirty="0">
              <a:latin typeface="+mn-lt"/>
            </a:endParaRPr>
          </a:p>
          <a:p>
            <a:r>
              <a:rPr lang="en-GB" sz="1600" b="0" dirty="0" smtClean="0">
                <a:latin typeface="+mn-lt"/>
              </a:rPr>
              <a:t>You’re order has now been placed!</a:t>
            </a:r>
          </a:p>
          <a:p>
            <a:endParaRPr lang="en-GB" sz="1600" b="0" dirty="0">
              <a:latin typeface="+mn-lt"/>
            </a:endParaRPr>
          </a:p>
          <a:p>
            <a:r>
              <a:rPr lang="en-GB" sz="1600" b="0" dirty="0" smtClean="0">
                <a:latin typeface="+mn-lt"/>
              </a:rPr>
              <a:t>We’ll send you confirmation of your order details via email in addition to showing them on the screen.</a:t>
            </a:r>
          </a:p>
          <a:p>
            <a:endParaRPr lang="en-GB" sz="1600" b="0" dirty="0">
              <a:latin typeface="+mn-lt"/>
            </a:endParaRPr>
          </a:p>
          <a:p>
            <a:r>
              <a:rPr lang="en-GB" sz="1600" b="0" dirty="0" smtClean="0">
                <a:latin typeface="+mn-lt"/>
              </a:rPr>
              <a:t>If you want to comment on the journey, or wish to provide feedback such as suggestions for improvements, you can do so via the feedback section.</a:t>
            </a:r>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a:p>
            <a:pPr marL="342900" indent="-342900">
              <a:buFont typeface="+mj-lt"/>
              <a:buAutoNum type="arabicPeriod"/>
            </a:pPr>
            <a:endParaRPr lang="en-GB" sz="1600" b="0" dirty="0" smtClean="0">
              <a:latin typeface="+mn-lt"/>
            </a:endParaRPr>
          </a:p>
          <a:p>
            <a:endParaRPr lang="en-GB" sz="1600" b="0" dirty="0">
              <a:latin typeface="+mn-lt"/>
            </a:endParaRPr>
          </a:p>
        </p:txBody>
      </p:sp>
    </p:spTree>
    <p:extLst>
      <p:ext uri="{BB962C8B-B14F-4D97-AF65-F5344CB8AC3E}">
        <p14:creationId xmlns:p14="http://schemas.microsoft.com/office/powerpoint/2010/main" val="124723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place an </a:t>
            </a:r>
            <a:r>
              <a:rPr lang="en-US" dirty="0" err="1" smtClean="0"/>
              <a:t>Etherway</a:t>
            </a:r>
            <a:r>
              <a:rPr lang="en-US" dirty="0" smtClean="0"/>
              <a:t> </a:t>
            </a:r>
            <a:r>
              <a:rPr lang="en-US" dirty="0" err="1" smtClean="0"/>
              <a:t>Fibre</a:t>
            </a:r>
            <a:r>
              <a:rPr lang="en-US" dirty="0" smtClean="0"/>
              <a:t> and </a:t>
            </a:r>
            <a:r>
              <a:rPr lang="en-US" dirty="0" err="1" smtClean="0"/>
              <a:t>Etherflow</a:t>
            </a:r>
            <a:r>
              <a:rPr lang="en-US" dirty="0" smtClean="0"/>
              <a:t> Connected order</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800" b="0" dirty="0" smtClean="0">
                <a:latin typeface="+mn-lt"/>
              </a:rPr>
              <a:t>There’s multiple products </a:t>
            </a:r>
            <a:r>
              <a:rPr lang="en-GB" sz="1800" b="0" dirty="0">
                <a:latin typeface="+mn-lt"/>
              </a:rPr>
              <a:t>available via the new order journey. </a:t>
            </a:r>
            <a:r>
              <a:rPr lang="en-GB" sz="1800" b="0" dirty="0" smtClean="0">
                <a:latin typeface="+mn-lt"/>
              </a:rPr>
              <a:t>There’s many </a:t>
            </a:r>
            <a:r>
              <a:rPr lang="en-GB" sz="1800" b="0" dirty="0">
                <a:latin typeface="+mn-lt"/>
              </a:rPr>
              <a:t>combinations of </a:t>
            </a:r>
            <a:r>
              <a:rPr lang="en-GB" sz="1800" b="0" dirty="0" err="1">
                <a:latin typeface="+mn-lt"/>
              </a:rPr>
              <a:t>Etherway</a:t>
            </a:r>
            <a:r>
              <a:rPr lang="en-GB" sz="1800" b="0" dirty="0">
                <a:latin typeface="+mn-lt"/>
              </a:rPr>
              <a:t> </a:t>
            </a:r>
            <a:r>
              <a:rPr lang="en-GB" sz="1800" b="0" dirty="0" smtClean="0">
                <a:latin typeface="+mn-lt"/>
              </a:rPr>
              <a:t>and </a:t>
            </a:r>
            <a:r>
              <a:rPr lang="en-GB" sz="1800" b="0" dirty="0" err="1" smtClean="0">
                <a:latin typeface="+mn-lt"/>
              </a:rPr>
              <a:t>Etherflows</a:t>
            </a:r>
            <a:r>
              <a:rPr lang="en-GB" sz="1800" b="0" dirty="0" smtClean="0">
                <a:latin typeface="+mn-lt"/>
              </a:rPr>
              <a:t>.</a:t>
            </a:r>
            <a:endParaRPr lang="en-GB" sz="1800" b="0" dirty="0">
              <a:latin typeface="+mn-lt"/>
            </a:endParaRPr>
          </a:p>
          <a:p>
            <a:endParaRPr lang="en-GB" sz="1800" b="0" dirty="0">
              <a:latin typeface="+mn-lt"/>
            </a:endParaRPr>
          </a:p>
          <a:p>
            <a:r>
              <a:rPr lang="en-GB" sz="1800" b="0" dirty="0">
                <a:latin typeface="+mn-lt"/>
              </a:rPr>
              <a:t>This example shows you how to place </a:t>
            </a:r>
            <a:r>
              <a:rPr lang="en-GB" sz="1800" b="0" dirty="0" smtClean="0">
                <a:latin typeface="+mn-lt"/>
              </a:rPr>
              <a:t>an </a:t>
            </a:r>
            <a:r>
              <a:rPr lang="en-GB" sz="1800" b="0" dirty="0" err="1" smtClean="0">
                <a:latin typeface="+mn-lt"/>
              </a:rPr>
              <a:t>Etherway</a:t>
            </a:r>
            <a:r>
              <a:rPr lang="en-GB" sz="1800" b="0" dirty="0" smtClean="0">
                <a:latin typeface="+mn-lt"/>
              </a:rPr>
              <a:t> Fibre and </a:t>
            </a:r>
            <a:r>
              <a:rPr lang="en-GB" sz="1800" b="0" dirty="0" err="1" smtClean="0">
                <a:latin typeface="+mn-lt"/>
              </a:rPr>
              <a:t>Etherflow</a:t>
            </a:r>
            <a:r>
              <a:rPr lang="en-GB" sz="1800" b="0" dirty="0" smtClean="0">
                <a:latin typeface="+mn-lt"/>
              </a:rPr>
              <a:t> Connected order. All </a:t>
            </a:r>
            <a:r>
              <a:rPr lang="en-GB" sz="1800" b="0" dirty="0">
                <a:latin typeface="+mn-lt"/>
              </a:rPr>
              <a:t>other variants follow the same steps, just with different </a:t>
            </a:r>
            <a:r>
              <a:rPr lang="en-GB" sz="1800" b="0" dirty="0" smtClean="0">
                <a:latin typeface="+mn-lt"/>
              </a:rPr>
              <a:t>types and quantities </a:t>
            </a:r>
            <a:r>
              <a:rPr lang="en-GB" sz="1800" b="0" dirty="0">
                <a:latin typeface="+mn-lt"/>
              </a:rPr>
              <a:t>of </a:t>
            </a:r>
            <a:r>
              <a:rPr lang="en-GB" sz="1800" b="0" dirty="0" err="1">
                <a:latin typeface="+mn-lt"/>
              </a:rPr>
              <a:t>Etherway</a:t>
            </a:r>
            <a:r>
              <a:rPr lang="en-GB" sz="1800" b="0" dirty="0">
                <a:latin typeface="+mn-lt"/>
              </a:rPr>
              <a:t> and </a:t>
            </a:r>
            <a:r>
              <a:rPr lang="en-GB" sz="1800" b="0" dirty="0" err="1">
                <a:latin typeface="+mn-lt"/>
              </a:rPr>
              <a:t>Etherflow</a:t>
            </a:r>
            <a:r>
              <a:rPr lang="en-GB" sz="1800" b="0" dirty="0">
                <a:latin typeface="+mn-lt"/>
              </a:rPr>
              <a:t>.</a:t>
            </a:r>
          </a:p>
          <a:p>
            <a:endParaRPr lang="en-GB" sz="1800" b="0" dirty="0">
              <a:latin typeface="+mn-lt"/>
            </a:endParaRPr>
          </a:p>
          <a:p>
            <a:r>
              <a:rPr lang="en-GB" sz="1800" b="0" dirty="0">
                <a:latin typeface="+mn-lt"/>
              </a:rPr>
              <a:t>The </a:t>
            </a:r>
            <a:r>
              <a:rPr lang="en-GB" sz="1800" b="0" dirty="0" smtClean="0">
                <a:latin typeface="+mn-lt"/>
              </a:rPr>
              <a:t>order </a:t>
            </a:r>
            <a:r>
              <a:rPr lang="en-GB" sz="1800" b="0" dirty="0">
                <a:latin typeface="+mn-lt"/>
              </a:rPr>
              <a:t>journey is accessed via </a:t>
            </a:r>
            <a:r>
              <a:rPr lang="en-GB" sz="1800" b="0" dirty="0" smtClean="0">
                <a:latin typeface="+mn-lt"/>
              </a:rPr>
              <a:t>Business Zone.</a:t>
            </a:r>
            <a:endParaRPr lang="en-GB" sz="1800" b="0" dirty="0">
              <a:latin typeface="+mn-lt"/>
            </a:endParaRPr>
          </a:p>
          <a:p>
            <a:endParaRPr lang="en-GB" sz="1800" b="0" dirty="0">
              <a:latin typeface="+mn-lt"/>
            </a:endParaRPr>
          </a:p>
          <a:p>
            <a:r>
              <a:rPr lang="en-GB" sz="1800" b="0" dirty="0">
                <a:latin typeface="+mn-lt"/>
              </a:rPr>
              <a:t>To access it, you’ll need a valid btwholesale.com account with the relevant permissions. </a:t>
            </a:r>
          </a:p>
          <a:p>
            <a:endParaRPr lang="en-GB" sz="1800" b="0" dirty="0">
              <a:latin typeface="+mn-lt"/>
            </a:endParaRPr>
          </a:p>
          <a:p>
            <a:r>
              <a:rPr lang="en-GB" sz="1800" b="0" dirty="0">
                <a:latin typeface="+mn-lt"/>
              </a:rPr>
              <a:t>If you don’t have the relevant permissions, please contact your company administrator to provide.</a:t>
            </a:r>
          </a:p>
          <a:p>
            <a:endParaRPr lang="en-GB" sz="1800" b="0" dirty="0">
              <a:latin typeface="+mn-lt"/>
            </a:endParaRPr>
          </a:p>
          <a:p>
            <a:endParaRPr lang="en-US" sz="1729" dirty="0"/>
          </a:p>
          <a:p>
            <a:endParaRPr lang="en-US" sz="1729" dirty="0"/>
          </a:p>
        </p:txBody>
      </p:sp>
      <p:pic>
        <p:nvPicPr>
          <p:cNvPr id="10" name="Picture 9"/>
          <p:cNvPicPr>
            <a:picLocks noChangeAspect="1"/>
          </p:cNvPicPr>
          <p:nvPr/>
        </p:nvPicPr>
        <p:blipFill>
          <a:blip r:embed="rId2"/>
          <a:stretch>
            <a:fillRect/>
          </a:stretch>
        </p:blipFill>
        <p:spPr>
          <a:xfrm>
            <a:off x="6119812" y="1116013"/>
            <a:ext cx="5647044" cy="443917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42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Step 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5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51646" y="1131516"/>
            <a:ext cx="4444030" cy="4953049"/>
          </a:xfrm>
        </p:spPr>
        <p:txBody>
          <a:bodyPr>
            <a:normAutofit/>
          </a:bodyPr>
          <a:lstStyle/>
          <a:p>
            <a:r>
              <a:rPr lang="en-GB" sz="1600" dirty="0">
                <a:solidFill>
                  <a:schemeClr val="accent2"/>
                </a:solidFill>
              </a:rPr>
              <a:t>Step 2: Accessing the new journey</a:t>
            </a:r>
          </a:p>
          <a:p>
            <a:endParaRPr lang="en-GB" sz="1600" dirty="0">
              <a:solidFill>
                <a:schemeClr val="accent2"/>
              </a:solidFill>
            </a:endParaRPr>
          </a:p>
          <a:p>
            <a:r>
              <a:rPr lang="en-GB" sz="1800" b="0" dirty="0">
                <a:latin typeface="+mn-lt"/>
              </a:rPr>
              <a:t>Once logged in, you’ll be taken to </a:t>
            </a:r>
            <a:r>
              <a:rPr lang="en-GB" sz="1800" b="0" dirty="0" smtClean="0">
                <a:latin typeface="+mn-lt"/>
              </a:rPr>
              <a:t>Business Zone.</a:t>
            </a:r>
            <a:endParaRPr lang="en-GB" sz="1800" b="0" dirty="0">
              <a:latin typeface="+mn-lt"/>
            </a:endParaRPr>
          </a:p>
          <a:p>
            <a:pPr marL="285750" indent="-285750">
              <a:buFont typeface="Arial" panose="020B0604020202020204" pitchFamily="34" charset="0"/>
              <a:buChar char="•"/>
            </a:pPr>
            <a:endParaRPr lang="en-GB" sz="1800" b="0" dirty="0">
              <a:latin typeface="+mn-lt"/>
            </a:endParaRPr>
          </a:p>
          <a:p>
            <a:r>
              <a:rPr lang="en-GB" sz="1800" b="0" dirty="0">
                <a:latin typeface="+mn-lt"/>
              </a:rPr>
              <a:t>If you aren’t taken to </a:t>
            </a:r>
            <a:r>
              <a:rPr lang="en-GB" sz="1800" b="0" dirty="0" smtClean="0">
                <a:latin typeface="+mn-lt"/>
              </a:rPr>
              <a:t>Business Zone, </a:t>
            </a:r>
            <a:r>
              <a:rPr lang="en-GB" sz="1800" b="0" dirty="0">
                <a:latin typeface="+mn-lt"/>
              </a:rPr>
              <a:t>you’ll need to arrange access via your company administrator.</a:t>
            </a:r>
          </a:p>
          <a:p>
            <a:pPr marL="285750" indent="-285750">
              <a:buFont typeface="Arial" panose="020B0604020202020204" pitchFamily="34" charset="0"/>
              <a:buChar char="•"/>
            </a:pPr>
            <a:endParaRPr lang="en-GB" sz="1800" b="0" dirty="0">
              <a:latin typeface="+mn-lt"/>
            </a:endParaRPr>
          </a:p>
          <a:p>
            <a:r>
              <a:rPr lang="en-GB" sz="1800" b="0" dirty="0">
                <a:latin typeface="+mn-lt"/>
              </a:rPr>
              <a:t>To access the new journey:</a:t>
            </a:r>
          </a:p>
          <a:p>
            <a:pPr marL="285750" indent="-285750">
              <a:buFont typeface="Arial" panose="020B0604020202020204" pitchFamily="34" charset="0"/>
              <a:buChar char="•"/>
            </a:pPr>
            <a:endParaRPr lang="en-GB" sz="1800" b="0" dirty="0">
              <a:latin typeface="+mn-lt"/>
            </a:endParaRPr>
          </a:p>
          <a:p>
            <a:pPr marL="285750" indent="-285750">
              <a:buFont typeface="Arial" panose="020B0604020202020204" pitchFamily="34" charset="0"/>
              <a:buChar char="•"/>
            </a:pPr>
            <a:r>
              <a:rPr lang="en-GB" sz="1800" b="0" dirty="0">
                <a:latin typeface="+mn-lt"/>
              </a:rPr>
              <a:t>Click ‘Place a New Order’</a:t>
            </a:r>
          </a:p>
          <a:p>
            <a:endParaRPr lang="en-GB" sz="1800" b="0" dirty="0">
              <a:latin typeface="+mn-lt"/>
            </a:endParaRPr>
          </a:p>
          <a:p>
            <a:endParaRPr lang="en-US" sz="1729" dirty="0"/>
          </a:p>
          <a:p>
            <a:endParaRPr lang="en-US" sz="1729" dirty="0"/>
          </a:p>
        </p:txBody>
      </p:sp>
      <p:pic>
        <p:nvPicPr>
          <p:cNvPr id="5" name="Picture 4"/>
          <p:cNvPicPr>
            <a:picLocks noChangeAspect="1"/>
          </p:cNvPicPr>
          <p:nvPr/>
        </p:nvPicPr>
        <p:blipFill>
          <a:blip r:embed="rId2"/>
          <a:stretch>
            <a:fillRect/>
          </a:stretch>
        </p:blipFill>
        <p:spPr>
          <a:xfrm>
            <a:off x="5543748" y="1139718"/>
            <a:ext cx="6305787" cy="4284365"/>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p:cNvSpPr/>
          <p:nvPr/>
        </p:nvSpPr>
        <p:spPr>
          <a:xfrm>
            <a:off x="6784818" y="5055247"/>
            <a:ext cx="1080120" cy="347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47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226966" y="1239600"/>
            <a:ext cx="5509034" cy="394493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Step 2: Accessing the new journey</a:t>
            </a:r>
          </a:p>
          <a:p>
            <a:endParaRPr lang="en-GB" sz="1100" dirty="0">
              <a:latin typeface="Arial" panose="020B0604020202020204" pitchFamily="34" charset="0"/>
              <a:cs typeface="Arial" panose="020B0604020202020204" pitchFamily="34" charset="0"/>
            </a:endParaRPr>
          </a:p>
          <a:p>
            <a:r>
              <a:rPr lang="en-GB" sz="1600" b="0" dirty="0">
                <a:latin typeface="+mn-lt"/>
              </a:rPr>
              <a:t>If you have multiple accounts associated with your user id, you’ll need to select the applicable account from the dropdown.</a:t>
            </a:r>
          </a:p>
          <a:p>
            <a:endParaRPr lang="en-GB" sz="1600" b="0" dirty="0">
              <a:latin typeface="+mn-lt"/>
            </a:endParaRPr>
          </a:p>
          <a:p>
            <a:pPr marL="342900" indent="-342900">
              <a:buFont typeface="+mj-lt"/>
              <a:buAutoNum type="arabicPeriod"/>
            </a:pPr>
            <a:r>
              <a:rPr lang="en-GB" sz="1600" b="0" dirty="0" smtClean="0">
                <a:latin typeface="+mn-lt"/>
              </a:rPr>
              <a:t>Select your account. If you use the same account time and time again, you can select ‘Set as favourite’ to default the selection.</a:t>
            </a:r>
          </a:p>
          <a:p>
            <a:pPr marL="342900" indent="-342900">
              <a:buFont typeface="+mj-lt"/>
              <a:buAutoNum type="arabicPeriod"/>
            </a:pPr>
            <a:r>
              <a:rPr lang="en-GB" sz="1600" b="0" dirty="0" smtClean="0">
                <a:latin typeface="+mn-lt"/>
              </a:rPr>
              <a:t>Once </a:t>
            </a:r>
            <a:r>
              <a:rPr lang="en-GB" sz="1600" b="0" dirty="0">
                <a:latin typeface="+mn-lt"/>
              </a:rPr>
              <a:t>an account has been selected, click the ‘Products’ tab.</a:t>
            </a:r>
          </a:p>
          <a:p>
            <a:pPr marL="342900" indent="-342900">
              <a:buFont typeface="+mj-lt"/>
              <a:buAutoNum type="arabicPeriod"/>
            </a:pPr>
            <a:r>
              <a:rPr lang="en-GB" sz="1600" b="0" dirty="0" smtClean="0">
                <a:latin typeface="+mn-lt"/>
              </a:rPr>
              <a:t>Click </a:t>
            </a:r>
            <a:r>
              <a:rPr lang="en-GB" sz="1600" b="0" dirty="0">
                <a:latin typeface="+mn-lt"/>
              </a:rPr>
              <a:t>‘Data Services’.</a:t>
            </a:r>
          </a:p>
          <a:p>
            <a:pPr marL="342900" indent="-342900">
              <a:buFont typeface="+mj-lt"/>
              <a:buAutoNum type="arabicPeriod"/>
            </a:pPr>
            <a:r>
              <a:rPr lang="en-GB" sz="1600" b="0" dirty="0" smtClean="0">
                <a:latin typeface="+mn-lt"/>
              </a:rPr>
              <a:t>Click </a:t>
            </a:r>
            <a:r>
              <a:rPr lang="en-GB" sz="1600" b="0" dirty="0">
                <a:latin typeface="+mn-lt"/>
              </a:rPr>
              <a:t>‘</a:t>
            </a:r>
            <a:r>
              <a:rPr lang="en-GB" sz="1600" b="0" dirty="0" smtClean="0">
                <a:latin typeface="+mn-lt"/>
              </a:rPr>
              <a:t>Ethernet’.</a:t>
            </a:r>
            <a:endParaRPr lang="en-GB" sz="1600" b="0" dirty="0">
              <a:latin typeface="+mn-lt"/>
            </a:endParaRPr>
          </a:p>
          <a:p>
            <a:pPr marL="342900" indent="-342900">
              <a:buFont typeface="+mj-lt"/>
              <a:buAutoNum type="arabicPeriod"/>
            </a:pPr>
            <a:r>
              <a:rPr lang="en-GB" sz="1600" b="0" dirty="0" smtClean="0">
                <a:latin typeface="+mn-lt"/>
              </a:rPr>
              <a:t>Select ‘1x </a:t>
            </a:r>
            <a:r>
              <a:rPr lang="en-GB" sz="1600" b="0" dirty="0" err="1" smtClean="0">
                <a:latin typeface="+mn-lt"/>
              </a:rPr>
              <a:t>Etherway</a:t>
            </a:r>
            <a:r>
              <a:rPr lang="en-GB" sz="1600" b="0" dirty="0" smtClean="0">
                <a:latin typeface="+mn-lt"/>
              </a:rPr>
              <a:t> Fibre + 1x </a:t>
            </a:r>
            <a:r>
              <a:rPr lang="en-GB" sz="1600" b="0" dirty="0" err="1" smtClean="0">
                <a:latin typeface="+mn-lt"/>
              </a:rPr>
              <a:t>Etherflow</a:t>
            </a:r>
            <a:r>
              <a:rPr lang="en-GB" sz="1600" b="0" dirty="0" smtClean="0">
                <a:latin typeface="+mn-lt"/>
              </a:rPr>
              <a:t> Connected’.</a:t>
            </a:r>
            <a:endParaRPr lang="en-GB" sz="1600" b="0" dirty="0">
              <a:latin typeface="+mn-lt"/>
            </a:endParaRPr>
          </a:p>
          <a:p>
            <a:endParaRPr lang="en-GB" sz="1600" b="0" dirty="0">
              <a:latin typeface="+mn-lt"/>
            </a:endParaRPr>
          </a:p>
          <a:p>
            <a:r>
              <a:rPr lang="en-GB" sz="1600" dirty="0">
                <a:latin typeface="+mn-lt"/>
              </a:rPr>
              <a:t>Note: </a:t>
            </a:r>
            <a:r>
              <a:rPr lang="en-GB" sz="1600" b="0" dirty="0">
                <a:latin typeface="+mn-lt"/>
              </a:rPr>
              <a:t>If you wish to order a stand-alone </a:t>
            </a:r>
            <a:r>
              <a:rPr lang="en-GB" sz="1600" b="0" dirty="0" err="1">
                <a:latin typeface="+mn-lt"/>
              </a:rPr>
              <a:t>Etherway</a:t>
            </a:r>
            <a:r>
              <a:rPr lang="en-GB" sz="1600" b="0" dirty="0">
                <a:latin typeface="+mn-lt"/>
              </a:rPr>
              <a:t> or </a:t>
            </a:r>
            <a:r>
              <a:rPr lang="en-GB" sz="1600" b="0" dirty="0" err="1">
                <a:latin typeface="+mn-lt"/>
              </a:rPr>
              <a:t>Etherflow</a:t>
            </a:r>
            <a:r>
              <a:rPr lang="en-GB" sz="1600" b="0" dirty="0">
                <a:latin typeface="+mn-lt"/>
              </a:rPr>
              <a:t> order, </a:t>
            </a:r>
            <a:r>
              <a:rPr lang="en-GB" sz="1600" b="0" dirty="0" smtClean="0">
                <a:latin typeface="+mn-lt"/>
              </a:rPr>
              <a:t>you can do so from the options under ‘Ethernet components’.</a:t>
            </a:r>
            <a:endParaRPr lang="en-GB" sz="1600" b="0" dirty="0">
              <a:latin typeface="+mn-lt"/>
            </a:endParaRPr>
          </a:p>
        </p:txBody>
      </p:sp>
      <p:sp>
        <p:nvSpPr>
          <p:cNvPr id="7" name="Oval 6"/>
          <p:cNvSpPr/>
          <p:nvPr/>
        </p:nvSpPr>
        <p:spPr>
          <a:xfrm>
            <a:off x="7365492" y="1146769"/>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7008795" y="184893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
        <p:nvSpPr>
          <p:cNvPr id="15" name="Oval 14"/>
          <p:cNvSpPr/>
          <p:nvPr/>
        </p:nvSpPr>
        <p:spPr>
          <a:xfrm>
            <a:off x="6168576" y="257706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3</a:t>
            </a:r>
            <a:endParaRPr lang="en-GB" sz="1463" dirty="0">
              <a:solidFill>
                <a:schemeClr val="bg1"/>
              </a:solidFill>
            </a:endParaRPr>
          </a:p>
        </p:txBody>
      </p:sp>
      <p:sp>
        <p:nvSpPr>
          <p:cNvPr id="16" name="Oval 15"/>
          <p:cNvSpPr/>
          <p:nvPr/>
        </p:nvSpPr>
        <p:spPr>
          <a:xfrm>
            <a:off x="6289865" y="29078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smtClean="0">
                <a:solidFill>
                  <a:schemeClr val="bg1"/>
                </a:solidFill>
              </a:rPr>
              <a:t>4</a:t>
            </a:r>
            <a:endParaRPr lang="en-GB" sz="1463" dirty="0">
              <a:solidFill>
                <a:schemeClr val="bg1"/>
              </a:solidFill>
            </a:endParaRPr>
          </a:p>
        </p:txBody>
      </p:sp>
      <p:sp>
        <p:nvSpPr>
          <p:cNvPr id="17" name="Oval 16"/>
          <p:cNvSpPr/>
          <p:nvPr/>
        </p:nvSpPr>
        <p:spPr>
          <a:xfrm>
            <a:off x="7779998" y="4381070"/>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5</a:t>
            </a:r>
            <a:endParaRPr lang="en-GB" sz="1463" dirty="0">
              <a:solidFill>
                <a:schemeClr val="bg1"/>
              </a:solidFill>
            </a:endParaRPr>
          </a:p>
        </p:txBody>
      </p:sp>
    </p:spTree>
    <p:extLst>
      <p:ext uri="{BB962C8B-B14F-4D97-AF65-F5344CB8AC3E}">
        <p14:creationId xmlns:p14="http://schemas.microsoft.com/office/powerpoint/2010/main" val="256712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place an </a:t>
            </a:r>
            <a:r>
              <a:rPr lang="en-US" dirty="0" err="1"/>
              <a:t>Etherway</a:t>
            </a:r>
            <a:r>
              <a:rPr lang="en-US" dirty="0"/>
              <a:t> </a:t>
            </a:r>
            <a:r>
              <a:rPr lang="en-US" dirty="0" err="1"/>
              <a:t>Fibre</a:t>
            </a:r>
            <a:r>
              <a:rPr lang="en-US" dirty="0"/>
              <a:t> and </a:t>
            </a:r>
            <a:r>
              <a:rPr lang="en-US" dirty="0" err="1"/>
              <a:t>Etherflow</a:t>
            </a:r>
            <a:r>
              <a:rPr lang="en-US" dirty="0"/>
              <a:t> Connected order</a:t>
            </a:r>
            <a:endParaRPr lang="en-US" dirty="0"/>
          </a:p>
        </p:txBody>
      </p:sp>
      <p:sp>
        <p:nvSpPr>
          <p:cNvPr id="3" name="Content Placeholder 2"/>
          <p:cNvSpPr>
            <a:spLocks noGrp="1"/>
          </p:cNvSpPr>
          <p:nvPr>
            <p:ph idx="1"/>
          </p:nvPr>
        </p:nvSpPr>
        <p:spPr>
          <a:xfrm>
            <a:off x="435164" y="1188021"/>
            <a:ext cx="4780304" cy="6002578"/>
          </a:xfrm>
        </p:spPr>
        <p:txBody>
          <a:bodyPr>
            <a:noAutofit/>
          </a:bodyPr>
          <a:lstStyle/>
          <a:p>
            <a:r>
              <a:rPr lang="en-GB" sz="1600" dirty="0">
                <a:solidFill>
                  <a:schemeClr val="accent2"/>
                </a:solidFill>
              </a:rPr>
              <a:t>Step 2: Accessing the new journey</a:t>
            </a:r>
          </a:p>
          <a:p>
            <a:endParaRPr lang="en-GB" sz="1100" dirty="0">
              <a:latin typeface="Arial" panose="020B0604020202020204" pitchFamily="34" charset="0"/>
              <a:cs typeface="Arial" panose="020B0604020202020204" pitchFamily="34" charset="0"/>
            </a:endParaRPr>
          </a:p>
          <a:p>
            <a:r>
              <a:rPr lang="en-GB" sz="1600" b="0" dirty="0">
                <a:latin typeface="+mn-lt"/>
              </a:rPr>
              <a:t>You’ll now be taken to the </a:t>
            </a:r>
            <a:r>
              <a:rPr lang="en-GB" sz="1600" b="0" dirty="0" smtClean="0">
                <a:latin typeface="+mn-lt"/>
              </a:rPr>
              <a:t>provide order </a:t>
            </a:r>
            <a:r>
              <a:rPr lang="en-GB" sz="1600" b="0" dirty="0">
                <a:latin typeface="+mn-lt"/>
              </a:rPr>
              <a:t>journey.</a:t>
            </a:r>
          </a:p>
          <a:p>
            <a:endParaRPr lang="en-GB" sz="1600" b="0" dirty="0">
              <a:latin typeface="+mn-lt"/>
            </a:endParaRPr>
          </a:p>
          <a:p>
            <a:r>
              <a:rPr lang="en-GB" sz="1600" dirty="0">
                <a:latin typeface="+mn-lt"/>
              </a:rPr>
              <a:t>Please Note: </a:t>
            </a:r>
            <a:r>
              <a:rPr lang="en-GB" sz="1600" b="0" dirty="0">
                <a:latin typeface="+mn-lt"/>
              </a:rPr>
              <a:t>Logging in for the first time may take a few seconds longer.</a:t>
            </a:r>
          </a:p>
        </p:txBody>
      </p:sp>
      <p:pic>
        <p:nvPicPr>
          <p:cNvPr id="10" name="Picture 9"/>
          <p:cNvPicPr>
            <a:picLocks noChangeAspect="1"/>
          </p:cNvPicPr>
          <p:nvPr/>
        </p:nvPicPr>
        <p:blipFill>
          <a:blip r:embed="rId2"/>
          <a:stretch>
            <a:fillRect/>
          </a:stretch>
        </p:blipFill>
        <p:spPr>
          <a:xfrm>
            <a:off x="7493001" y="1058332"/>
            <a:ext cx="4243000" cy="513173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45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5.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FXKM3USVKQV5-12-230638</_dlc_DocId>
    <_dlc_DocIdUrl xmlns="e0e35bac-e255-4a69-af54-5f01336af94f">
      <Url>https://office.bt.com/sites/btwholesaleproducts/_layouts/DocIdRedir.aspx?ID=FXKM3USVKQV5-12-230638</Url>
      <Description>FXKM3USVKQV5-12-230638</Description>
    </_dlc_DocIdUrl>
  </documentManagement>
</p:properties>
</file>

<file path=customXml/item6.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3999AA-2557-4079-83BB-C691CC0F3A32}"/>
</file>

<file path=customXml/itemProps2.xml><?xml version="1.0" encoding="utf-8"?>
<ds:datastoreItem xmlns:ds="http://schemas.openxmlformats.org/officeDocument/2006/customXml" ds:itemID="{7B4431B2-E971-4C23-B02E-4D956B95CA4F}"/>
</file>

<file path=customXml/itemProps3.xml><?xml version="1.0" encoding="utf-8"?>
<ds:datastoreItem xmlns:ds="http://schemas.openxmlformats.org/officeDocument/2006/customXml" ds:itemID="{61284BFA-8ECE-4D4D-BC5F-8783ED16A78E}"/>
</file>

<file path=customXml/itemProps4.xml><?xml version="1.0" encoding="utf-8"?>
<ds:datastoreItem xmlns:ds="http://schemas.openxmlformats.org/officeDocument/2006/customXml" ds:itemID="{43ACBE0C-AC66-4F21-BFFF-89A65B8EAD7C}"/>
</file>

<file path=customXml/itemProps5.xml><?xml version="1.0" encoding="utf-8"?>
<ds:datastoreItem xmlns:ds="http://schemas.openxmlformats.org/officeDocument/2006/customXml" ds:itemID="{BDB5D5CC-B2CB-4505-BB9F-C0188E3D8F4D}"/>
</file>

<file path=customXml/itemProps6.xml><?xml version="1.0" encoding="utf-8"?>
<ds:datastoreItem xmlns:ds="http://schemas.openxmlformats.org/officeDocument/2006/customXml" ds:itemID="{A8B0FC25-A02F-46F2-9AB8-B84DF8F8352D}"/>
</file>

<file path=docProps/app.xml><?xml version="1.0" encoding="utf-8"?>
<Properties xmlns="http://schemas.openxmlformats.org/officeDocument/2006/extended-properties" xmlns:vt="http://schemas.openxmlformats.org/officeDocument/2006/docPropsVTypes">
  <Template>Wholesale_ppt_widescreen_girl(calibri)v2</Template>
  <TotalTime>9503</TotalTime>
  <Words>3047</Words>
  <Application>Microsoft Office PowerPoint</Application>
  <PresentationFormat>Custom</PresentationFormat>
  <Paragraphs>443</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BT Font</vt:lpstr>
      <vt:lpstr>BT Font Light</vt:lpstr>
      <vt:lpstr>Calibri</vt:lpstr>
      <vt:lpstr>Calibri Light</vt:lpstr>
      <vt:lpstr>BT_ppt_widescreen_mountain(calibri)</vt:lpstr>
      <vt:lpstr>Placing an order for Etherway Fibre and Etherflow Connected</vt:lpstr>
      <vt:lpstr>Contents</vt:lpstr>
      <vt:lpstr>Version Control</vt:lpstr>
      <vt:lpstr>Pre-Requisites</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How to place an Etherway Fibre and Etherflow Connected order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123</cp:revision>
  <dcterms:created xsi:type="dcterms:W3CDTF">2017-11-04T08:36:27Z</dcterms:created>
  <dcterms:modified xsi:type="dcterms:W3CDTF">2018-04-27T14:18:08Z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4f0d2a05-d657-40df-9a24-0015d486ebda</vt:lpwstr>
  </property>
</Properties>
</file>