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24"/>
  </p:notesMasterIdLst>
  <p:sldIdLst>
    <p:sldId id="292" r:id="rId8"/>
    <p:sldId id="294" r:id="rId9"/>
    <p:sldId id="295" r:id="rId10"/>
    <p:sldId id="304" r:id="rId11"/>
    <p:sldId id="306" r:id="rId12"/>
    <p:sldId id="307" r:id="rId13"/>
    <p:sldId id="308" r:id="rId14"/>
    <p:sldId id="310" r:id="rId15"/>
    <p:sldId id="311" r:id="rId16"/>
    <p:sldId id="312" r:id="rId17"/>
    <p:sldId id="313" r:id="rId18"/>
    <p:sldId id="314" r:id="rId19"/>
    <p:sldId id="315" r:id="rId20"/>
    <p:sldId id="316" r:id="rId21"/>
    <p:sldId id="318" r:id="rId22"/>
    <p:sldId id="257" r:id="rId23"/>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61" autoAdjust="0"/>
  </p:normalViewPr>
  <p:slideViewPr>
    <p:cSldViewPr showGuides="1">
      <p:cViewPr varScale="1">
        <p:scale>
          <a:sx n="113" d="100"/>
          <a:sy n="113" d="100"/>
        </p:scale>
        <p:origin x="414" y="102"/>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09/05/2018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a16="http://schemas.microsoft.com/office/drawing/2014/main" xmlns=""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a:t>
            </a:r>
            <a:r>
              <a:rPr lang="en-GB" sz="1000" dirty="0" err="1">
                <a:solidFill>
                  <a:schemeClr val="bg1"/>
                </a:solidFill>
              </a:rPr>
              <a:t>plc</a:t>
            </a:r>
            <a:r>
              <a:rPr lang="en-GB" sz="1000" dirty="0">
                <a:solidFill>
                  <a:schemeClr val="bg1"/>
                </a:solidFill>
              </a:rPr>
              <a:t> </a:t>
            </a:r>
            <a:r>
              <a:rPr lang="en-GB" sz="1000" dirty="0" smtClean="0">
                <a:solidFill>
                  <a:schemeClr val="bg1"/>
                </a:solidFill>
              </a:rPr>
              <a:t>2018</a:t>
            </a:r>
            <a:endParaRPr lang="en-GB" sz="1000" dirty="0">
              <a:solidFill>
                <a:schemeClr val="bg1"/>
              </a:solidFill>
            </a:endParaRPr>
          </a:p>
        </p:txBody>
      </p:sp>
      <p:pic>
        <p:nvPicPr>
          <p:cNvPr id="7" name="Picture 6">
            <a:extLst>
              <a:ext uri="{FF2B5EF4-FFF2-40B4-BE49-F238E27FC236}">
                <a16:creationId xmlns:a16="http://schemas.microsoft.com/office/drawing/2014/main" xmlns=""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a:t>
            </a:r>
            <a:r>
              <a:rPr lang="en-GB" sz="1000" dirty="0" err="1">
                <a:solidFill>
                  <a:schemeClr val="accent1"/>
                </a:solidFill>
              </a:rPr>
              <a:t>plc</a:t>
            </a:r>
            <a:r>
              <a:rPr lang="en-GB" sz="1000" dirty="0">
                <a:solidFill>
                  <a:schemeClr val="accent1"/>
                </a:solidFill>
              </a:rPr>
              <a:t> </a:t>
            </a:r>
            <a:r>
              <a:rPr lang="en-GB" sz="1000" dirty="0" smtClean="0">
                <a:solidFill>
                  <a:schemeClr val="accent1"/>
                </a:solidFill>
              </a:rPr>
              <a:t>2018</a:t>
            </a:r>
            <a:endParaRPr lang="en-GB" sz="1000" dirty="0">
              <a:solidFill>
                <a:schemeClr val="accent1"/>
              </a:solidFill>
            </a:endParaRPr>
          </a:p>
        </p:txBody>
      </p:sp>
      <p:pic>
        <p:nvPicPr>
          <p:cNvPr id="6" name="Picture 5">
            <a:extLst>
              <a:ext uri="{FF2B5EF4-FFF2-40B4-BE49-F238E27FC236}">
                <a16:creationId xmlns:a16="http://schemas.microsoft.com/office/drawing/2014/main" xmlns=""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pic>
        <p:nvPicPr>
          <p:cNvPr id="7" name="Picture 6">
            <a:extLst>
              <a:ext uri="{FF2B5EF4-FFF2-40B4-BE49-F238E27FC236}">
                <a16:creationId xmlns:a16="http://schemas.microsoft.com/office/drawing/2014/main" xmlns=""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a:t>
            </a:r>
            <a:r>
              <a:rPr lang="en-GB" sz="1000" dirty="0" err="1">
                <a:solidFill>
                  <a:schemeClr val="accent1"/>
                </a:solidFill>
              </a:rPr>
              <a:t>plc</a:t>
            </a:r>
            <a:r>
              <a:rPr lang="en-GB" sz="1000" dirty="0">
                <a:solidFill>
                  <a:schemeClr val="accent1"/>
                </a:solidFill>
              </a:rPr>
              <a:t> </a:t>
            </a:r>
            <a:r>
              <a:rPr lang="en-GB" sz="1000" dirty="0" smtClean="0">
                <a:solidFill>
                  <a:schemeClr val="accent1"/>
                </a:solidFill>
              </a:rPr>
              <a:t>2018</a:t>
            </a:r>
            <a:endParaRPr lang="en-GB" sz="1000" dirty="0">
              <a:solidFill>
                <a:schemeClr val="accent1"/>
              </a:solidFill>
            </a:endParaRPr>
          </a:p>
        </p:txBody>
      </p:sp>
      <p:pic>
        <p:nvPicPr>
          <p:cNvPr id="9" name="Picture 8">
            <a:extLst>
              <a:ext uri="{FF2B5EF4-FFF2-40B4-BE49-F238E27FC236}">
                <a16:creationId xmlns:a16="http://schemas.microsoft.com/office/drawing/2014/main" xmlns=""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17.xml"/><Relationship Id="rId6" Type="http://schemas.openxmlformats.org/officeDocument/2006/relationships/slide" Target="slide15.xml"/><Relationship Id="rId5" Type="http://schemas.openxmlformats.org/officeDocument/2006/relationships/slide" Target="slide7.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twholesale.com/"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26863DD-BEA9-4A40-A432-142D2340EA74}"/>
              </a:ext>
            </a:extLst>
          </p:cNvPr>
          <p:cNvSpPr>
            <a:spLocks noGrp="1"/>
          </p:cNvSpPr>
          <p:nvPr>
            <p:ph type="ctrTitle"/>
          </p:nvPr>
        </p:nvSpPr>
        <p:spPr>
          <a:xfrm>
            <a:off x="504000" y="2484164"/>
            <a:ext cx="8640000" cy="575835"/>
          </a:xfrm>
        </p:spPr>
        <p:txBody>
          <a:bodyPr/>
          <a:lstStyle/>
          <a:p>
            <a:r>
              <a:rPr lang="en-US" dirty="0"/>
              <a:t>Business Zone Ethernet Cancel Order Journey – User Guide</a:t>
            </a:r>
            <a:endParaRPr lang="en-GB" dirty="0"/>
          </a:p>
        </p:txBody>
      </p:sp>
      <p:sp>
        <p:nvSpPr>
          <p:cNvPr id="8" name="Subtitle 7">
            <a:extLst>
              <a:ext uri="{FF2B5EF4-FFF2-40B4-BE49-F238E27FC236}">
                <a16:creationId xmlns:a16="http://schemas.microsoft.com/office/drawing/2014/main" xmlns="" id="{6509E338-C459-4E85-BA08-BFD3573C8317}"/>
              </a:ext>
            </a:extLst>
          </p:cNvPr>
          <p:cNvSpPr>
            <a:spLocks noGrp="1"/>
          </p:cNvSpPr>
          <p:nvPr>
            <p:ph type="subTitle" idx="1"/>
          </p:nvPr>
        </p:nvSpPr>
        <p:spPr>
          <a:xfrm>
            <a:off x="481875" y="3638206"/>
            <a:ext cx="8640000" cy="718167"/>
          </a:xfrm>
        </p:spPr>
        <p:txBody>
          <a:bodyPr/>
          <a:lstStyle/>
          <a:p>
            <a:r>
              <a:rPr lang="en-US" dirty="0"/>
              <a:t>BT Wholesale Online</a:t>
            </a:r>
          </a:p>
          <a:p>
            <a:r>
              <a:rPr lang="en-US" dirty="0" smtClean="0"/>
              <a:t>V2</a:t>
            </a:r>
            <a:endParaRPr lang="en-US" dirty="0"/>
          </a:p>
        </p:txBody>
      </p:sp>
      <p:sp>
        <p:nvSpPr>
          <p:cNvPr id="4" name="Slide Number Placeholder 3">
            <a:extLst>
              <a:ext uri="{FF2B5EF4-FFF2-40B4-BE49-F238E27FC236}">
                <a16:creationId xmlns:a16="http://schemas.microsoft.com/office/drawing/2014/main" xmlns=""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5" name="Footer Placeholder 1">
            <a:extLst>
              <a:ext uri="{FF2B5EF4-FFF2-40B4-BE49-F238E27FC236}">
                <a16:creationId xmlns:a16="http://schemas.microsoft.com/office/drawing/2014/main" xmlns=""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868154" y="3909266"/>
            <a:ext cx="3869991" cy="1808111"/>
          </a:xfrm>
          <a:prstGeom prst="rect">
            <a:avLst/>
          </a:prstGeom>
          <a:ln>
            <a:solidFill>
              <a:schemeClr val="accent1"/>
            </a:solidFill>
          </a:ln>
          <a:effectLst>
            <a:outerShdw blurRad="50800" dist="38100" dir="2700000" algn="tl" rotWithShape="0">
              <a:prstClr val="black">
                <a:alpha val="40000"/>
              </a:prstClr>
            </a:outerShdw>
          </a:effec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237"/>
          <a:stretch/>
        </p:blipFill>
        <p:spPr bwMode="auto">
          <a:xfrm>
            <a:off x="9864228" y="1332037"/>
            <a:ext cx="1859627" cy="238233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2" name="Title 1"/>
          <p:cNvSpPr>
            <a:spLocks noGrp="1"/>
          </p:cNvSpPr>
          <p:nvPr>
            <p:ph type="title"/>
          </p:nvPr>
        </p:nvSpPr>
        <p:spPr/>
        <p:txBody>
          <a:bodyPr/>
          <a:lstStyle/>
          <a:p>
            <a:r>
              <a:rPr lang="en-US" dirty="0"/>
              <a:t>Initiate the cancel order</a:t>
            </a:r>
          </a:p>
        </p:txBody>
      </p:sp>
      <p:sp>
        <p:nvSpPr>
          <p:cNvPr id="3" name="Content Placeholder 2"/>
          <p:cNvSpPr>
            <a:spLocks noGrp="1"/>
          </p:cNvSpPr>
          <p:nvPr>
            <p:ph idx="1"/>
          </p:nvPr>
        </p:nvSpPr>
        <p:spPr>
          <a:xfrm>
            <a:off x="451646" y="1260030"/>
            <a:ext cx="5524150" cy="4320480"/>
          </a:xfrm>
        </p:spPr>
        <p:txBody>
          <a:bodyPr>
            <a:normAutofit/>
          </a:bodyPr>
          <a:lstStyle/>
          <a:p>
            <a:r>
              <a:rPr lang="en-GB" sz="1800" b="0" dirty="0" smtClean="0">
                <a:latin typeface="+mn-lt"/>
              </a:rPr>
              <a:t>Once </a:t>
            </a:r>
            <a:r>
              <a:rPr lang="en-GB" sz="1800" b="0" dirty="0">
                <a:latin typeface="+mn-lt"/>
              </a:rPr>
              <a:t>you’ve searched for your order, there’s two ways you can initiate the cancel order:</a:t>
            </a:r>
          </a:p>
          <a:p>
            <a:endParaRPr lang="en-GB" sz="1800" b="0" dirty="0">
              <a:latin typeface="+mn-lt"/>
            </a:endParaRPr>
          </a:p>
          <a:p>
            <a:pPr marL="342900" indent="-342900">
              <a:buFont typeface="+mj-lt"/>
              <a:buAutoNum type="arabicPeriod"/>
            </a:pPr>
            <a:r>
              <a:rPr lang="en-GB" sz="1800" b="0" dirty="0">
                <a:latin typeface="+mn-lt"/>
              </a:rPr>
              <a:t>On the Quick View, you can select ‘Cancel’ from the dropdown </a:t>
            </a:r>
            <a:r>
              <a:rPr lang="en-GB" sz="1800" b="0" dirty="0" smtClean="0">
                <a:latin typeface="+mn-lt"/>
              </a:rPr>
              <a:t/>
            </a:r>
            <a:br>
              <a:rPr lang="en-GB" sz="1800" b="0" dirty="0" smtClean="0">
                <a:latin typeface="+mn-lt"/>
              </a:rPr>
            </a:br>
            <a:r>
              <a:rPr lang="en-GB" sz="1800" b="0" dirty="0" smtClean="0">
                <a:latin typeface="+mn-lt"/>
              </a:rPr>
              <a:t/>
            </a:r>
            <a:br>
              <a:rPr lang="en-GB" sz="1800" b="0" dirty="0" smtClean="0">
                <a:latin typeface="+mn-lt"/>
              </a:rPr>
            </a:br>
            <a:r>
              <a:rPr lang="en-GB" sz="1800" b="0" dirty="0" smtClean="0">
                <a:latin typeface="+mn-lt"/>
              </a:rPr>
              <a:t>OR</a:t>
            </a:r>
            <a:br>
              <a:rPr lang="en-GB" sz="1800" b="0" dirty="0" smtClean="0">
                <a:latin typeface="+mn-lt"/>
              </a:rPr>
            </a:br>
            <a:endParaRPr lang="en-GB" sz="1800" b="0" dirty="0">
              <a:latin typeface="+mn-lt"/>
            </a:endParaRPr>
          </a:p>
          <a:p>
            <a:pPr marL="342900" indent="-342900">
              <a:buFont typeface="+mj-lt"/>
              <a:buAutoNum type="arabicPeriod"/>
            </a:pPr>
            <a:r>
              <a:rPr lang="en-GB" sz="1800" b="0" dirty="0">
                <a:latin typeface="+mn-lt"/>
              </a:rPr>
              <a:t>You can click ‘Cancel’ from the ‘View Order’ screen.</a:t>
            </a:r>
          </a:p>
          <a:p>
            <a:endParaRPr lang="en-GB" sz="1800" b="0" dirty="0">
              <a:latin typeface="+mn-lt"/>
            </a:endParaRPr>
          </a:p>
          <a:p>
            <a:endParaRPr lang="en-US" sz="1729" dirty="0"/>
          </a:p>
          <a:p>
            <a:endParaRPr lang="en-US" sz="1729" dirty="0"/>
          </a:p>
        </p:txBody>
      </p:sp>
      <p:sp>
        <p:nvSpPr>
          <p:cNvPr id="8" name="Oval 7"/>
          <p:cNvSpPr/>
          <p:nvPr/>
        </p:nvSpPr>
        <p:spPr>
          <a:xfrm>
            <a:off x="10584308" y="327625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a:t>1</a:t>
            </a:r>
          </a:p>
        </p:txBody>
      </p:sp>
      <p:sp>
        <p:nvSpPr>
          <p:cNvPr id="9" name="Oval 8"/>
          <p:cNvSpPr/>
          <p:nvPr/>
        </p:nvSpPr>
        <p:spPr>
          <a:xfrm>
            <a:off x="8784108" y="536448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2</a:t>
            </a:r>
            <a:endParaRPr lang="en-GB" sz="1400" spc="-300" dirty="0"/>
          </a:p>
        </p:txBody>
      </p:sp>
    </p:spTree>
    <p:extLst>
      <p:ext uri="{BB962C8B-B14F-4D97-AF65-F5344CB8AC3E}">
        <p14:creationId xmlns:p14="http://schemas.microsoft.com/office/powerpoint/2010/main" val="719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Initiate the cancel order</a:t>
            </a:r>
          </a:p>
        </p:txBody>
      </p:sp>
      <p:sp>
        <p:nvSpPr>
          <p:cNvPr id="3" name="Content Placeholder 2"/>
          <p:cNvSpPr>
            <a:spLocks noGrp="1"/>
          </p:cNvSpPr>
          <p:nvPr>
            <p:ph idx="1"/>
          </p:nvPr>
        </p:nvSpPr>
        <p:spPr>
          <a:xfrm>
            <a:off x="451646" y="1260030"/>
            <a:ext cx="5524150" cy="4320480"/>
          </a:xfrm>
        </p:spPr>
        <p:txBody>
          <a:bodyPr>
            <a:normAutofit/>
          </a:bodyPr>
          <a:lstStyle/>
          <a:p>
            <a:r>
              <a:rPr lang="en-GB" sz="1800" b="0" dirty="0">
                <a:latin typeface="+mn-lt"/>
              </a:rPr>
              <a:t>Once the cancel order has been initiated, a check will be carried out to see if the order can be cancelled.</a:t>
            </a:r>
          </a:p>
          <a:p>
            <a:endParaRPr lang="en-GB" sz="1800" b="0" dirty="0">
              <a:latin typeface="+mn-lt"/>
            </a:endParaRPr>
          </a:p>
          <a:p>
            <a:r>
              <a:rPr lang="en-GB" sz="1800" b="0" dirty="0">
                <a:latin typeface="+mn-lt"/>
              </a:rPr>
              <a:t>If the order is past the point of when it can be cancelled (Point of no cancel or PONA for short), you’ll be taken to the ‘View Order’ screen.</a:t>
            </a:r>
          </a:p>
          <a:p>
            <a:endParaRPr lang="en-GB" sz="1800" b="0" dirty="0">
              <a:latin typeface="+mn-lt"/>
            </a:endParaRPr>
          </a:p>
          <a:p>
            <a:r>
              <a:rPr lang="en-GB" sz="1800" b="0" dirty="0">
                <a:latin typeface="+mn-lt"/>
              </a:rPr>
              <a:t>Here, you’ll be told the order can’t be cancelled.</a:t>
            </a:r>
          </a:p>
          <a:p>
            <a:endParaRPr lang="en-GB" sz="1800" b="0" dirty="0">
              <a:latin typeface="+mn-lt"/>
            </a:endParaRPr>
          </a:p>
          <a:p>
            <a:r>
              <a:rPr lang="en-GB" sz="1800" b="0" dirty="0">
                <a:latin typeface="+mn-lt"/>
              </a:rPr>
              <a:t>You can then click the ‘</a:t>
            </a:r>
            <a:r>
              <a:rPr lang="en-GB" sz="1800" b="0" dirty="0" err="1">
                <a:latin typeface="+mn-lt"/>
              </a:rPr>
              <a:t>i</a:t>
            </a:r>
            <a:r>
              <a:rPr lang="en-GB" sz="1800" b="0" dirty="0">
                <a:latin typeface="+mn-lt"/>
              </a:rPr>
              <a:t>’ icon next to the ordered component to learn why it can’t be cancelled.</a:t>
            </a:r>
          </a:p>
        </p:txBody>
      </p:sp>
      <p:pic>
        <p:nvPicPr>
          <p:cNvPr id="12" name="Picture 11"/>
          <p:cNvPicPr>
            <a:picLocks noChangeAspect="1"/>
          </p:cNvPicPr>
          <p:nvPr/>
        </p:nvPicPr>
        <p:blipFill rotWithShape="1">
          <a:blip r:embed="rId2"/>
          <a:srcRect l="17762" t="28051" r="18507" b="28300"/>
          <a:stretch/>
        </p:blipFill>
        <p:spPr>
          <a:xfrm>
            <a:off x="7199932" y="1260029"/>
            <a:ext cx="4428262" cy="1705970"/>
          </a:xfrm>
          <a:prstGeom prst="rect">
            <a:avLst/>
          </a:prstGeom>
        </p:spPr>
      </p:pic>
    </p:spTree>
    <p:extLst>
      <p:ext uri="{BB962C8B-B14F-4D97-AF65-F5344CB8AC3E}">
        <p14:creationId xmlns:p14="http://schemas.microsoft.com/office/powerpoint/2010/main" val="133695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Cancelling the order</a:t>
            </a:r>
          </a:p>
        </p:txBody>
      </p:sp>
      <p:sp>
        <p:nvSpPr>
          <p:cNvPr id="3" name="Content Placeholder 2"/>
          <p:cNvSpPr>
            <a:spLocks noGrp="1"/>
          </p:cNvSpPr>
          <p:nvPr>
            <p:ph idx="1"/>
          </p:nvPr>
        </p:nvSpPr>
        <p:spPr>
          <a:xfrm>
            <a:off x="451646" y="1260030"/>
            <a:ext cx="5524150" cy="4320480"/>
          </a:xfrm>
        </p:spPr>
        <p:txBody>
          <a:bodyPr>
            <a:normAutofit/>
          </a:bodyPr>
          <a:lstStyle/>
          <a:p>
            <a:pPr lvl="0" defTabSz="457200">
              <a:lnSpc>
                <a:spcPct val="100000"/>
              </a:lnSpc>
              <a:spcBef>
                <a:spcPct val="20000"/>
              </a:spcBef>
              <a:buClr>
                <a:srgbClr val="31527F"/>
              </a:buClr>
            </a:pPr>
            <a:r>
              <a:rPr lang="en-GB" sz="1600" b="0" dirty="0">
                <a:solidFill>
                  <a:srgbClr val="595959"/>
                </a:solidFill>
                <a:latin typeface="+mn-lt"/>
                <a:cs typeface="Arial" panose="020B0604020202020204" pitchFamily="34" charset="0"/>
              </a:rPr>
              <a:t>You’ll now see the table of all items included in your order which you can select to cancel. </a:t>
            </a:r>
          </a:p>
          <a:p>
            <a:pPr lvl="0" defTabSz="457200">
              <a:lnSpc>
                <a:spcPct val="100000"/>
              </a:lnSpc>
              <a:spcBef>
                <a:spcPct val="20000"/>
              </a:spcBef>
              <a:buClr>
                <a:srgbClr val="31527F"/>
              </a:buClr>
            </a:pPr>
            <a:endParaRPr lang="en-GB" sz="1600" b="0" dirty="0">
              <a:solidFill>
                <a:srgbClr val="595959"/>
              </a:solidFill>
              <a:latin typeface="+mn-lt"/>
              <a:cs typeface="Arial" panose="020B0604020202020204" pitchFamily="34" charset="0"/>
            </a:endParaRPr>
          </a:p>
          <a:p>
            <a:pPr marL="342900" lvl="0" indent="-342900" defTabSz="457200">
              <a:lnSpc>
                <a:spcPct val="100000"/>
              </a:lnSpc>
              <a:spcBef>
                <a:spcPct val="20000"/>
              </a:spcBef>
              <a:buClr>
                <a:srgbClr val="31527F"/>
              </a:buClr>
              <a:buFont typeface="Arial"/>
              <a:buAutoNum type="arabicPeriod"/>
            </a:pPr>
            <a:r>
              <a:rPr lang="en-GB" sz="1600" b="0" dirty="0">
                <a:solidFill>
                  <a:srgbClr val="595959"/>
                </a:solidFill>
                <a:latin typeface="+mn-lt"/>
                <a:cs typeface="Arial" panose="020B0604020202020204" pitchFamily="34" charset="0"/>
              </a:rPr>
              <a:t>You will need to first select the items you wish to cancel.</a:t>
            </a:r>
          </a:p>
          <a:p>
            <a:pPr marL="342900" lvl="0" indent="-342900" defTabSz="457200">
              <a:lnSpc>
                <a:spcPct val="100000"/>
              </a:lnSpc>
              <a:spcBef>
                <a:spcPct val="20000"/>
              </a:spcBef>
              <a:buClr>
                <a:srgbClr val="31527F"/>
              </a:buClr>
              <a:buFont typeface="Arial"/>
              <a:buAutoNum type="arabicPeriod"/>
            </a:pPr>
            <a:r>
              <a:rPr lang="en-GB" sz="1600" b="0" dirty="0">
                <a:solidFill>
                  <a:srgbClr val="595959"/>
                </a:solidFill>
                <a:latin typeface="+mn-lt"/>
                <a:cs typeface="Arial" panose="020B0604020202020204" pitchFamily="34" charset="0"/>
              </a:rPr>
              <a:t>To cancel the selected items, you will need to select a reason for cancelling from an option within the drop down.</a:t>
            </a:r>
          </a:p>
          <a:p>
            <a:pPr marL="342900" lvl="0" indent="-342900" defTabSz="457200">
              <a:lnSpc>
                <a:spcPct val="100000"/>
              </a:lnSpc>
              <a:spcBef>
                <a:spcPct val="20000"/>
              </a:spcBef>
              <a:buClr>
                <a:srgbClr val="31527F"/>
              </a:buClr>
              <a:buFont typeface="Arial"/>
              <a:buAutoNum type="arabicPeriod"/>
            </a:pPr>
            <a:r>
              <a:rPr lang="en-GB" sz="1600" b="0" dirty="0">
                <a:solidFill>
                  <a:srgbClr val="595959"/>
                </a:solidFill>
                <a:latin typeface="+mn-lt"/>
                <a:cs typeface="Arial" panose="020B0604020202020204" pitchFamily="34" charset="0"/>
              </a:rPr>
              <a:t>You may add or amend the contacts within this order.</a:t>
            </a:r>
          </a:p>
          <a:p>
            <a:pPr marL="342900" lvl="0" indent="-342900" defTabSz="457200">
              <a:lnSpc>
                <a:spcPct val="100000"/>
              </a:lnSpc>
              <a:spcBef>
                <a:spcPct val="20000"/>
              </a:spcBef>
              <a:buClr>
                <a:srgbClr val="31527F"/>
              </a:buClr>
              <a:buFont typeface="Arial"/>
              <a:buAutoNum type="arabicPeriod"/>
            </a:pPr>
            <a:r>
              <a:rPr lang="en-GB" sz="1600" b="0" dirty="0">
                <a:solidFill>
                  <a:srgbClr val="595959"/>
                </a:solidFill>
                <a:latin typeface="+mn-lt"/>
                <a:cs typeface="Arial" panose="020B0604020202020204" pitchFamily="34" charset="0"/>
              </a:rPr>
              <a:t>Click ‘Cancel items’ to proceed the cancellation.</a:t>
            </a:r>
          </a:p>
          <a:p>
            <a:pPr marL="342900" lvl="0" indent="-342900" defTabSz="457200">
              <a:lnSpc>
                <a:spcPct val="100000"/>
              </a:lnSpc>
              <a:spcBef>
                <a:spcPct val="20000"/>
              </a:spcBef>
              <a:buClr>
                <a:srgbClr val="31527F"/>
              </a:buClr>
              <a:buFont typeface="Arial"/>
              <a:buAutoNum type="arabicPeriod"/>
            </a:pPr>
            <a:endParaRPr lang="en-GB" sz="1600" b="0" dirty="0">
              <a:solidFill>
                <a:srgbClr val="595959"/>
              </a:solidFill>
              <a:latin typeface="+mn-lt"/>
              <a:cs typeface="Arial" panose="020B0604020202020204" pitchFamily="34" charset="0"/>
            </a:endParaRPr>
          </a:p>
          <a:p>
            <a:pPr lvl="0" defTabSz="457200">
              <a:lnSpc>
                <a:spcPct val="100000"/>
              </a:lnSpc>
              <a:spcBef>
                <a:spcPct val="20000"/>
              </a:spcBef>
              <a:buClr>
                <a:srgbClr val="31527F"/>
              </a:buClr>
            </a:pPr>
            <a:r>
              <a:rPr lang="en-GB" sz="1600" dirty="0">
                <a:solidFill>
                  <a:srgbClr val="595959"/>
                </a:solidFill>
                <a:latin typeface="+mn-lt"/>
                <a:cs typeface="Arial" panose="020B0604020202020204" pitchFamily="34" charset="0"/>
              </a:rPr>
              <a:t>Note: </a:t>
            </a:r>
            <a:r>
              <a:rPr lang="en-GB" sz="1600" b="0" dirty="0">
                <a:solidFill>
                  <a:srgbClr val="595959"/>
                </a:solidFill>
                <a:latin typeface="+mn-lt"/>
                <a:cs typeface="Arial" panose="020B0604020202020204" pitchFamily="34" charset="0"/>
              </a:rPr>
              <a:t>Once you’ve made your selection and continued to cancel those items you will not be able to go back and deselect those items. You will have to discard the changes and start your cancel order from the ‘View order’ screen.</a:t>
            </a:r>
          </a:p>
        </p:txBody>
      </p:sp>
      <p:pic>
        <p:nvPicPr>
          <p:cNvPr id="5" name="Picture 4"/>
          <p:cNvPicPr>
            <a:picLocks noChangeAspect="1"/>
          </p:cNvPicPr>
          <p:nvPr/>
        </p:nvPicPr>
        <p:blipFill>
          <a:blip r:embed="rId2"/>
          <a:stretch>
            <a:fillRect/>
          </a:stretch>
        </p:blipFill>
        <p:spPr>
          <a:xfrm>
            <a:off x="7415956" y="1188021"/>
            <a:ext cx="4369735" cy="4845400"/>
          </a:xfrm>
          <a:prstGeom prst="rect">
            <a:avLst/>
          </a:prstGeom>
        </p:spPr>
      </p:pic>
      <p:sp>
        <p:nvSpPr>
          <p:cNvPr id="6" name="Oval 5"/>
          <p:cNvSpPr/>
          <p:nvPr/>
        </p:nvSpPr>
        <p:spPr>
          <a:xfrm>
            <a:off x="7199932" y="234014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a:t>1</a:t>
            </a:r>
          </a:p>
        </p:txBody>
      </p:sp>
      <p:sp>
        <p:nvSpPr>
          <p:cNvPr id="7" name="Oval 6"/>
          <p:cNvSpPr/>
          <p:nvPr/>
        </p:nvSpPr>
        <p:spPr>
          <a:xfrm>
            <a:off x="7199932" y="320424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2</a:t>
            </a:r>
            <a:endParaRPr lang="en-GB" sz="1400" spc="-300" dirty="0"/>
          </a:p>
        </p:txBody>
      </p:sp>
      <p:sp>
        <p:nvSpPr>
          <p:cNvPr id="8" name="Oval 7"/>
          <p:cNvSpPr/>
          <p:nvPr/>
        </p:nvSpPr>
        <p:spPr>
          <a:xfrm>
            <a:off x="7199932" y="385231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3</a:t>
            </a:r>
            <a:endParaRPr lang="en-GB" sz="1400" spc="-300" dirty="0"/>
          </a:p>
        </p:txBody>
      </p:sp>
      <p:sp>
        <p:nvSpPr>
          <p:cNvPr id="9" name="Oval 8"/>
          <p:cNvSpPr/>
          <p:nvPr/>
        </p:nvSpPr>
        <p:spPr>
          <a:xfrm>
            <a:off x="11664428" y="565251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4</a:t>
            </a:r>
            <a:endParaRPr lang="en-GB" sz="1400" spc="-300" dirty="0"/>
          </a:p>
        </p:txBody>
      </p:sp>
    </p:spTree>
    <p:extLst>
      <p:ext uri="{BB962C8B-B14F-4D97-AF65-F5344CB8AC3E}">
        <p14:creationId xmlns:p14="http://schemas.microsoft.com/office/powerpoint/2010/main" val="251011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21428" t="8633" r="21508" b="4877"/>
          <a:stretch/>
        </p:blipFill>
        <p:spPr>
          <a:xfrm>
            <a:off x="6334662" y="1260029"/>
            <a:ext cx="5405417" cy="4608512"/>
          </a:xfrm>
          <a:prstGeom prst="rect">
            <a:avLst/>
          </a:prstGeom>
        </p:spPr>
      </p:pic>
      <p:sp>
        <p:nvSpPr>
          <p:cNvPr id="2" name="Title 1"/>
          <p:cNvSpPr>
            <a:spLocks noGrp="1"/>
          </p:cNvSpPr>
          <p:nvPr>
            <p:ph type="title"/>
          </p:nvPr>
        </p:nvSpPr>
        <p:spPr/>
        <p:txBody>
          <a:bodyPr/>
          <a:lstStyle/>
          <a:p>
            <a:r>
              <a:rPr lang="en-US" dirty="0"/>
              <a:t>Cancelling the order</a:t>
            </a:r>
          </a:p>
        </p:txBody>
      </p:sp>
      <p:sp>
        <p:nvSpPr>
          <p:cNvPr id="3" name="Content Placeholder 2"/>
          <p:cNvSpPr>
            <a:spLocks noGrp="1"/>
          </p:cNvSpPr>
          <p:nvPr>
            <p:ph idx="1"/>
          </p:nvPr>
        </p:nvSpPr>
        <p:spPr>
          <a:xfrm>
            <a:off x="451646" y="1260030"/>
            <a:ext cx="5524150" cy="4320480"/>
          </a:xfrm>
        </p:spPr>
        <p:txBody>
          <a:bodyPr>
            <a:normAutofit/>
          </a:bodyPr>
          <a:lstStyle/>
          <a:p>
            <a:pPr lvl="0" defTabSz="457200">
              <a:lnSpc>
                <a:spcPct val="100000"/>
              </a:lnSpc>
              <a:spcBef>
                <a:spcPct val="20000"/>
              </a:spcBef>
              <a:buClr>
                <a:srgbClr val="31527F"/>
              </a:buClr>
            </a:pPr>
            <a:r>
              <a:rPr lang="en-GB" sz="1600" b="0" dirty="0">
                <a:solidFill>
                  <a:srgbClr val="595959"/>
                </a:solidFill>
                <a:latin typeface="+mn-lt"/>
                <a:cs typeface="Arial" panose="020B0604020202020204" pitchFamily="34" charset="0"/>
              </a:rPr>
              <a:t>You’ll now be shown the cost associated with this cancellation depending on the item you have selected.</a:t>
            </a:r>
          </a:p>
          <a:p>
            <a:pPr lvl="0" defTabSz="457200">
              <a:lnSpc>
                <a:spcPct val="100000"/>
              </a:lnSpc>
              <a:spcBef>
                <a:spcPct val="20000"/>
              </a:spcBef>
              <a:buClr>
                <a:srgbClr val="31527F"/>
              </a:buClr>
            </a:pPr>
            <a:endParaRPr lang="en-GB" sz="1600" b="0" dirty="0">
              <a:solidFill>
                <a:srgbClr val="595959"/>
              </a:solidFill>
              <a:latin typeface="+mn-lt"/>
              <a:cs typeface="Arial" panose="020B0604020202020204" pitchFamily="34" charset="0"/>
            </a:endParaRPr>
          </a:p>
          <a:p>
            <a:pPr marL="342900" lvl="0" indent="-342900" defTabSz="457200">
              <a:lnSpc>
                <a:spcPct val="100000"/>
              </a:lnSpc>
              <a:spcBef>
                <a:spcPct val="20000"/>
              </a:spcBef>
              <a:buClr>
                <a:srgbClr val="31527F"/>
              </a:buClr>
              <a:buFont typeface="+mj-lt"/>
              <a:buAutoNum type="arabicPeriod"/>
            </a:pPr>
            <a:r>
              <a:rPr lang="en-GB" sz="1600" b="0" dirty="0" smtClean="0">
                <a:solidFill>
                  <a:srgbClr val="595959"/>
                </a:solidFill>
                <a:latin typeface="+mn-lt"/>
                <a:cs typeface="Arial" panose="020B0604020202020204" pitchFamily="34" charset="0"/>
              </a:rPr>
              <a:t>If </a:t>
            </a:r>
            <a:r>
              <a:rPr lang="en-GB" sz="1600" b="0" dirty="0">
                <a:solidFill>
                  <a:srgbClr val="595959"/>
                </a:solidFill>
                <a:latin typeface="+mn-lt"/>
                <a:cs typeface="Arial" panose="020B0604020202020204" pitchFamily="34" charset="0"/>
              </a:rPr>
              <a:t>you wish to continue with the cancelation select ‘Yes, cancel order’ </a:t>
            </a:r>
            <a:r>
              <a:rPr lang="en-GB" sz="1600" b="0" dirty="0" smtClean="0">
                <a:solidFill>
                  <a:srgbClr val="595959"/>
                </a:solidFill>
                <a:latin typeface="+mn-lt"/>
                <a:cs typeface="Arial" panose="020B0604020202020204" pitchFamily="34" charset="0"/>
              </a:rPr>
              <a:t>button</a:t>
            </a:r>
            <a:endParaRPr lang="en-GB" sz="1600" b="0" dirty="0">
              <a:solidFill>
                <a:srgbClr val="595959"/>
              </a:solidFill>
              <a:latin typeface="+mn-lt"/>
              <a:cs typeface="Arial" panose="020B0604020202020204" pitchFamily="34" charset="0"/>
            </a:endParaRPr>
          </a:p>
          <a:p>
            <a:pPr marL="342900" lvl="0" indent="-342900" defTabSz="457200">
              <a:lnSpc>
                <a:spcPct val="100000"/>
              </a:lnSpc>
              <a:spcBef>
                <a:spcPct val="20000"/>
              </a:spcBef>
              <a:buClr>
                <a:srgbClr val="31527F"/>
              </a:buClr>
              <a:buFont typeface="+mj-lt"/>
              <a:buAutoNum type="arabicPeriod"/>
            </a:pPr>
            <a:endParaRPr lang="en-GB" sz="1600" b="0" dirty="0">
              <a:solidFill>
                <a:srgbClr val="595959"/>
              </a:solidFill>
              <a:latin typeface="+mn-lt"/>
              <a:cs typeface="Arial" panose="020B0604020202020204" pitchFamily="34" charset="0"/>
            </a:endParaRPr>
          </a:p>
          <a:p>
            <a:pPr marL="342900" lvl="0" indent="-342900" defTabSz="457200">
              <a:lnSpc>
                <a:spcPct val="100000"/>
              </a:lnSpc>
              <a:spcBef>
                <a:spcPct val="20000"/>
              </a:spcBef>
              <a:buClr>
                <a:srgbClr val="31527F"/>
              </a:buClr>
              <a:buFont typeface="+mj-lt"/>
              <a:buAutoNum type="arabicPeriod"/>
            </a:pPr>
            <a:r>
              <a:rPr lang="en-GB" sz="1600" b="0" dirty="0" smtClean="0">
                <a:solidFill>
                  <a:srgbClr val="595959"/>
                </a:solidFill>
                <a:latin typeface="+mn-lt"/>
                <a:cs typeface="Arial" panose="020B0604020202020204" pitchFamily="34" charset="0"/>
              </a:rPr>
              <a:t>If </a:t>
            </a:r>
            <a:r>
              <a:rPr lang="en-GB" sz="1600" b="0" dirty="0">
                <a:solidFill>
                  <a:srgbClr val="595959"/>
                </a:solidFill>
                <a:latin typeface="+mn-lt"/>
                <a:cs typeface="Arial" panose="020B0604020202020204" pitchFamily="34" charset="0"/>
              </a:rPr>
              <a:t>you wish to not continue the cancellation select ‘No, don’t cancel’ </a:t>
            </a:r>
            <a:r>
              <a:rPr lang="en-GB" sz="1600" b="0" dirty="0" smtClean="0">
                <a:solidFill>
                  <a:srgbClr val="595959"/>
                </a:solidFill>
                <a:latin typeface="+mn-lt"/>
                <a:cs typeface="Arial" panose="020B0604020202020204" pitchFamily="34" charset="0"/>
              </a:rPr>
              <a:t>button</a:t>
            </a:r>
            <a:endParaRPr lang="en-GB" sz="1600" b="0" dirty="0">
              <a:solidFill>
                <a:srgbClr val="595959"/>
              </a:solidFill>
              <a:latin typeface="+mn-lt"/>
              <a:cs typeface="Arial" panose="020B0604020202020204" pitchFamily="34" charset="0"/>
            </a:endParaRPr>
          </a:p>
          <a:p>
            <a:pPr lvl="0" defTabSz="457200">
              <a:lnSpc>
                <a:spcPct val="100000"/>
              </a:lnSpc>
              <a:spcBef>
                <a:spcPct val="20000"/>
              </a:spcBef>
              <a:buClr>
                <a:srgbClr val="31527F"/>
              </a:buClr>
            </a:pPr>
            <a:endParaRPr lang="en-GB" sz="1600" b="0" dirty="0">
              <a:solidFill>
                <a:srgbClr val="595959"/>
              </a:solidFill>
              <a:latin typeface="+mn-lt"/>
              <a:cs typeface="Arial" panose="020B0604020202020204" pitchFamily="34" charset="0"/>
            </a:endParaRPr>
          </a:p>
          <a:p>
            <a:pPr lvl="0" defTabSz="457200">
              <a:lnSpc>
                <a:spcPct val="100000"/>
              </a:lnSpc>
              <a:spcBef>
                <a:spcPct val="20000"/>
              </a:spcBef>
              <a:buClr>
                <a:srgbClr val="31527F"/>
              </a:buClr>
            </a:pPr>
            <a:r>
              <a:rPr lang="en-GB" sz="1600" b="0" dirty="0">
                <a:solidFill>
                  <a:srgbClr val="595959"/>
                </a:solidFill>
                <a:latin typeface="+mn-lt"/>
                <a:cs typeface="Arial" panose="020B0604020202020204" pitchFamily="34" charset="0"/>
              </a:rPr>
              <a:t>Note: Once you’ve made your selection and continued to cancel those items you will not be able to go back and deselect those items. You will have to discard the changes and start your cancel order from the ‘View order’ screen.</a:t>
            </a:r>
          </a:p>
        </p:txBody>
      </p:sp>
      <p:sp>
        <p:nvSpPr>
          <p:cNvPr id="9" name="Oval 8"/>
          <p:cNvSpPr/>
          <p:nvPr/>
        </p:nvSpPr>
        <p:spPr>
          <a:xfrm>
            <a:off x="10512300" y="536448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a:t>2</a:t>
            </a:r>
          </a:p>
        </p:txBody>
      </p:sp>
      <p:sp>
        <p:nvSpPr>
          <p:cNvPr id="11" name="Oval 10"/>
          <p:cNvSpPr/>
          <p:nvPr/>
        </p:nvSpPr>
        <p:spPr>
          <a:xfrm>
            <a:off x="9504188" y="536448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1</a:t>
            </a:r>
            <a:endParaRPr lang="en-GB" sz="1400" spc="-300" dirty="0"/>
          </a:p>
        </p:txBody>
      </p:sp>
    </p:spTree>
    <p:extLst>
      <p:ext uri="{BB962C8B-B14F-4D97-AF65-F5344CB8AC3E}">
        <p14:creationId xmlns:p14="http://schemas.microsoft.com/office/powerpoint/2010/main" val="171939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654"/>
          <a:stretch/>
        </p:blipFill>
        <p:spPr bwMode="auto">
          <a:xfrm>
            <a:off x="6551860" y="1332037"/>
            <a:ext cx="5070337" cy="97154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730" t="30597" r="16811" b="30414"/>
          <a:stretch/>
        </p:blipFill>
        <p:spPr bwMode="auto">
          <a:xfrm>
            <a:off x="8231297" y="2498895"/>
            <a:ext cx="3390900" cy="122465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2" name="Title 1"/>
          <p:cNvSpPr>
            <a:spLocks noGrp="1"/>
          </p:cNvSpPr>
          <p:nvPr>
            <p:ph type="title"/>
          </p:nvPr>
        </p:nvSpPr>
        <p:spPr/>
        <p:txBody>
          <a:bodyPr/>
          <a:lstStyle/>
          <a:p>
            <a:r>
              <a:rPr lang="en-US" dirty="0"/>
              <a:t>Discarding changes</a:t>
            </a:r>
          </a:p>
        </p:txBody>
      </p:sp>
      <p:sp>
        <p:nvSpPr>
          <p:cNvPr id="3" name="Content Placeholder 2"/>
          <p:cNvSpPr>
            <a:spLocks noGrp="1"/>
          </p:cNvSpPr>
          <p:nvPr>
            <p:ph idx="1"/>
          </p:nvPr>
        </p:nvSpPr>
        <p:spPr>
          <a:xfrm>
            <a:off x="451646" y="1332038"/>
            <a:ext cx="5524150" cy="3960439"/>
          </a:xfrm>
        </p:spPr>
        <p:txBody>
          <a:bodyPr>
            <a:normAutofit/>
          </a:bodyPr>
          <a:lstStyle/>
          <a:p>
            <a:pPr marL="342900" lvl="0" indent="-342900" defTabSz="457200">
              <a:lnSpc>
                <a:spcPct val="100000"/>
              </a:lnSpc>
              <a:spcBef>
                <a:spcPct val="20000"/>
              </a:spcBef>
              <a:buClr>
                <a:srgbClr val="31527F"/>
              </a:buClr>
              <a:buFont typeface="+mj-lt"/>
              <a:buAutoNum type="arabicPeriod"/>
            </a:pPr>
            <a:r>
              <a:rPr lang="en-GB" sz="1600" b="0" dirty="0" smtClean="0">
                <a:solidFill>
                  <a:srgbClr val="595959"/>
                </a:solidFill>
                <a:latin typeface="+mn-lt"/>
                <a:cs typeface="Arial" panose="020B0604020202020204" pitchFamily="34" charset="0"/>
              </a:rPr>
              <a:t>If </a:t>
            </a:r>
            <a:r>
              <a:rPr lang="en-GB" sz="1600" b="0" dirty="0">
                <a:solidFill>
                  <a:srgbClr val="595959"/>
                </a:solidFill>
                <a:latin typeface="+mn-lt"/>
                <a:cs typeface="Arial" panose="020B0604020202020204" pitchFamily="34" charset="0"/>
              </a:rPr>
              <a:t>you want to reset the amendments you’ve made prior to placing your cancel order, you can do so by clicking the ‘Discard Changes’ button.</a:t>
            </a:r>
          </a:p>
          <a:p>
            <a:pPr marL="342900" lvl="0" indent="-342900" defTabSz="457200">
              <a:lnSpc>
                <a:spcPct val="100000"/>
              </a:lnSpc>
              <a:spcBef>
                <a:spcPct val="20000"/>
              </a:spcBef>
              <a:buClr>
                <a:srgbClr val="31527F"/>
              </a:buClr>
              <a:buFont typeface="+mj-lt"/>
              <a:buAutoNum type="arabicPeriod"/>
            </a:pPr>
            <a:r>
              <a:rPr lang="en-GB" sz="1600" b="0" dirty="0">
                <a:solidFill>
                  <a:srgbClr val="595959"/>
                </a:solidFill>
                <a:latin typeface="+mn-lt"/>
                <a:cs typeface="Arial" panose="020B0604020202020204" pitchFamily="34" charset="0"/>
              </a:rPr>
              <a:t>You’ll then need to confirm you wish to cancel the changes you’ve made by clicking ‘Yes, discard changes’.</a:t>
            </a:r>
          </a:p>
          <a:p>
            <a:pPr lvl="0" defTabSz="457200">
              <a:lnSpc>
                <a:spcPct val="100000"/>
              </a:lnSpc>
              <a:spcBef>
                <a:spcPct val="20000"/>
              </a:spcBef>
              <a:buClr>
                <a:srgbClr val="31527F"/>
              </a:buClr>
            </a:pPr>
            <a:endParaRPr lang="en-GB" sz="1600" b="0" dirty="0">
              <a:solidFill>
                <a:srgbClr val="595959"/>
              </a:solidFill>
              <a:latin typeface="+mn-lt"/>
              <a:cs typeface="Arial" panose="020B0604020202020204" pitchFamily="34" charset="0"/>
            </a:endParaRPr>
          </a:p>
          <a:p>
            <a:pPr lvl="0" defTabSz="457200">
              <a:lnSpc>
                <a:spcPct val="100000"/>
              </a:lnSpc>
              <a:spcBef>
                <a:spcPct val="20000"/>
              </a:spcBef>
              <a:buClr>
                <a:srgbClr val="31527F"/>
              </a:buClr>
            </a:pPr>
            <a:r>
              <a:rPr lang="en-GB" sz="1600" b="0" dirty="0">
                <a:solidFill>
                  <a:srgbClr val="595959"/>
                </a:solidFill>
                <a:latin typeface="+mn-lt"/>
                <a:cs typeface="Arial" panose="020B0604020202020204" pitchFamily="34" charset="0"/>
              </a:rPr>
              <a:t>Any changes you’ve made will be reset and you’ll be returned to the ‘View Order’ screen.</a:t>
            </a:r>
          </a:p>
        </p:txBody>
      </p:sp>
      <p:sp>
        <p:nvSpPr>
          <p:cNvPr id="9" name="Oval 8"/>
          <p:cNvSpPr/>
          <p:nvPr/>
        </p:nvSpPr>
        <p:spPr>
          <a:xfrm>
            <a:off x="9144148" y="334826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a:t>2</a:t>
            </a:r>
          </a:p>
        </p:txBody>
      </p:sp>
      <p:sp>
        <p:nvSpPr>
          <p:cNvPr id="11" name="Oval 10"/>
          <p:cNvSpPr/>
          <p:nvPr/>
        </p:nvSpPr>
        <p:spPr>
          <a:xfrm>
            <a:off x="9936236" y="190810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1</a:t>
            </a:r>
            <a:endParaRPr lang="en-GB" sz="1400" spc="-300" dirty="0"/>
          </a:p>
        </p:txBody>
      </p:sp>
    </p:spTree>
    <p:extLst>
      <p:ext uri="{BB962C8B-B14F-4D97-AF65-F5344CB8AC3E}">
        <p14:creationId xmlns:p14="http://schemas.microsoft.com/office/powerpoint/2010/main" val="342548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a:t>
            </a:r>
          </a:p>
        </p:txBody>
      </p:sp>
      <p:sp>
        <p:nvSpPr>
          <p:cNvPr id="3" name="Content Placeholder 2"/>
          <p:cNvSpPr>
            <a:spLocks noGrp="1"/>
          </p:cNvSpPr>
          <p:nvPr>
            <p:ph idx="1"/>
          </p:nvPr>
        </p:nvSpPr>
        <p:spPr>
          <a:xfrm>
            <a:off x="451646" y="1332038"/>
            <a:ext cx="10852742" cy="3960439"/>
          </a:xfrm>
        </p:spPr>
        <p:txBody>
          <a:bodyPr>
            <a:normAutofit/>
          </a:bodyPr>
          <a:lstStyle/>
          <a:p>
            <a:pPr lvl="0" defTabSz="457200">
              <a:lnSpc>
                <a:spcPct val="100000"/>
              </a:lnSpc>
              <a:spcBef>
                <a:spcPct val="20000"/>
              </a:spcBef>
              <a:buClr>
                <a:srgbClr val="31527F"/>
              </a:buClr>
            </a:pPr>
            <a:r>
              <a:rPr lang="en-GB" sz="1600" b="0" dirty="0">
                <a:solidFill>
                  <a:srgbClr val="595959"/>
                </a:solidFill>
                <a:latin typeface="+mn-lt"/>
                <a:cs typeface="Arial" panose="020B0604020202020204" pitchFamily="34" charset="0"/>
              </a:rPr>
              <a:t>All changes you make to your order must be compatible with the connecting </a:t>
            </a:r>
            <a:r>
              <a:rPr lang="en-GB" sz="1600" b="0" dirty="0" err="1">
                <a:solidFill>
                  <a:srgbClr val="595959"/>
                </a:solidFill>
                <a:latin typeface="+mn-lt"/>
                <a:cs typeface="Arial" panose="020B0604020202020204" pitchFamily="34" charset="0"/>
              </a:rPr>
              <a:t>Etherway</a:t>
            </a:r>
            <a:r>
              <a:rPr lang="en-GB" sz="1600" b="0" dirty="0">
                <a:solidFill>
                  <a:srgbClr val="595959"/>
                </a:solidFill>
                <a:latin typeface="+mn-lt"/>
                <a:cs typeface="Arial" panose="020B0604020202020204" pitchFamily="34" charset="0"/>
              </a:rPr>
              <a:t>, </a:t>
            </a:r>
            <a:r>
              <a:rPr lang="en-GB" sz="1600" b="0" dirty="0" err="1">
                <a:solidFill>
                  <a:srgbClr val="595959"/>
                </a:solidFill>
                <a:latin typeface="+mn-lt"/>
                <a:cs typeface="Arial" panose="020B0604020202020204" pitchFamily="34" charset="0"/>
              </a:rPr>
              <a:t>Etherflow</a:t>
            </a:r>
            <a:r>
              <a:rPr lang="en-GB" sz="1600" b="0" dirty="0">
                <a:solidFill>
                  <a:srgbClr val="595959"/>
                </a:solidFill>
                <a:latin typeface="+mn-lt"/>
                <a:cs typeface="Arial" panose="020B0604020202020204" pitchFamily="34" charset="0"/>
              </a:rPr>
              <a:t> and network. To learn more about this, please visit the Wholesale Ethernet Product Handbook. You’ll need to be logged in to access this.</a:t>
            </a:r>
          </a:p>
          <a:p>
            <a:pPr lvl="0" defTabSz="457200">
              <a:lnSpc>
                <a:spcPct val="100000"/>
              </a:lnSpc>
              <a:spcBef>
                <a:spcPct val="20000"/>
              </a:spcBef>
              <a:buClr>
                <a:srgbClr val="31527F"/>
              </a:buClr>
            </a:pPr>
            <a:endParaRPr lang="en-GB" sz="1600" b="0" dirty="0">
              <a:solidFill>
                <a:srgbClr val="595959"/>
              </a:solidFill>
              <a:latin typeface="+mn-lt"/>
              <a:cs typeface="Arial" panose="020B0604020202020204" pitchFamily="34" charset="0"/>
            </a:endParaRPr>
          </a:p>
          <a:p>
            <a:pPr lvl="0" defTabSz="457200">
              <a:lnSpc>
                <a:spcPct val="100000"/>
              </a:lnSpc>
              <a:spcBef>
                <a:spcPct val="20000"/>
              </a:spcBef>
              <a:buClr>
                <a:srgbClr val="31527F"/>
              </a:buClr>
            </a:pPr>
            <a:r>
              <a:rPr lang="en-GB" sz="1600" b="0" dirty="0">
                <a:solidFill>
                  <a:srgbClr val="595959"/>
                </a:solidFill>
                <a:latin typeface="+mn-lt"/>
                <a:cs typeface="Arial" panose="020B0604020202020204" pitchFamily="34" charset="0"/>
              </a:rPr>
              <a:t>Once you’ve started making changes to a component, you must proceed to each step of that order.</a:t>
            </a:r>
          </a:p>
          <a:p>
            <a:pPr marL="342900" lvl="0" indent="-342900" defTabSz="457200">
              <a:lnSpc>
                <a:spcPct val="100000"/>
              </a:lnSpc>
              <a:spcBef>
                <a:spcPct val="20000"/>
              </a:spcBef>
              <a:buClr>
                <a:srgbClr val="31527F"/>
              </a:buClr>
              <a:buFont typeface="+mj-lt"/>
              <a:buAutoNum type="arabicPeriod"/>
            </a:pPr>
            <a:endParaRPr lang="en-GB" sz="1600" b="0" dirty="0">
              <a:solidFill>
                <a:srgbClr val="595959"/>
              </a:solidFill>
              <a:latin typeface="+mn-lt"/>
              <a:cs typeface="Arial" panose="020B0604020202020204" pitchFamily="34" charset="0"/>
            </a:endParaRPr>
          </a:p>
          <a:p>
            <a:pPr marL="342900" lvl="0" indent="-342900" defTabSz="457200">
              <a:lnSpc>
                <a:spcPct val="100000"/>
              </a:lnSpc>
              <a:spcBef>
                <a:spcPct val="20000"/>
              </a:spcBef>
              <a:buClr>
                <a:srgbClr val="31527F"/>
              </a:buClr>
              <a:buFont typeface="+mj-lt"/>
              <a:buAutoNum type="arabicPeriod"/>
            </a:pPr>
            <a:endParaRPr lang="en-GB" sz="1600" b="0" dirty="0">
              <a:solidFill>
                <a:srgbClr val="595959"/>
              </a:solidFill>
              <a:latin typeface="+mn-lt"/>
              <a:cs typeface="Arial" panose="020B0604020202020204" pitchFamily="34" charset="0"/>
            </a:endParaRPr>
          </a:p>
        </p:txBody>
      </p:sp>
    </p:spTree>
    <p:extLst>
      <p:ext uri="{BB962C8B-B14F-4D97-AF65-F5344CB8AC3E}">
        <p14:creationId xmlns:p14="http://schemas.microsoft.com/office/powerpoint/2010/main" val="34658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5831836" cy="4284533"/>
          </a:xfrm>
        </p:spPr>
        <p:txBody>
          <a:bodyPr/>
          <a:lstStyle/>
          <a:p>
            <a:r>
              <a:rPr lang="en-GB" b="1" dirty="0">
                <a:solidFill>
                  <a:schemeClr val="accent2"/>
                </a:solidFill>
                <a:latin typeface="+mj-lt"/>
              </a:rPr>
              <a:t>What’s in this User Guide?</a:t>
            </a:r>
          </a:p>
          <a:p>
            <a:r>
              <a:rPr lang="en-GB" dirty="0" smtClean="0">
                <a:hlinkClick r:id="rId2" action="ppaction://hlinksldjump"/>
              </a:rPr>
              <a:t>p4 - Introduction </a:t>
            </a:r>
            <a:endParaRPr lang="en-GB" dirty="0"/>
          </a:p>
          <a:p>
            <a:r>
              <a:rPr lang="en-GB" dirty="0">
                <a:hlinkClick r:id="rId3" action="ppaction://hlinksldjump"/>
              </a:rPr>
              <a:t>p5 - Available cancel order journeys</a:t>
            </a:r>
            <a:endParaRPr lang="en-GB" dirty="0"/>
          </a:p>
          <a:p>
            <a:r>
              <a:rPr lang="en-GB" dirty="0" smtClean="0">
                <a:hlinkClick r:id="rId3" action="ppaction://hlinksldjump"/>
              </a:rPr>
              <a:t>p6 - Pre-requisites</a:t>
            </a:r>
            <a:endParaRPr lang="en-GB" dirty="0"/>
          </a:p>
          <a:p>
            <a:r>
              <a:rPr lang="en-GB" dirty="0" smtClean="0">
                <a:hlinkClick r:id="rId4" action="ppaction://hlinksldjump"/>
              </a:rPr>
              <a:t>p7 - Layout</a:t>
            </a:r>
            <a:endParaRPr lang="en-GB" dirty="0"/>
          </a:p>
          <a:p>
            <a:r>
              <a:rPr lang="en-GB" dirty="0" smtClean="0">
                <a:hlinkClick r:id="rId5" action="ppaction://hlinksldjump"/>
              </a:rPr>
              <a:t>p8 - How do I cancel an order?</a:t>
            </a:r>
            <a:endParaRPr lang="en-GB" dirty="0"/>
          </a:p>
          <a:p>
            <a:r>
              <a:rPr lang="en-GB" dirty="0" smtClean="0">
                <a:hlinkClick r:id="rId6" action="ppaction://hlinksldjump"/>
              </a:rPr>
              <a:t>P16 - Important information</a:t>
            </a:r>
            <a:endParaRPr lang="en-GB" dirty="0"/>
          </a:p>
          <a:p>
            <a:r>
              <a:rPr lang="en-GB" dirty="0" smtClean="0">
                <a:hlinkClick r:id="" action="ppaction://noaction"/>
              </a:rPr>
              <a:t>p17 - Contingency</a:t>
            </a:r>
            <a:endParaRPr lang="en-GB" dirty="0"/>
          </a:p>
          <a:p>
            <a:endParaRPr lang="en-US" dirty="0"/>
          </a:p>
          <a:p>
            <a:endParaRPr lang="en-US" dirty="0"/>
          </a:p>
        </p:txBody>
      </p:sp>
      <p:sp>
        <p:nvSpPr>
          <p:cNvPr id="4" name="Slide Number Placeholder 3">
            <a:extLst>
              <a:ext uri="{FF2B5EF4-FFF2-40B4-BE49-F238E27FC236}">
                <a16:creationId xmlns:a16="http://schemas.microsoft.com/office/drawing/2014/main" xmlns=""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1860" y="1476053"/>
            <a:ext cx="5146693" cy="378124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48334908"/>
              </p:ext>
            </p:extLst>
          </p:nvPr>
        </p:nvGraphicFramePr>
        <p:xfrm>
          <a:off x="503238" y="1511300"/>
          <a:ext cx="11233149" cy="1081110"/>
        </p:xfrm>
        <a:graphic>
          <a:graphicData uri="http://schemas.openxmlformats.org/drawingml/2006/table">
            <a:tbl>
              <a:tblPr firstRow="1" bandRow="1">
                <a:tableStyleId>{5C22544A-7EE6-4342-B048-85BDC9FD1C3A}</a:tableStyleId>
              </a:tblPr>
              <a:tblGrid>
                <a:gridCol w="1090998">
                  <a:extLst>
                    <a:ext uri="{9D8B030D-6E8A-4147-A177-3AD203B41FA5}">
                      <a16:colId xmlns:a16="http://schemas.microsoft.com/office/drawing/2014/main" xmlns="" val="20000"/>
                    </a:ext>
                  </a:extLst>
                </a:gridCol>
                <a:gridCol w="6397768">
                  <a:extLst>
                    <a:ext uri="{9D8B030D-6E8A-4147-A177-3AD203B41FA5}">
                      <a16:colId xmlns:a16="http://schemas.microsoft.com/office/drawing/2014/main" xmlns="" val="20001"/>
                    </a:ext>
                  </a:extLst>
                </a:gridCol>
                <a:gridCol w="3744383">
                  <a:extLst>
                    <a:ext uri="{9D8B030D-6E8A-4147-A177-3AD203B41FA5}">
                      <a16:colId xmlns:a16="http://schemas.microsoft.com/office/drawing/2014/main" xmlns="" val="20002"/>
                    </a:ext>
                  </a:extLst>
                </a:gridCol>
              </a:tblGrid>
              <a:tr h="344560">
                <a:tc>
                  <a:txBody>
                    <a:bodyPr/>
                    <a:lstStyle/>
                    <a:p>
                      <a:r>
                        <a:rPr lang="en-GB" sz="1500" dirty="0"/>
                        <a:t>Date</a:t>
                      </a:r>
                    </a:p>
                  </a:txBody>
                  <a:tcPr marL="124503" marR="124503" marT="60805" marB="60805"/>
                </a:tc>
                <a:tc>
                  <a:txBody>
                    <a:bodyPr/>
                    <a:lstStyle/>
                    <a:p>
                      <a:r>
                        <a:rPr lang="en-GB" sz="1500" dirty="0"/>
                        <a:t>Change</a:t>
                      </a:r>
                    </a:p>
                  </a:txBody>
                  <a:tcPr marL="124503" marR="124503" marT="60805" marB="60805"/>
                </a:tc>
                <a:tc>
                  <a:txBody>
                    <a:bodyPr/>
                    <a:lstStyle/>
                    <a:p>
                      <a:r>
                        <a:rPr lang="en-GB" sz="1500" dirty="0"/>
                        <a:t>Version</a:t>
                      </a:r>
                    </a:p>
                  </a:txBody>
                  <a:tcPr marL="124503" marR="124503" marT="60805" marB="60805"/>
                </a:tc>
                <a:extLst>
                  <a:ext uri="{0D108BD9-81ED-4DB2-BD59-A6C34878D82A}">
                    <a16:rowId xmlns:a16="http://schemas.microsoft.com/office/drawing/2014/main" xmlns="" val="10000"/>
                  </a:ext>
                </a:extLst>
              </a:tr>
              <a:tr h="344560">
                <a:tc>
                  <a:txBody>
                    <a:bodyPr/>
                    <a:lstStyle/>
                    <a:p>
                      <a:r>
                        <a:rPr lang="en-GB" sz="1600" dirty="0" smtClean="0"/>
                        <a:t>21/12/16</a:t>
                      </a:r>
                      <a:endParaRPr lang="en-GB" sz="1600" dirty="0"/>
                    </a:p>
                  </a:txBody>
                  <a:tcPr marL="124503" marR="124503" marT="60805" marB="60805"/>
                </a:tc>
                <a:tc>
                  <a:txBody>
                    <a:bodyPr/>
                    <a:lstStyle/>
                    <a:p>
                      <a:r>
                        <a:rPr lang="en-GB" sz="1500" dirty="0"/>
                        <a:t>User</a:t>
                      </a:r>
                      <a:r>
                        <a:rPr lang="en-GB" sz="1500" baseline="0" dirty="0"/>
                        <a:t> Guide </a:t>
                      </a:r>
                      <a:r>
                        <a:rPr lang="en-GB" sz="1500" dirty="0" smtClean="0"/>
                        <a:t>Published</a:t>
                      </a:r>
                      <a:endParaRPr lang="en-GB" sz="1500" dirty="0"/>
                    </a:p>
                  </a:txBody>
                  <a:tcPr marL="124503" marR="124503" marT="60805" marB="60805"/>
                </a:tc>
                <a:tc>
                  <a:txBody>
                    <a:bodyPr/>
                    <a:lstStyle/>
                    <a:p>
                      <a:r>
                        <a:rPr lang="en-GB" sz="1500" dirty="0"/>
                        <a:t>1</a:t>
                      </a:r>
                    </a:p>
                  </a:txBody>
                  <a:tcPr marL="124503" marR="124503" marT="60805" marB="60805"/>
                </a:tc>
                <a:extLst>
                  <a:ext uri="{0D108BD9-81ED-4DB2-BD59-A6C34878D82A}">
                    <a16:rowId xmlns:a16="http://schemas.microsoft.com/office/drawing/2014/main" xmlns="" val="10001"/>
                  </a:ext>
                </a:extLst>
              </a:tr>
              <a:tr h="344560">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GB" sz="1600" dirty="0" smtClean="0"/>
                        <a:t>30/04/18</a:t>
                      </a:r>
                    </a:p>
                  </a:txBody>
                  <a:tcPr marL="124503" marR="124503" marT="60805" marB="60805"/>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GB" sz="1600" dirty="0" smtClean="0"/>
                        <a:t>Re-branded</a:t>
                      </a:r>
                    </a:p>
                  </a:txBody>
                  <a:tcPr marL="124503" marR="124503" marT="60805" marB="60805"/>
                </a:tc>
                <a:tc>
                  <a:txBody>
                    <a:bodyPr/>
                    <a:lstStyle/>
                    <a:p>
                      <a:r>
                        <a:rPr lang="en-GB" sz="1500" dirty="0" smtClean="0"/>
                        <a:t>2</a:t>
                      </a:r>
                      <a:endParaRPr lang="en-GB" sz="1500" dirty="0"/>
                    </a:p>
                  </a:txBody>
                  <a:tcPr marL="124503" marR="124503" marT="60805" marB="60805"/>
                </a:tc>
              </a:tr>
            </a:tbl>
          </a:graphicData>
        </a:graphic>
      </p:graphicFrame>
      <p:sp>
        <p:nvSpPr>
          <p:cNvPr id="3" name="Slide Number Placeholder 2">
            <a:extLst>
              <a:ext uri="{FF2B5EF4-FFF2-40B4-BE49-F238E27FC236}">
                <a16:creationId xmlns:a16="http://schemas.microsoft.com/office/drawing/2014/main" xmlns=""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GB" dirty="0"/>
          </a:p>
        </p:txBody>
      </p:sp>
      <p:sp>
        <p:nvSpPr>
          <p:cNvPr id="5" name="Content Placeholder 2"/>
          <p:cNvSpPr>
            <a:spLocks noGrp="1"/>
          </p:cNvSpPr>
          <p:nvPr>
            <p:ph idx="1"/>
          </p:nvPr>
        </p:nvSpPr>
        <p:spPr>
          <a:xfrm>
            <a:off x="504000" y="1332037"/>
            <a:ext cx="5615812" cy="4104456"/>
          </a:xfrm>
        </p:spPr>
        <p:txBody>
          <a:bodyPr/>
          <a:lstStyle/>
          <a:p>
            <a:r>
              <a:rPr lang="en-GB" sz="1600" b="1" dirty="0">
                <a:solidFill>
                  <a:schemeClr val="accent2"/>
                </a:solidFill>
                <a:latin typeface="+mj-lt"/>
              </a:rPr>
              <a:t>What is the </a:t>
            </a:r>
            <a:r>
              <a:rPr lang="en-GB" sz="1600" b="1" dirty="0" smtClean="0">
                <a:solidFill>
                  <a:schemeClr val="accent2"/>
                </a:solidFill>
                <a:latin typeface="+mj-lt"/>
              </a:rPr>
              <a:t>Ethernet </a:t>
            </a:r>
            <a:r>
              <a:rPr lang="en-GB" sz="1600" b="1" dirty="0">
                <a:solidFill>
                  <a:schemeClr val="accent2"/>
                </a:solidFill>
                <a:latin typeface="+mj-lt"/>
              </a:rPr>
              <a:t>Cancel Order Journey?</a:t>
            </a:r>
          </a:p>
          <a:p>
            <a:endParaRPr lang="en-GB" sz="1600" b="1" dirty="0">
              <a:solidFill>
                <a:schemeClr val="accent2"/>
              </a:solidFill>
              <a:latin typeface="+mj-lt"/>
            </a:endParaRPr>
          </a:p>
          <a:p>
            <a:r>
              <a:rPr lang="en-GB" sz="1600" dirty="0" smtClean="0">
                <a:cs typeface="Arial" panose="020B0604020202020204" pitchFamily="34" charset="0"/>
              </a:rPr>
              <a:t>We’ve replaced </a:t>
            </a:r>
            <a:r>
              <a:rPr lang="en-GB" sz="1600" dirty="0">
                <a:cs typeface="Arial" panose="020B0604020202020204" pitchFamily="34" charset="0"/>
              </a:rPr>
              <a:t>the </a:t>
            </a:r>
            <a:r>
              <a:rPr lang="en-GB" sz="1600" dirty="0" smtClean="0">
                <a:cs typeface="Arial" panose="020B0604020202020204" pitchFamily="34" charset="0"/>
              </a:rPr>
              <a:t>Eco </a:t>
            </a:r>
            <a:r>
              <a:rPr lang="en-GB" sz="1600" dirty="0">
                <a:cs typeface="Arial" panose="020B0604020202020204" pitchFamily="34" charset="0"/>
              </a:rPr>
              <a:t>Plus cancel order journey with a new improved view order journey for Ethernet. </a:t>
            </a:r>
          </a:p>
          <a:p>
            <a:endParaRPr lang="en-GB" sz="1600" dirty="0">
              <a:cs typeface="Arial" panose="020B0604020202020204" pitchFamily="34" charset="0"/>
            </a:endParaRPr>
          </a:p>
          <a:p>
            <a:r>
              <a:rPr lang="en-GB" sz="1600" dirty="0">
                <a:cs typeface="Arial" panose="020B0604020202020204" pitchFamily="34" charset="0"/>
              </a:rPr>
              <a:t>Accessed via </a:t>
            </a:r>
            <a:r>
              <a:rPr lang="en-GB" sz="1600" dirty="0" smtClean="0">
                <a:cs typeface="Arial" panose="020B0604020202020204" pitchFamily="34" charset="0"/>
              </a:rPr>
              <a:t>Business Zone, the </a:t>
            </a:r>
            <a:r>
              <a:rPr lang="en-GB" sz="1600" dirty="0">
                <a:cs typeface="Arial" panose="020B0604020202020204" pitchFamily="34" charset="0"/>
              </a:rPr>
              <a:t>new journey will allow you to make it easier to: </a:t>
            </a:r>
          </a:p>
          <a:p>
            <a:pPr marL="285750" indent="-285750">
              <a:buFont typeface="Arial"/>
              <a:buChar char="•"/>
            </a:pPr>
            <a:endParaRPr lang="en-GB" sz="1600" dirty="0">
              <a:cs typeface="Arial" panose="020B0604020202020204" pitchFamily="34" charset="0"/>
            </a:endParaRPr>
          </a:p>
          <a:p>
            <a:pPr marL="342900" indent="-342900">
              <a:buFont typeface="+mj-lt"/>
              <a:buAutoNum type="arabicPeriod"/>
            </a:pPr>
            <a:r>
              <a:rPr lang="en-GB" sz="1600" dirty="0">
                <a:cs typeface="Arial" panose="020B0604020202020204" pitchFamily="34" charset="0"/>
              </a:rPr>
              <a:t>Cancel an order that’s in progress.</a:t>
            </a:r>
          </a:p>
          <a:p>
            <a:pPr marL="285750" indent="-285750">
              <a:buFont typeface="Arial"/>
              <a:buChar char="•"/>
            </a:pPr>
            <a:endParaRPr lang="en-GB" sz="1600" dirty="0">
              <a:cs typeface="Arial" panose="020B0604020202020204" pitchFamily="34" charset="0"/>
            </a:endParaRPr>
          </a:p>
          <a:p>
            <a:r>
              <a:rPr lang="en-GB" sz="1600" dirty="0">
                <a:cs typeface="Arial" panose="020B0604020202020204" pitchFamily="34" charset="0"/>
              </a:rPr>
              <a:t>The new journey has improved navigation and layout, is compatible with modern browsers and easier to use than Eco Plus.</a:t>
            </a:r>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4</a:t>
            </a:fld>
            <a:endParaRPr lang="en-GB"/>
          </a:p>
        </p:txBody>
      </p:sp>
      <p:pic>
        <p:nvPicPr>
          <p:cNvPr id="6" name="Picture 5"/>
          <p:cNvPicPr>
            <a:picLocks noChangeAspect="1"/>
          </p:cNvPicPr>
          <p:nvPr/>
        </p:nvPicPr>
        <p:blipFill>
          <a:blip r:embed="rId2"/>
          <a:stretch>
            <a:fillRect/>
          </a:stretch>
        </p:blipFill>
        <p:spPr>
          <a:xfrm>
            <a:off x="7703988" y="1332037"/>
            <a:ext cx="3848100" cy="4266983"/>
          </a:xfrm>
          <a:prstGeom prst="rect">
            <a:avLst/>
          </a:prstGeom>
          <a:ln>
            <a:solidFill>
              <a:schemeClr val="tx1"/>
            </a:solidFill>
          </a:ln>
        </p:spPr>
      </p:pic>
    </p:spTree>
    <p:extLst>
      <p:ext uri="{BB962C8B-B14F-4D97-AF65-F5344CB8AC3E}">
        <p14:creationId xmlns:p14="http://schemas.microsoft.com/office/powerpoint/2010/main" val="380096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endParaRPr lang="en-GB" dirty="0"/>
          </a:p>
        </p:txBody>
      </p:sp>
      <p:sp>
        <p:nvSpPr>
          <p:cNvPr id="5" name="Content Placeholder 2"/>
          <p:cNvSpPr>
            <a:spLocks noGrp="1"/>
          </p:cNvSpPr>
          <p:nvPr>
            <p:ph idx="1"/>
          </p:nvPr>
        </p:nvSpPr>
        <p:spPr>
          <a:xfrm>
            <a:off x="504000" y="1332037"/>
            <a:ext cx="5615812" cy="4896544"/>
          </a:xfrm>
        </p:spPr>
        <p:txBody>
          <a:bodyPr/>
          <a:lstStyle/>
          <a:p>
            <a:pPr lvl="0"/>
            <a:r>
              <a:rPr lang="en-GB" sz="1600" b="1" dirty="0">
                <a:solidFill>
                  <a:srgbClr val="E60050"/>
                </a:solidFill>
                <a:latin typeface="BT Font"/>
              </a:rPr>
              <a:t>What do I need to access the new journey</a:t>
            </a:r>
            <a:r>
              <a:rPr lang="en-GB" sz="1600" b="1" dirty="0" smtClean="0">
                <a:solidFill>
                  <a:srgbClr val="E60050"/>
                </a:solidFill>
                <a:latin typeface="BT Font"/>
              </a:rPr>
              <a:t>?</a:t>
            </a:r>
            <a:endParaRPr lang="en-GB" sz="1600" dirty="0" smtClean="0"/>
          </a:p>
          <a:p>
            <a:pPr marL="285750" indent="-285750">
              <a:buFont typeface="Arial"/>
              <a:buChar char="•"/>
            </a:pPr>
            <a:endParaRPr lang="en-GB" sz="1600" dirty="0"/>
          </a:p>
          <a:p>
            <a:pPr marL="285750" indent="-285750">
              <a:buFont typeface="Arial"/>
              <a:buChar char="•"/>
            </a:pPr>
            <a:r>
              <a:rPr lang="en-GB" sz="1600" dirty="0"/>
              <a:t>You need correct access and privileges, including </a:t>
            </a:r>
            <a:r>
              <a:rPr lang="en-GB" sz="1600" dirty="0" smtClean="0"/>
              <a:t>Business Zone. If </a:t>
            </a:r>
            <a:r>
              <a:rPr lang="en-GB" sz="1600" dirty="0"/>
              <a:t>you don’t have this, please contact your company administrator to </a:t>
            </a:r>
            <a:r>
              <a:rPr lang="en-GB" sz="1600" dirty="0" smtClean="0"/>
              <a:t>action</a:t>
            </a:r>
            <a:endParaRPr lang="en-GB" sz="1600" dirty="0"/>
          </a:p>
          <a:p>
            <a:endParaRPr lang="en-GB" sz="1600" dirty="0"/>
          </a:p>
          <a:p>
            <a:pPr marL="285750" indent="-285750">
              <a:buFont typeface="Arial"/>
              <a:buChar char="•"/>
            </a:pPr>
            <a:r>
              <a:rPr lang="en-GB" sz="1600" dirty="0"/>
              <a:t>You must be using a Windows machine and using the latest version of Internet Explorer, Chrome or </a:t>
            </a:r>
            <a:r>
              <a:rPr lang="en-GB" sz="1600" dirty="0" smtClean="0"/>
              <a:t>Firefox</a:t>
            </a:r>
            <a:endParaRPr lang="en-GB" sz="1600" dirty="0"/>
          </a:p>
          <a:p>
            <a:pPr marL="285750" indent="-285750">
              <a:buFont typeface="Arial"/>
              <a:buChar char="•"/>
            </a:pPr>
            <a:endParaRPr lang="en-GB" sz="1600" dirty="0"/>
          </a:p>
          <a:p>
            <a:pPr marL="285750" indent="-285750">
              <a:buFont typeface="Arial"/>
              <a:buChar char="•"/>
            </a:pPr>
            <a:r>
              <a:rPr lang="en-GB" sz="1600" dirty="0"/>
              <a:t>Mobile devices, Mac and Safari are not </a:t>
            </a:r>
            <a:r>
              <a:rPr lang="en-GB" sz="1600" dirty="0" smtClean="0"/>
              <a:t>supported</a:t>
            </a:r>
            <a:endParaRPr lang="en-GB" sz="1600" dirty="0"/>
          </a:p>
          <a:p>
            <a:endParaRPr lang="en-GB" sz="1600" dirty="0" smtClean="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5</a:t>
            </a:fld>
            <a:endParaRPr lang="en-GB"/>
          </a:p>
        </p:txBody>
      </p:sp>
      <p:pic>
        <p:nvPicPr>
          <p:cNvPr id="10" name="Picture 9"/>
          <p:cNvPicPr>
            <a:picLocks noChangeAspect="1"/>
          </p:cNvPicPr>
          <p:nvPr/>
        </p:nvPicPr>
        <p:blipFill>
          <a:blip r:embed="rId2"/>
          <a:stretch>
            <a:fillRect/>
          </a:stretch>
        </p:blipFill>
        <p:spPr>
          <a:xfrm>
            <a:off x="7775996" y="1332037"/>
            <a:ext cx="3848100" cy="4266983"/>
          </a:xfrm>
          <a:prstGeom prst="rect">
            <a:avLst/>
          </a:prstGeom>
          <a:ln>
            <a:solidFill>
              <a:schemeClr val="tx1"/>
            </a:solidFill>
          </a:ln>
        </p:spPr>
      </p:pic>
    </p:spTree>
    <p:extLst>
      <p:ext uri="{BB962C8B-B14F-4D97-AF65-F5344CB8AC3E}">
        <p14:creationId xmlns:p14="http://schemas.microsoft.com/office/powerpoint/2010/main" val="44497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Layout</a:t>
            </a:r>
            <a:endParaRPr lang="en-GB" dirty="0"/>
          </a:p>
        </p:txBody>
      </p:sp>
      <p:sp>
        <p:nvSpPr>
          <p:cNvPr id="5" name="Content Placeholder 2"/>
          <p:cNvSpPr>
            <a:spLocks noGrp="1"/>
          </p:cNvSpPr>
          <p:nvPr>
            <p:ph idx="1"/>
          </p:nvPr>
        </p:nvSpPr>
        <p:spPr>
          <a:xfrm>
            <a:off x="504000" y="1332037"/>
            <a:ext cx="5615812" cy="4896544"/>
          </a:xfrm>
        </p:spPr>
        <p:txBody>
          <a:bodyPr/>
          <a:lstStyle/>
          <a:p>
            <a:pPr marL="342900" indent="-342900">
              <a:buFont typeface="+mj-lt"/>
              <a:buAutoNum type="arabicPeriod"/>
            </a:pPr>
            <a:r>
              <a:rPr lang="en-GB" sz="1600" dirty="0" smtClean="0"/>
              <a:t>Select </a:t>
            </a:r>
            <a:r>
              <a:rPr lang="en-GB" sz="1600" dirty="0"/>
              <a:t>cancel item</a:t>
            </a:r>
          </a:p>
          <a:p>
            <a:pPr lvl="4"/>
            <a:r>
              <a:rPr lang="en-GB" sz="1600" dirty="0"/>
              <a:t>You need to select the item you want to cancel. To cancel an </a:t>
            </a:r>
            <a:r>
              <a:rPr lang="en-GB" sz="1600" dirty="0" err="1"/>
              <a:t>Etherway</a:t>
            </a:r>
            <a:r>
              <a:rPr lang="en-GB" sz="1600" dirty="0"/>
              <a:t> the associated </a:t>
            </a:r>
            <a:r>
              <a:rPr lang="en-GB" sz="1600" dirty="0" err="1"/>
              <a:t>Etherflow</a:t>
            </a:r>
            <a:r>
              <a:rPr lang="en-GB" sz="1600" dirty="0"/>
              <a:t> must be cancelled first.</a:t>
            </a:r>
          </a:p>
          <a:p>
            <a:pPr marL="342900" indent="-342900">
              <a:buFont typeface="+mj-lt"/>
              <a:buAutoNum type="arabicPeriod"/>
            </a:pPr>
            <a:endParaRPr lang="en-GB" sz="1600" dirty="0"/>
          </a:p>
          <a:p>
            <a:pPr marL="342900" indent="-342900">
              <a:buFont typeface="+mj-lt"/>
              <a:buAutoNum type="arabicPeriod"/>
            </a:pPr>
            <a:r>
              <a:rPr lang="en-GB" sz="1600" dirty="0" smtClean="0"/>
              <a:t>Reason </a:t>
            </a:r>
            <a:r>
              <a:rPr lang="en-GB" sz="1600" dirty="0"/>
              <a:t>to cancel</a:t>
            </a:r>
          </a:p>
          <a:p>
            <a:pPr lvl="4"/>
            <a:r>
              <a:rPr lang="en-GB" sz="1600" dirty="0"/>
              <a:t>A reason must be provided for cancelling the order.</a:t>
            </a:r>
          </a:p>
          <a:p>
            <a:pPr marL="342900" indent="-342900">
              <a:buFont typeface="+mj-lt"/>
              <a:buAutoNum type="arabicPeriod"/>
            </a:pPr>
            <a:endParaRPr lang="en-GB" sz="1600" dirty="0"/>
          </a:p>
          <a:p>
            <a:pPr marL="342900" indent="-342900">
              <a:buFont typeface="+mj-lt"/>
              <a:buAutoNum type="arabicPeriod"/>
            </a:pPr>
            <a:r>
              <a:rPr lang="en-GB" sz="1600" dirty="0" smtClean="0"/>
              <a:t>Discard </a:t>
            </a:r>
            <a:r>
              <a:rPr lang="en-GB" sz="1600" dirty="0"/>
              <a:t>changes</a:t>
            </a:r>
          </a:p>
          <a:p>
            <a:pPr lvl="4"/>
            <a:r>
              <a:rPr lang="en-GB" sz="1600" dirty="0"/>
              <a:t>The ‘Discard changes’ button allows you to reset any changes you’ve made prior to submitting the amend order.</a:t>
            </a:r>
          </a:p>
          <a:p>
            <a:endParaRPr lang="en-GB" sz="1600" dirty="0" smtClean="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6</a:t>
            </a:fld>
            <a:endParaRPr lang="en-GB"/>
          </a:p>
        </p:txBody>
      </p:sp>
      <p:pic>
        <p:nvPicPr>
          <p:cNvPr id="10" name="Picture 9"/>
          <p:cNvPicPr>
            <a:picLocks noChangeAspect="1"/>
          </p:cNvPicPr>
          <p:nvPr/>
        </p:nvPicPr>
        <p:blipFill>
          <a:blip r:embed="rId2"/>
          <a:stretch>
            <a:fillRect/>
          </a:stretch>
        </p:blipFill>
        <p:spPr>
          <a:xfrm>
            <a:off x="7487964" y="1332037"/>
            <a:ext cx="4136132" cy="4586369"/>
          </a:xfrm>
          <a:prstGeom prst="rect">
            <a:avLst/>
          </a:prstGeom>
          <a:ln>
            <a:solidFill>
              <a:schemeClr val="tx1"/>
            </a:solidFill>
          </a:ln>
        </p:spPr>
      </p:pic>
      <p:sp>
        <p:nvSpPr>
          <p:cNvPr id="6" name="Oval 5"/>
          <p:cNvSpPr/>
          <p:nvPr/>
        </p:nvSpPr>
        <p:spPr>
          <a:xfrm>
            <a:off x="7271940" y="241215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a:t>1</a:t>
            </a:r>
          </a:p>
        </p:txBody>
      </p:sp>
      <p:sp>
        <p:nvSpPr>
          <p:cNvPr id="7" name="Oval 6"/>
          <p:cNvSpPr/>
          <p:nvPr/>
        </p:nvSpPr>
        <p:spPr>
          <a:xfrm>
            <a:off x="7271940" y="320424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2</a:t>
            </a:r>
            <a:endParaRPr lang="en-GB" sz="1400" spc="-300" dirty="0"/>
          </a:p>
        </p:txBody>
      </p:sp>
      <p:sp>
        <p:nvSpPr>
          <p:cNvPr id="8" name="Oval 7"/>
          <p:cNvSpPr/>
          <p:nvPr/>
        </p:nvSpPr>
        <p:spPr>
          <a:xfrm>
            <a:off x="10368284" y="565251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3</a:t>
            </a:r>
            <a:endParaRPr lang="en-GB" sz="1400" spc="-300" dirty="0"/>
          </a:p>
        </p:txBody>
      </p:sp>
    </p:spTree>
    <p:extLst>
      <p:ext uri="{BB962C8B-B14F-4D97-AF65-F5344CB8AC3E}">
        <p14:creationId xmlns:p14="http://schemas.microsoft.com/office/powerpoint/2010/main" val="172320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cancel an order?</a:t>
            </a:r>
            <a:endParaRPr lang="en-GB" dirty="0"/>
          </a:p>
        </p:txBody>
      </p:sp>
      <p:sp>
        <p:nvSpPr>
          <p:cNvPr id="5" name="Content Placeholder 2"/>
          <p:cNvSpPr>
            <a:spLocks noGrp="1"/>
          </p:cNvSpPr>
          <p:nvPr>
            <p:ph idx="1"/>
          </p:nvPr>
        </p:nvSpPr>
        <p:spPr>
          <a:xfrm>
            <a:off x="504000" y="1188021"/>
            <a:ext cx="5615812" cy="6768752"/>
          </a:xfrm>
        </p:spPr>
        <p:txBody>
          <a:bodyPr/>
          <a:lstStyle/>
          <a:p>
            <a:pPr marL="342900" indent="-342900">
              <a:buFont typeface="+mj-lt"/>
              <a:buAutoNum type="arabicPeriod"/>
            </a:pPr>
            <a:r>
              <a:rPr lang="en-GB" sz="1400" b="1" dirty="0">
                <a:cs typeface="Arial" panose="020B0604020202020204" pitchFamily="34" charset="0"/>
              </a:rPr>
              <a:t>Search for your order</a:t>
            </a:r>
          </a:p>
          <a:p>
            <a:pPr marL="465750" lvl="2" indent="-285750"/>
            <a:r>
              <a:rPr lang="en-GB" sz="1400" dirty="0">
                <a:cs typeface="Arial" panose="020B0604020202020204" pitchFamily="34" charset="0"/>
              </a:rPr>
              <a:t>First you’ll need to search for your order on My BT Wholesale. From here, you can instigate the cancellation.</a:t>
            </a:r>
          </a:p>
          <a:p>
            <a:pPr marL="342900" indent="-342900">
              <a:buFont typeface="+mj-lt"/>
              <a:buAutoNum type="arabicPeriod"/>
            </a:pPr>
            <a:endParaRPr lang="en-GB" sz="1400" dirty="0">
              <a:cs typeface="Arial" panose="020B0604020202020204" pitchFamily="34" charset="0"/>
            </a:endParaRPr>
          </a:p>
          <a:p>
            <a:pPr marL="342900" indent="-342900">
              <a:buFont typeface="+mj-lt"/>
              <a:buAutoNum type="arabicPeriod"/>
            </a:pPr>
            <a:r>
              <a:rPr lang="en-GB" sz="1400" b="1" dirty="0">
                <a:cs typeface="Arial" panose="020B0604020202020204" pitchFamily="34" charset="0"/>
              </a:rPr>
              <a:t>Check to see if your order can be cancelled</a:t>
            </a:r>
          </a:p>
          <a:p>
            <a:pPr lvl="4"/>
            <a:r>
              <a:rPr lang="en-GB" sz="1400" dirty="0">
                <a:cs typeface="Arial" panose="020B0604020202020204" pitchFamily="34" charset="0"/>
              </a:rPr>
              <a:t>We’ll then need to check that your order can be cancelled. Depending on how far your order has progressed. If your order can’t be cancelled, we’ll tell you.</a:t>
            </a:r>
          </a:p>
          <a:p>
            <a:pPr marL="342900" indent="-342900">
              <a:buFont typeface="+mj-lt"/>
              <a:buAutoNum type="arabicPeriod"/>
            </a:pPr>
            <a:endParaRPr lang="en-GB" sz="1400" dirty="0">
              <a:cs typeface="Arial" panose="020B0604020202020204" pitchFamily="34" charset="0"/>
            </a:endParaRPr>
          </a:p>
          <a:p>
            <a:pPr marL="342900" indent="-342900">
              <a:buFont typeface="+mj-lt"/>
              <a:buAutoNum type="arabicPeriod"/>
            </a:pPr>
            <a:r>
              <a:rPr lang="en-GB" sz="1400" b="1" dirty="0">
                <a:cs typeface="Arial" panose="020B0604020202020204" pitchFamily="34" charset="0"/>
              </a:rPr>
              <a:t>Tell us why you’re cancelling the order</a:t>
            </a:r>
          </a:p>
          <a:p>
            <a:pPr lvl="4"/>
            <a:r>
              <a:rPr lang="en-GB" sz="1400" dirty="0">
                <a:cs typeface="Arial" panose="020B0604020202020204" pitchFamily="34" charset="0"/>
              </a:rPr>
              <a:t>If your order can be cancelled, you’ll be taken to the cancellation journey. Here, you’ll need to tell us why you’re cancelling the order.</a:t>
            </a:r>
          </a:p>
          <a:p>
            <a:pPr marL="342900" indent="-342900">
              <a:buFont typeface="+mj-lt"/>
              <a:buAutoNum type="arabicPeriod"/>
            </a:pPr>
            <a:endParaRPr lang="en-GB" sz="1400" dirty="0">
              <a:cs typeface="Arial" panose="020B0604020202020204" pitchFamily="34" charset="0"/>
            </a:endParaRPr>
          </a:p>
          <a:p>
            <a:pPr marL="342900" indent="-342900">
              <a:buFont typeface="+mj-lt"/>
              <a:buAutoNum type="arabicPeriod"/>
            </a:pPr>
            <a:r>
              <a:rPr lang="en-GB" sz="1400" b="1" dirty="0">
                <a:cs typeface="Arial" panose="020B0604020202020204" pitchFamily="34" charset="0"/>
              </a:rPr>
              <a:t>Cancellation charges</a:t>
            </a:r>
          </a:p>
          <a:p>
            <a:pPr lvl="4"/>
            <a:r>
              <a:rPr lang="en-GB" sz="1400" dirty="0">
                <a:cs typeface="Arial" panose="020B0604020202020204" pitchFamily="34" charset="0"/>
              </a:rPr>
              <a:t>There may be a charge depending on the item in your order.</a:t>
            </a:r>
          </a:p>
          <a:p>
            <a:pPr marL="342900" indent="-342900">
              <a:buFont typeface="+mj-lt"/>
              <a:buAutoNum type="arabicPeriod"/>
            </a:pPr>
            <a:endParaRPr lang="en-GB" sz="1400" dirty="0">
              <a:cs typeface="Arial" panose="020B0604020202020204" pitchFamily="34" charset="0"/>
            </a:endParaRPr>
          </a:p>
          <a:p>
            <a:pPr marL="342900" indent="-342900">
              <a:buFont typeface="+mj-lt"/>
              <a:buAutoNum type="arabicPeriod"/>
            </a:pPr>
            <a:r>
              <a:rPr lang="en-GB" sz="1400" b="1" dirty="0">
                <a:cs typeface="Arial" panose="020B0604020202020204" pitchFamily="34" charset="0"/>
              </a:rPr>
              <a:t>Discarding the cancel order</a:t>
            </a:r>
          </a:p>
          <a:p>
            <a:pPr lvl="4"/>
            <a:r>
              <a:rPr lang="en-GB" sz="1400" dirty="0">
                <a:cs typeface="Arial" panose="020B0604020202020204" pitchFamily="34" charset="0"/>
              </a:rPr>
              <a:t>Once you’ve made your selection and continued to cancel those items you will not be able to go back and deselect those items. You will have to discard the changes and start your cancel order from the ‘View order’ screen.</a:t>
            </a:r>
          </a:p>
          <a:p>
            <a:pPr marL="342900" indent="-342900">
              <a:buFont typeface="+mj-lt"/>
              <a:buAutoNum type="arabicPeriod"/>
            </a:pPr>
            <a:endParaRPr lang="en-GB" sz="1600" dirty="0" smtClean="0"/>
          </a:p>
          <a:p>
            <a:pPr marL="342900" indent="-342900">
              <a:buFont typeface="+mj-lt"/>
              <a:buAutoNum type="arabicPeriod"/>
            </a:pPr>
            <a:endParaRPr lang="en-GB" sz="1600" dirty="0"/>
          </a:p>
          <a:p>
            <a:pPr marL="342900" indent="-342900">
              <a:buFont typeface="+mj-lt"/>
              <a:buAutoNum type="arabicPeriod"/>
            </a:pPr>
            <a:endParaRPr lang="en-US" sz="1600" dirty="0"/>
          </a:p>
          <a:p>
            <a:pPr marL="342900" indent="-342900">
              <a:buFont typeface="+mj-lt"/>
              <a:buAutoNum type="arabicPeriod"/>
            </a:pPr>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7</a:t>
            </a:fld>
            <a:endParaRPr lang="en-GB"/>
          </a:p>
        </p:txBody>
      </p:sp>
      <p:pic>
        <p:nvPicPr>
          <p:cNvPr id="9" name="Picture 8"/>
          <p:cNvPicPr>
            <a:picLocks noChangeAspect="1"/>
          </p:cNvPicPr>
          <p:nvPr/>
        </p:nvPicPr>
        <p:blipFill rotWithShape="1">
          <a:blip r:embed="rId2"/>
          <a:srcRect l="17708" t="17099" r="33542" b="67098"/>
          <a:stretch/>
        </p:blipFill>
        <p:spPr>
          <a:xfrm>
            <a:off x="7055916" y="1332037"/>
            <a:ext cx="4655905" cy="848940"/>
          </a:xfrm>
          <a:prstGeom prst="rect">
            <a:avLst/>
          </a:prstGeom>
          <a:ln>
            <a:solidFill>
              <a:schemeClr val="tx1"/>
            </a:solidFill>
          </a:ln>
        </p:spPr>
      </p:pic>
      <p:pic>
        <p:nvPicPr>
          <p:cNvPr id="11" name="Picture 10"/>
          <p:cNvPicPr>
            <a:picLocks noChangeAspect="1"/>
          </p:cNvPicPr>
          <p:nvPr/>
        </p:nvPicPr>
        <p:blipFill rotWithShape="1">
          <a:blip r:embed="rId3"/>
          <a:srcRect l="19653" t="43395" r="20556" b="39321"/>
          <a:stretch/>
        </p:blipFill>
        <p:spPr>
          <a:xfrm>
            <a:off x="7055915" y="2412157"/>
            <a:ext cx="4655905" cy="757058"/>
          </a:xfrm>
          <a:prstGeom prst="rect">
            <a:avLst/>
          </a:prstGeom>
          <a:ln>
            <a:solidFill>
              <a:schemeClr val="tx1"/>
            </a:solidFill>
          </a:ln>
        </p:spPr>
      </p:pic>
      <p:pic>
        <p:nvPicPr>
          <p:cNvPr id="12" name="Picture 11"/>
          <p:cNvPicPr>
            <a:picLocks noChangeAspect="1"/>
          </p:cNvPicPr>
          <p:nvPr/>
        </p:nvPicPr>
        <p:blipFill rotWithShape="1">
          <a:blip r:embed="rId4"/>
          <a:srcRect l="335" t="41887" r="66692" b="48736"/>
          <a:stretch/>
        </p:blipFill>
        <p:spPr>
          <a:xfrm>
            <a:off x="8706515" y="3264625"/>
            <a:ext cx="3005306" cy="947732"/>
          </a:xfrm>
          <a:prstGeom prst="rect">
            <a:avLst/>
          </a:prstGeom>
          <a:ln>
            <a:solidFill>
              <a:schemeClr val="tx1"/>
            </a:solidFill>
          </a:ln>
        </p:spPr>
      </p:pic>
      <p:sp>
        <p:nvSpPr>
          <p:cNvPr id="8" name="Oval 7"/>
          <p:cNvSpPr/>
          <p:nvPr/>
        </p:nvSpPr>
        <p:spPr>
          <a:xfrm>
            <a:off x="6839891" y="115331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a:t>1</a:t>
            </a:r>
          </a:p>
        </p:txBody>
      </p:sp>
      <p:sp>
        <p:nvSpPr>
          <p:cNvPr id="10" name="Oval 9"/>
          <p:cNvSpPr/>
          <p:nvPr/>
        </p:nvSpPr>
        <p:spPr>
          <a:xfrm>
            <a:off x="6829842" y="230414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2</a:t>
            </a:r>
            <a:endParaRPr lang="en-GB" sz="1400" spc="-300" dirty="0"/>
          </a:p>
        </p:txBody>
      </p:sp>
      <p:sp>
        <p:nvSpPr>
          <p:cNvPr id="13" name="Oval 12"/>
          <p:cNvSpPr/>
          <p:nvPr/>
        </p:nvSpPr>
        <p:spPr>
          <a:xfrm>
            <a:off x="8490491" y="322379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3</a:t>
            </a:r>
            <a:endParaRPr lang="en-GB" sz="1400" spc="-300" dirty="0"/>
          </a:p>
        </p:txBody>
      </p:sp>
    </p:spTree>
    <p:extLst>
      <p:ext uri="{BB962C8B-B14F-4D97-AF65-F5344CB8AC3E}">
        <p14:creationId xmlns:p14="http://schemas.microsoft.com/office/powerpoint/2010/main" val="8425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an order</a:t>
            </a:r>
          </a:p>
        </p:txBody>
      </p:sp>
      <p:sp>
        <p:nvSpPr>
          <p:cNvPr id="3" name="Content Placeholder 2"/>
          <p:cNvSpPr>
            <a:spLocks noGrp="1"/>
          </p:cNvSpPr>
          <p:nvPr>
            <p:ph idx="1"/>
          </p:nvPr>
        </p:nvSpPr>
        <p:spPr>
          <a:xfrm>
            <a:off x="451646" y="1131516"/>
            <a:ext cx="5524150" cy="4953049"/>
          </a:xfrm>
        </p:spPr>
        <p:txBody>
          <a:bodyPr>
            <a:normAutofit/>
          </a:bodyPr>
          <a:lstStyle/>
          <a:p>
            <a:r>
              <a:rPr lang="en-GB" sz="1600" dirty="0">
                <a:solidFill>
                  <a:schemeClr val="accent2"/>
                </a:solidFill>
              </a:rPr>
              <a:t>Step 1: Logging In</a:t>
            </a:r>
          </a:p>
          <a:p>
            <a:endParaRPr lang="en-GB" sz="1600" dirty="0">
              <a:solidFill>
                <a:schemeClr val="accent2"/>
              </a:solidFill>
            </a:endParaRPr>
          </a:p>
          <a:p>
            <a:pPr marL="285750" indent="-285750">
              <a:buFont typeface="Arial" panose="020B0604020202020204" pitchFamily="34" charset="0"/>
              <a:buChar char="•"/>
            </a:pPr>
            <a:r>
              <a:rPr lang="en-GB" sz="1800" b="0" dirty="0">
                <a:latin typeface="+mn-lt"/>
              </a:rPr>
              <a:t>Go to </a:t>
            </a:r>
            <a:r>
              <a:rPr lang="en-GB" sz="1800" b="0" dirty="0">
                <a:latin typeface="+mn-lt"/>
                <a:hlinkClick r:id="rId2"/>
              </a:rPr>
              <a:t>www.btwholesale.com</a:t>
            </a:r>
            <a:r>
              <a:rPr lang="en-GB" sz="1800" b="0" dirty="0">
                <a:latin typeface="+mn-lt"/>
              </a:rPr>
              <a:t> </a:t>
            </a:r>
          </a:p>
          <a:p>
            <a:pPr marL="285750" indent="-285750">
              <a:buFont typeface="Arial" panose="020B0604020202020204" pitchFamily="34" charset="0"/>
              <a:buChar char="•"/>
            </a:pPr>
            <a:r>
              <a:rPr lang="en-GB" sz="1800" b="0" dirty="0">
                <a:latin typeface="+mn-lt"/>
              </a:rPr>
              <a:t>Enter your Username and Password</a:t>
            </a:r>
          </a:p>
          <a:p>
            <a:pPr marL="285750" indent="-285750">
              <a:buFont typeface="Arial" panose="020B0604020202020204" pitchFamily="34" charset="0"/>
              <a:buChar char="•"/>
            </a:pPr>
            <a:r>
              <a:rPr lang="en-GB" sz="1800" b="0" dirty="0">
                <a:latin typeface="+mn-lt"/>
              </a:rPr>
              <a:t>Click ‘Login’</a:t>
            </a:r>
          </a:p>
          <a:p>
            <a:endParaRPr lang="en-GB" sz="1800" b="0" dirty="0">
              <a:latin typeface="+mn-lt"/>
            </a:endParaRPr>
          </a:p>
          <a:p>
            <a:endParaRPr lang="en-US" sz="1729" dirty="0"/>
          </a:p>
          <a:p>
            <a:endParaRPr lang="en-US" sz="1729" dirty="0"/>
          </a:p>
        </p:txBody>
      </p:sp>
      <p:pic>
        <p:nvPicPr>
          <p:cNvPr id="4" name="Picture 3"/>
          <p:cNvPicPr>
            <a:picLocks noChangeAspect="1"/>
          </p:cNvPicPr>
          <p:nvPr/>
        </p:nvPicPr>
        <p:blipFill>
          <a:blip r:embed="rId3"/>
          <a:stretch>
            <a:fillRect/>
          </a:stretch>
        </p:blipFill>
        <p:spPr>
          <a:xfrm>
            <a:off x="5223544" y="1188021"/>
            <a:ext cx="6512456" cy="396044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541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an order</a:t>
            </a:r>
          </a:p>
        </p:txBody>
      </p:sp>
      <p:sp>
        <p:nvSpPr>
          <p:cNvPr id="3" name="Content Placeholder 2"/>
          <p:cNvSpPr>
            <a:spLocks noGrp="1"/>
          </p:cNvSpPr>
          <p:nvPr>
            <p:ph idx="1"/>
          </p:nvPr>
        </p:nvSpPr>
        <p:spPr>
          <a:xfrm>
            <a:off x="451646" y="1260030"/>
            <a:ext cx="5524150" cy="4320480"/>
          </a:xfrm>
        </p:spPr>
        <p:txBody>
          <a:bodyPr>
            <a:normAutofit/>
          </a:bodyPr>
          <a:lstStyle/>
          <a:p>
            <a:r>
              <a:rPr lang="en-GB" sz="1600" dirty="0">
                <a:solidFill>
                  <a:schemeClr val="accent2"/>
                </a:solidFill>
              </a:rPr>
              <a:t>Step </a:t>
            </a:r>
            <a:r>
              <a:rPr lang="en-GB" sz="1600" dirty="0" smtClean="0">
                <a:solidFill>
                  <a:schemeClr val="accent2"/>
                </a:solidFill>
              </a:rPr>
              <a:t>2: </a:t>
            </a:r>
            <a:r>
              <a:rPr lang="en-GB" sz="1600" dirty="0">
                <a:solidFill>
                  <a:schemeClr val="accent2"/>
                </a:solidFill>
              </a:rPr>
              <a:t>Searching</a:t>
            </a:r>
          </a:p>
          <a:p>
            <a:endParaRPr lang="en-GB" sz="1600" dirty="0" smtClean="0">
              <a:solidFill>
                <a:schemeClr val="accent2"/>
              </a:solidFill>
            </a:endParaRPr>
          </a:p>
          <a:p>
            <a:r>
              <a:rPr lang="en-GB" sz="1800" b="0" dirty="0" smtClean="0">
                <a:latin typeface="+mn-lt"/>
              </a:rPr>
              <a:t>There’s </a:t>
            </a:r>
            <a:r>
              <a:rPr lang="en-GB" sz="1800" b="0" dirty="0">
                <a:latin typeface="+mn-lt"/>
              </a:rPr>
              <a:t>a lot of different ways you can search for an order in My BT Wholesale. The easiest way is by entering your order reference in the search bar. </a:t>
            </a:r>
          </a:p>
          <a:p>
            <a:endParaRPr lang="en-GB" sz="1800" b="0" dirty="0">
              <a:latin typeface="+mn-lt"/>
            </a:endParaRPr>
          </a:p>
          <a:p>
            <a:pPr marL="342900" indent="-342900">
              <a:buFont typeface="+mj-lt"/>
              <a:buAutoNum type="arabicPeriod"/>
            </a:pPr>
            <a:r>
              <a:rPr lang="en-GB" sz="1800" b="0" dirty="0">
                <a:latin typeface="+mn-lt"/>
              </a:rPr>
              <a:t>Click on the reference number to view the order quick </a:t>
            </a:r>
            <a:r>
              <a:rPr lang="en-GB" sz="1800" b="0" dirty="0" smtClean="0">
                <a:latin typeface="+mn-lt"/>
              </a:rPr>
              <a:t>view</a:t>
            </a:r>
          </a:p>
          <a:p>
            <a:pPr marL="342900" indent="-342900">
              <a:buFont typeface="+mj-lt"/>
              <a:buAutoNum type="arabicPeriod"/>
            </a:pPr>
            <a:endParaRPr lang="en-GB" sz="1800" b="0" dirty="0">
              <a:latin typeface="+mn-lt"/>
            </a:endParaRPr>
          </a:p>
          <a:p>
            <a:pPr marL="342900" indent="-342900">
              <a:buFont typeface="+mj-lt"/>
              <a:buAutoNum type="arabicPeriod"/>
            </a:pPr>
            <a:r>
              <a:rPr lang="en-GB" sz="1800" b="0" dirty="0">
                <a:latin typeface="+mn-lt"/>
              </a:rPr>
              <a:t>You can also find the order by using the filters on the orders section of the Overview page and on My orders page.</a:t>
            </a:r>
          </a:p>
          <a:p>
            <a:endParaRPr lang="en-GB" sz="1800" b="0" dirty="0">
              <a:latin typeface="+mn-lt"/>
            </a:endParaRPr>
          </a:p>
          <a:p>
            <a:endParaRPr lang="en-US" sz="1729" dirty="0"/>
          </a:p>
          <a:p>
            <a:endParaRPr lang="en-US" sz="1729" dirty="0"/>
          </a:p>
        </p:txBody>
      </p:sp>
      <p:pic>
        <p:nvPicPr>
          <p:cNvPr id="5" name="Picture 4"/>
          <p:cNvPicPr>
            <a:picLocks noChangeAspect="1"/>
          </p:cNvPicPr>
          <p:nvPr/>
        </p:nvPicPr>
        <p:blipFill rotWithShape="1">
          <a:blip r:embed="rId2"/>
          <a:srcRect l="24129" t="24910" r="37340" b="62830"/>
          <a:stretch/>
        </p:blipFill>
        <p:spPr>
          <a:xfrm>
            <a:off x="7051962" y="1404045"/>
            <a:ext cx="4672992" cy="836368"/>
          </a:xfrm>
          <a:prstGeom prst="rect">
            <a:avLst/>
          </a:prstGeom>
          <a:ln>
            <a:solidFill>
              <a:schemeClr val="accent1"/>
            </a:solidFill>
          </a:ln>
        </p:spPr>
      </p:pic>
      <p:pic>
        <p:nvPicPr>
          <p:cNvPr id="6" name="Picture 5"/>
          <p:cNvPicPr>
            <a:picLocks noChangeAspect="1"/>
          </p:cNvPicPr>
          <p:nvPr/>
        </p:nvPicPr>
        <p:blipFill rotWithShape="1">
          <a:blip r:embed="rId3"/>
          <a:srcRect l="27464" t="3407" r="36065" b="26862"/>
          <a:stretch/>
        </p:blipFill>
        <p:spPr>
          <a:xfrm>
            <a:off x="7055916" y="2377009"/>
            <a:ext cx="2194286" cy="3025433"/>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9870331" y="2383042"/>
            <a:ext cx="1836468" cy="2652676"/>
          </a:xfrm>
          <a:prstGeom prst="rect">
            <a:avLst/>
          </a:prstGeom>
          <a:ln>
            <a:solidFill>
              <a:schemeClr val="accent1"/>
            </a:solidFill>
          </a:ln>
        </p:spPr>
      </p:pic>
      <p:sp>
        <p:nvSpPr>
          <p:cNvPr id="8" name="Oval 7"/>
          <p:cNvSpPr/>
          <p:nvPr/>
        </p:nvSpPr>
        <p:spPr>
          <a:xfrm>
            <a:off x="8496076" y="183609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a:t>1</a:t>
            </a:r>
          </a:p>
        </p:txBody>
      </p:sp>
      <p:sp>
        <p:nvSpPr>
          <p:cNvPr id="9" name="Oval 8"/>
          <p:cNvSpPr/>
          <p:nvPr/>
        </p:nvSpPr>
        <p:spPr>
          <a:xfrm>
            <a:off x="9720212" y="248416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2</a:t>
            </a:r>
            <a:endParaRPr lang="en-GB" sz="1400" spc="-300" dirty="0"/>
          </a:p>
        </p:txBody>
      </p:sp>
      <p:sp>
        <p:nvSpPr>
          <p:cNvPr id="10" name="Rectangle 3"/>
          <p:cNvSpPr/>
          <p:nvPr/>
        </p:nvSpPr>
        <p:spPr>
          <a:xfrm>
            <a:off x="8712100" y="1908101"/>
            <a:ext cx="1659671" cy="216024"/>
          </a:xfrm>
          <a:prstGeom prst="rect">
            <a:avLst/>
          </a:prstGeom>
          <a:ln w="28575">
            <a:solidFill>
              <a:srgbClr val="FF0000"/>
            </a:solidFill>
          </a:ln>
        </p:spPr>
        <p:txBody>
          <a:bodyPr lIns="45719" rIns="45719" anchor="ctr"/>
          <a:lstStyle/>
          <a:p>
            <a:pPr algn="ctr">
              <a:defRPr>
                <a:solidFill>
                  <a:srgbClr val="FFFFFF"/>
                </a:solidFill>
              </a:defRPr>
            </a:pPr>
            <a:endParaRPr/>
          </a:p>
        </p:txBody>
      </p:sp>
      <p:sp>
        <p:nvSpPr>
          <p:cNvPr id="11" name="Rectangle 8"/>
          <p:cNvSpPr/>
          <p:nvPr/>
        </p:nvSpPr>
        <p:spPr>
          <a:xfrm>
            <a:off x="10440292" y="1899747"/>
            <a:ext cx="835699" cy="224377"/>
          </a:xfrm>
          <a:prstGeom prst="rect">
            <a:avLst/>
          </a:prstGeom>
          <a:ln w="28575">
            <a:solidFill>
              <a:srgbClr val="FF0000"/>
            </a:solidFill>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88826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2.xml><?xml version="1.0" encoding="utf-8"?>
<?mso-contentType ?>
<customXsn xmlns="http://schemas.microsoft.com/office/2006/metadata/customXsn">
  <xsnLocation/>
  <cached>True</cached>
  <openByDefault>False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FXKM3USVKQV5-12-230630</_dlc_DocId>
    <_dlc_DocIdUrl xmlns="e0e35bac-e255-4a69-af54-5f01336af94f">
      <Url>https://office.bt.com/sites/btwholesaleproducts/_layouts/DocIdRedir.aspx?ID=FXKM3USVKQV5-12-230630</Url>
      <Description>FXKM3USVKQV5-12-230630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5E8A76A01F25DB4EB6EB3FF151FFD8F0" ma:contentTypeVersion="13" ma:contentTypeDescription="Default item with a two year maximum retention period." ma:contentTypeScope="" ma:versionID="4475c44da445dcca9c7895d2a84c9777">
  <xsd:schema xmlns:xsd="http://www.w3.org/2001/XMLSchema" xmlns:xs="http://www.w3.org/2001/XMLSchema" xmlns:p="http://schemas.microsoft.com/office/2006/metadata/properties" xmlns:ns2="e0e35bac-e255-4a69-af54-5f01336af94f" targetNamespace="http://schemas.microsoft.com/office/2006/metadata/properties" ma:root="true" ma:fieldsID="9dd834e87a42e4a98bcf1dd3b7c2d548"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4d0e5215-e656-4dd4-beff-4d8e21d1b6bd}" ma:internalName="TaxCatchAll" ma:showField="CatchAllData"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d0e5215-e656-4dd4-beff-4d8e21d1b6bd}" ma:internalName="TaxCatchAllLabel" ma:readOnly="true" ma:showField="CatchAllDataLabel"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ACBE0C-AC66-4F21-BFFF-89A65B8EAD7C}"/>
</file>

<file path=customXml/itemProps2.xml><?xml version="1.0" encoding="utf-8"?>
<ds:datastoreItem xmlns:ds="http://schemas.openxmlformats.org/officeDocument/2006/customXml" ds:itemID="{61284BFA-8ECE-4D4D-BC5F-8783ED16A78E}"/>
</file>

<file path=customXml/itemProps3.xml><?xml version="1.0" encoding="utf-8"?>
<ds:datastoreItem xmlns:ds="http://schemas.openxmlformats.org/officeDocument/2006/customXml" ds:itemID="{BDB5D5CC-B2CB-4505-BB9F-C0188E3D8F4D}"/>
</file>

<file path=customXml/itemProps4.xml><?xml version="1.0" encoding="utf-8"?>
<ds:datastoreItem xmlns:ds="http://schemas.openxmlformats.org/officeDocument/2006/customXml" ds:itemID="{279B0844-D44F-4658-9B09-E3A9392CEC3B}"/>
</file>

<file path=customXml/itemProps5.xml><?xml version="1.0" encoding="utf-8"?>
<ds:datastoreItem xmlns:ds="http://schemas.openxmlformats.org/officeDocument/2006/customXml" ds:itemID="{BE3999AA-2557-4079-83BB-C691CC0F3A32}"/>
</file>

<file path=customXml/itemProps6.xml><?xml version="1.0" encoding="utf-8"?>
<ds:datastoreItem xmlns:ds="http://schemas.openxmlformats.org/officeDocument/2006/customXml" ds:itemID="{7B4431B2-E971-4C23-B02E-4D956B95CA4F}"/>
</file>

<file path=docProps/app.xml><?xml version="1.0" encoding="utf-8"?>
<Properties xmlns="http://schemas.openxmlformats.org/officeDocument/2006/extended-properties" xmlns:vt="http://schemas.openxmlformats.org/officeDocument/2006/docPropsVTypes">
  <Template/>
  <TotalTime>10314</TotalTime>
  <Words>1090</Words>
  <Application>Microsoft Office PowerPoint</Application>
  <PresentationFormat>Custom</PresentationFormat>
  <Paragraphs>152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BT Font</vt:lpstr>
      <vt:lpstr>BT Font Light</vt:lpstr>
      <vt:lpstr>Calibri</vt:lpstr>
      <vt:lpstr>Calibri Light</vt:lpstr>
      <vt:lpstr>BT_ppt_widescreen_mountain(calibri)</vt:lpstr>
      <vt:lpstr>Business Zone Ethernet Cancel Order Journey – User Guide</vt:lpstr>
      <vt:lpstr>Contents</vt:lpstr>
      <vt:lpstr>Version Control</vt:lpstr>
      <vt:lpstr>Introduction</vt:lpstr>
      <vt:lpstr>Pre-requisites</vt:lpstr>
      <vt:lpstr>Layout</vt:lpstr>
      <vt:lpstr>How do I cancel an order?</vt:lpstr>
      <vt:lpstr>Searching for an order</vt:lpstr>
      <vt:lpstr>Searching for an order</vt:lpstr>
      <vt:lpstr>Initiate the cancel order</vt:lpstr>
      <vt:lpstr>Initiate the cancel order</vt:lpstr>
      <vt:lpstr>Cancelling the order</vt:lpstr>
      <vt:lpstr>Cancelling the order</vt:lpstr>
      <vt:lpstr>Discarding changes</vt:lpstr>
      <vt:lpstr>Important Information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135</cp:revision>
  <dcterms:created xsi:type="dcterms:W3CDTF">2017-11-04T08:36:27Z</dcterms:created>
  <dcterms:modified xsi:type="dcterms:W3CDTF">2018-05-09T16:12:14Z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0x0101005EEE68971716474CABDF87371185FDEC00EC6EA5ED20A94112869E9D0DC08914F4005E8A76A01F25DB4EB6EB3FF151FFD8F0</vt:lpwstr>
  </property>
  <property fmtid="{D5CDD505-2E9C-101B-9397-08002B2CF9AE}" pid="3" name="_dlc_DocIdItemGuid">
    <vt:lpwstr>0cb785fd-111f-41ef-9ce4-28553f825a76</vt:lpwstr>
  </property>
</Properties>
</file>