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92" r:id="rId2"/>
    <p:sldId id="284" r:id="rId3"/>
    <p:sldId id="322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77" r:id="rId12"/>
    <p:sldId id="376" r:id="rId13"/>
    <p:sldId id="386" r:id="rId14"/>
    <p:sldId id="387" r:id="rId15"/>
    <p:sldId id="388" r:id="rId16"/>
    <p:sldId id="389" r:id="rId17"/>
    <p:sldId id="390" r:id="rId18"/>
    <p:sldId id="257" r:id="rId19"/>
  </p:sldIdLst>
  <p:sldSz cx="12239625" cy="6840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4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47" autoAdjust="0"/>
    <p:restoredTop sz="94660"/>
  </p:normalViewPr>
  <p:slideViewPr>
    <p:cSldViewPr showGuides="1">
      <p:cViewPr varScale="1">
        <p:scale>
          <a:sx n="92" d="100"/>
          <a:sy n="92" d="100"/>
        </p:scale>
        <p:origin x="-498" y="-108"/>
      </p:cViewPr>
      <p:guideLst>
        <p:guide orient="horz" pos="2154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10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66EBB-0E58-47B2-8EA8-A694003FD0F2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143000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50299-5D49-4341-93C4-E56654763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3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only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19A1903-F9DC-4336-A846-18D57D102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00" y="3168000"/>
            <a:ext cx="4320000" cy="4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88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small text)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185571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(small text)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385696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59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174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56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980000"/>
            <a:ext cx="11232000" cy="234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6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0"/>
            <a:ext cx="7632000" cy="972000"/>
          </a:xfrm>
        </p:spPr>
        <p:txBody>
          <a:bodyPr/>
          <a:lstStyle>
            <a:lvl1pPr>
              <a:defRPr sz="4400" b="0" i="0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000" y="2772000"/>
            <a:ext cx="7596000" cy="3168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BT Font Light" panose="020B0403030204020203" pitchFamily="34" charset="0"/>
              <a:buChar char="–"/>
              <a:defRPr sz="2400" baseline="0"/>
            </a:lvl2pPr>
            <a:lvl3pPr marL="360000" indent="-180000">
              <a:buFont typeface="BT Font Light" panose="020B0403030204020203" pitchFamily="34" charset="0"/>
              <a:buChar char="&gt;"/>
              <a:defRPr sz="2400" baseline="0"/>
            </a:lvl3pPr>
            <a:lvl4pPr marL="540000" indent="-180000">
              <a:buFont typeface="BT Font Light" panose="020B0403030204020203" pitchFamily="34" charset="0"/>
              <a:buChar char="–"/>
              <a:defRPr sz="2400" baseline="0"/>
            </a:lvl4pPr>
            <a:lvl5pPr marL="720000" indent="-180000">
              <a:buFont typeface="BT Font Light" panose="020B0403030204020203" pitchFamily="34" charset="0"/>
              <a:buChar char="&gt;"/>
              <a:defRPr sz="24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British Telecommunications plc 2017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8BFDA8-D769-4815-BABE-83746B930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00" y="6289200"/>
            <a:ext cx="1620000" cy="1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59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12000"/>
            <a:ext cx="6300000" cy="4464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BT Font Light" panose="020B0403030204020203" pitchFamily="34" charset="0"/>
              <a:buChar char="–"/>
              <a:defRPr sz="2400" baseline="0"/>
            </a:lvl2pPr>
            <a:lvl3pPr marL="360000" indent="-180000">
              <a:buFont typeface="BT Font Light" panose="020B0403030204020203" pitchFamily="34" charset="0"/>
              <a:buChar char="&gt;"/>
              <a:defRPr sz="2400" baseline="0"/>
            </a:lvl3pPr>
            <a:lvl4pPr marL="540000" indent="-180000">
              <a:buFont typeface="BT Font Light" panose="020B0403030204020203" pitchFamily="34" charset="0"/>
              <a:buChar char="–"/>
              <a:defRPr sz="2400" baseline="0"/>
            </a:lvl4pPr>
            <a:lvl5pPr marL="720000" indent="-180000">
              <a:buFont typeface="BT Font Light" panose="020B0403030204020203" pitchFamily="34" charset="0"/>
              <a:buChar char="&gt;"/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84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12000"/>
            <a:ext cx="6300000" cy="4464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BT Font Light" panose="020B0403030204020203" pitchFamily="34" charset="0"/>
              <a:buChar char="–"/>
              <a:defRPr sz="2400" baseline="0"/>
            </a:lvl2pPr>
            <a:lvl3pPr marL="360000" indent="-180000">
              <a:buFont typeface="BT Font Light" panose="020B0403030204020203" pitchFamily="34" charset="0"/>
              <a:buChar char="&gt;"/>
              <a:defRPr sz="2400" baseline="0"/>
            </a:lvl3pPr>
            <a:lvl4pPr marL="540000" indent="-180000">
              <a:buFont typeface="BT Font Light" panose="020B0403030204020203" pitchFamily="34" charset="0"/>
              <a:buChar char="–"/>
              <a:defRPr sz="2400" baseline="0"/>
            </a:lvl4pPr>
            <a:lvl5pPr marL="720000" indent="-180000">
              <a:buFont typeface="BT Font Light" panose="020B0403030204020203" pitchFamily="34" charset="0"/>
              <a:buChar char="&gt;"/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128000" y="1512000"/>
            <a:ext cx="45720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52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12000"/>
            <a:ext cx="6300000" cy="4464000"/>
          </a:xfrm>
        </p:spPr>
        <p:txBody>
          <a:bodyPr/>
          <a:lstStyle>
            <a:lvl1pPr>
              <a:spcAft>
                <a:spcPts val="0"/>
              </a:spcAft>
              <a:defRPr sz="2400" b="0" i="0" baseline="0">
                <a:latin typeface="+mn-lt"/>
              </a:defRPr>
            </a:lvl1pPr>
            <a:lvl2pPr marL="180000" indent="-180000">
              <a:spcAft>
                <a:spcPts val="0"/>
              </a:spcAft>
              <a:buFont typeface="BT Font Light" panose="020B0403030204020203" pitchFamily="34" charset="0"/>
              <a:buChar char="–"/>
              <a:defRPr sz="2400" baseline="0"/>
            </a:lvl2pPr>
            <a:lvl3pPr marL="360000" indent="-180000">
              <a:buFont typeface="BT Font Light" panose="020B0403030204020203" pitchFamily="34" charset="0"/>
              <a:buChar char="&gt;"/>
              <a:defRPr sz="2400" baseline="0"/>
            </a:lvl3pPr>
            <a:lvl4pPr marL="540000" indent="-180000">
              <a:buFont typeface="BT Font Light" panose="020B0403030204020203" pitchFamily="34" charset="0"/>
              <a:buChar char="–"/>
              <a:defRPr sz="2400" baseline="0"/>
            </a:lvl4pPr>
            <a:lvl5pPr marL="720000" indent="-180000">
              <a:buFont typeface="BT Font Light" panose="020B0403030204020203" pitchFamily="34" charset="0"/>
              <a:buChar char="&gt;"/>
              <a:defRPr sz="2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7128000" y="1512000"/>
            <a:ext cx="4572000" cy="216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7128000" y="3816000"/>
            <a:ext cx="4572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73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8640000" cy="1260000"/>
          </a:xfrm>
        </p:spPr>
        <p:txBody>
          <a:bodyPr/>
          <a:lstStyle>
            <a:lvl1pPr algn="l">
              <a:lnSpc>
                <a:spcPct val="85000"/>
              </a:lnSpc>
              <a:defRPr sz="44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875" y="3204245"/>
            <a:ext cx="8640000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E13F342-CFD1-4290-8626-E16964A79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5" y="742041"/>
            <a:ext cx="2160000" cy="2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5544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12000"/>
            <a:ext cx="5544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6468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4800" y="1512000"/>
            <a:ext cx="36468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085600" y="1512000"/>
            <a:ext cx="3646800" cy="446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33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888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000" y="1512000"/>
            <a:ext cx="3420000" cy="442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8280000" y="1512000"/>
            <a:ext cx="3420000" cy="442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25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888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4752000" y="1512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4752000" y="3780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6"/>
          </p:nvPr>
        </p:nvSpPr>
        <p:spPr>
          <a:xfrm>
            <a:off x="8280000" y="1512000"/>
            <a:ext cx="3420000" cy="442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67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888000" cy="4464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3"/>
          </p:nvPr>
        </p:nvSpPr>
        <p:spPr>
          <a:xfrm>
            <a:off x="4752000" y="1512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52000" y="3780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8"/>
          </p:nvPr>
        </p:nvSpPr>
        <p:spPr>
          <a:xfrm>
            <a:off x="8280000" y="1512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9"/>
          </p:nvPr>
        </p:nvSpPr>
        <p:spPr>
          <a:xfrm>
            <a:off x="8280000" y="3780000"/>
            <a:ext cx="3420000" cy="21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20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99" y="1512000"/>
            <a:ext cx="3646800" cy="8856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4800" y="1512000"/>
            <a:ext cx="3646800" cy="8856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085600" y="1512000"/>
            <a:ext cx="3646800" cy="88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/>
          </p:nvPr>
        </p:nvSpPr>
        <p:spPr>
          <a:xfrm>
            <a:off x="504000" y="2736000"/>
            <a:ext cx="3646800" cy="323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294800" y="2736000"/>
            <a:ext cx="3646800" cy="323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8085600" y="2736000"/>
            <a:ext cx="3646800" cy="323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92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000" y="5796000"/>
            <a:ext cx="3754800" cy="3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4000" y="1512000"/>
            <a:ext cx="11232000" cy="415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7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British Telecommunications plc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A3CD75-BB1F-4D42-95A9-2E8E3287D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00" y="6289200"/>
            <a:ext cx="1620000" cy="1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8640000" cy="1260000"/>
          </a:xfrm>
        </p:spPr>
        <p:txBody>
          <a:bodyPr/>
          <a:lstStyle>
            <a:lvl1pPr algn="l">
              <a:lnSpc>
                <a:spcPct val="85000"/>
              </a:lnSpc>
              <a:defRPr sz="44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875" y="3204245"/>
            <a:ext cx="8640000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B10B3F-165C-4118-81F5-45737878B7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5" y="742041"/>
            <a:ext cx="2160000" cy="2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439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32845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65846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110352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mage (large text) (blank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86400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255388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small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232211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small text)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00" y="1799999"/>
            <a:ext cx="6480000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9200" y="6228581"/>
            <a:ext cx="3600000" cy="2872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509" y="2160160"/>
            <a:ext cx="6480000" cy="1620000"/>
          </a:xfrm>
        </p:spPr>
        <p:txBody>
          <a:bodyPr/>
          <a:lstStyle>
            <a:lvl1pPr>
              <a:lnSpc>
                <a:spcPct val="100000"/>
              </a:lnSpc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British Telecommunications plc 2017</a:t>
            </a:r>
          </a:p>
        </p:txBody>
      </p:sp>
    </p:spTree>
    <p:extLst>
      <p:ext uri="{BB962C8B-B14F-4D97-AF65-F5344CB8AC3E}">
        <p14:creationId xmlns:p14="http://schemas.microsoft.com/office/powerpoint/2010/main" val="306297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324000"/>
            <a:ext cx="11232000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512000"/>
            <a:ext cx="11232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9200" y="6228000"/>
            <a:ext cx="3600000" cy="2872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4000" y="6228581"/>
            <a:ext cx="360000" cy="2872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4000" y="936000"/>
            <a:ext cx="1123200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7484" y="6254795"/>
            <a:ext cx="2160000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British Telecommunications plc 2017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BA6EEE9-33C4-4F1F-9EA4-CC655D9F981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00" y="6289200"/>
            <a:ext cx="1620000" cy="1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88" r:id="rId3"/>
    <p:sldLayoutId id="2147483651" r:id="rId4"/>
    <p:sldLayoutId id="2147483656" r:id="rId5"/>
    <p:sldLayoutId id="2147483657" r:id="rId6"/>
    <p:sldLayoutId id="2147483689" r:id="rId7"/>
    <p:sldLayoutId id="2147483668" r:id="rId8"/>
    <p:sldLayoutId id="2147483669" r:id="rId9"/>
    <p:sldLayoutId id="2147483670" r:id="rId10"/>
    <p:sldLayoutId id="2147483690" r:id="rId11"/>
    <p:sldLayoutId id="2147483674" r:id="rId12"/>
    <p:sldLayoutId id="2147483675" r:id="rId13"/>
    <p:sldLayoutId id="2147483676" r:id="rId14"/>
    <p:sldLayoutId id="2147483691" r:id="rId15"/>
    <p:sldLayoutId id="2147483687" r:id="rId16"/>
    <p:sldLayoutId id="2147483684" r:id="rId17"/>
    <p:sldLayoutId id="2147483685" r:id="rId18"/>
    <p:sldLayoutId id="2147483686" r:id="rId19"/>
    <p:sldLayoutId id="2147483650" r:id="rId20"/>
    <p:sldLayoutId id="2147483652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54" r:id="rId28"/>
    <p:sldLayoutId id="2147483655" r:id="rId29"/>
  </p:sldLayoutIdLst>
  <p:hf hdr="0" ftr="0"/>
  <p:txStyles>
    <p:titleStyle>
      <a:lvl1pPr algn="l" defTabSz="912114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1500" b="1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2114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75" userDrawn="1">
          <p15:clr>
            <a:srgbClr val="F26B43"/>
          </p15:clr>
        </p15:guide>
        <p15:guide id="2" pos="3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wholesale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39BE73-3DC7-42F9-809A-ACE74A36D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188" y="1332037"/>
            <a:ext cx="8640000" cy="1260000"/>
          </a:xfrm>
        </p:spPr>
        <p:txBody>
          <a:bodyPr/>
          <a:lstStyle/>
          <a:p>
            <a:r>
              <a:rPr lang="en-GB" dirty="0" smtClean="0"/>
              <a:t>Reading Fault Notes and Viewing Engineer Status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000" dirty="0" smtClean="0"/>
              <a:t>Version 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64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356" y="2844205"/>
            <a:ext cx="8136904" cy="864096"/>
          </a:xfrm>
        </p:spPr>
        <p:txBody>
          <a:bodyPr/>
          <a:lstStyle/>
          <a:p>
            <a:r>
              <a:rPr lang="en-GB" dirty="0" smtClean="0"/>
              <a:t>Reading BT Wholesale Notes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9" b="12299"/>
          <a:stretch/>
        </p:blipFill>
        <p:spPr bwMode="auto">
          <a:xfrm>
            <a:off x="431180" y="1773938"/>
            <a:ext cx="5832648" cy="3677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BT Wholesale Notes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4001" y="6228581"/>
            <a:ext cx="359999" cy="287267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0B868178-02AE-42FC-958D-6B8F13B601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5916" y="2340149"/>
            <a:ext cx="4614527" cy="3240360"/>
          </a:xfrm>
        </p:spPr>
        <p:txBody>
          <a:bodyPr>
            <a:normAutofit/>
          </a:bodyPr>
          <a:lstStyle/>
          <a:p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Reading BT Wholesale </a:t>
            </a:r>
            <a:r>
              <a:rPr lang="en-GB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otes</a:t>
            </a:r>
          </a:p>
          <a:p>
            <a:endParaRPr lang="en-GB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scroll on the Fault Details page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5" y="1773938"/>
            <a:ext cx="6020315" cy="3590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BT Wholesale Notes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4001" y="6228581"/>
            <a:ext cx="359999" cy="287267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0B868178-02AE-42FC-958D-6B8F13B601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5916" y="2340149"/>
            <a:ext cx="4614527" cy="3240360"/>
          </a:xfrm>
        </p:spPr>
        <p:txBody>
          <a:bodyPr>
            <a:normAutofit/>
          </a:bodyPr>
          <a:lstStyle/>
          <a:p>
            <a:r>
              <a:rPr lang="en-GB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Reading BT Wholesale notes</a:t>
            </a:r>
          </a:p>
          <a:p>
            <a:endParaRPr lang="en-GB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‘Fault Progress Updates’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ection you can view the notes sent by BT Wholesale</a:t>
            </a:r>
          </a:p>
          <a:p>
            <a:pPr marL="342900" indent="-342900">
              <a:spcBef>
                <a:spcPts val="600"/>
              </a:spcBef>
              <a:buAutoNum type="arabicParenR"/>
            </a:pP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view older notes, click on ‘View More’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5156" y="2772197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9924" y="4284365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193A67"/>
                </a:solidFill>
              </a:rPr>
              <a:t>2</a:t>
            </a:r>
            <a:endParaRPr lang="en-GB" sz="1100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324" y="2844205"/>
            <a:ext cx="8856984" cy="864096"/>
          </a:xfrm>
        </p:spPr>
        <p:txBody>
          <a:bodyPr/>
          <a:lstStyle/>
          <a:p>
            <a:r>
              <a:rPr lang="en-GB" dirty="0" smtClean="0"/>
              <a:t>View Engineer Status and Notes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" y="1773937"/>
            <a:ext cx="6332180" cy="3446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 Status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4001" y="6228581"/>
            <a:ext cx="359999" cy="287267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0B868178-02AE-42FC-958D-6B8F13B601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5916" y="1982302"/>
            <a:ext cx="4614527" cy="3240360"/>
          </a:xfrm>
        </p:spPr>
        <p:txBody>
          <a:bodyPr>
            <a:normAutofit/>
          </a:bodyPr>
          <a:lstStyle/>
          <a:p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Engineer Status</a:t>
            </a:r>
          </a:p>
          <a:p>
            <a:endParaRPr lang="en-GB" sz="1300" b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fault has an Appointment booked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Non-Appointed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ngineer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you can view the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visit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‘View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Engineer’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‘Supplier Notes’.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View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Engineer – Only becomes available to view when the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(under the Fault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rogress Update section) shows ‘Trouble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Accepted’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confirms an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 has been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booked.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Supplier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– You can view the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notes following an appointment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59572" y="2628181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71740" y="2628181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193A67"/>
                </a:solidFill>
              </a:rPr>
              <a:t>2</a:t>
            </a:r>
            <a:endParaRPr lang="en-GB" sz="1100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" y="1773936"/>
            <a:ext cx="6332180" cy="3446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7"/>
          <a:stretch/>
        </p:blipFill>
        <p:spPr bwMode="auto">
          <a:xfrm>
            <a:off x="791220" y="2517332"/>
            <a:ext cx="5358269" cy="1514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90512" y="2910752"/>
            <a:ext cx="5075778" cy="856216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0" tIns="34235" rIns="68470" bIns="34235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 Status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4001" y="6228581"/>
            <a:ext cx="359999" cy="287267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0B868178-02AE-42FC-958D-6B8F13B601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5916" y="2340149"/>
            <a:ext cx="4614527" cy="3240360"/>
          </a:xfrm>
        </p:spPr>
        <p:txBody>
          <a:bodyPr>
            <a:normAutofit/>
          </a:bodyPr>
          <a:lstStyle/>
          <a:p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View My Engineer</a:t>
            </a:r>
          </a:p>
          <a:p>
            <a:endParaRPr lang="en-GB" sz="1300" b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you’ve clicked in the ‘View my Engineer’ link, a 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 up box will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appear.</a:t>
            </a:r>
          </a:p>
          <a:p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gives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the status of the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visit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with the e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ngineer’s name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number should you need to contact them.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" y="1773937"/>
            <a:ext cx="6332180" cy="3446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 Status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4001" y="6228581"/>
            <a:ext cx="359999" cy="287267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0B868178-02AE-42FC-958D-6B8F13B6017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5916" y="2340149"/>
            <a:ext cx="4614527" cy="3240360"/>
          </a:xfrm>
        </p:spPr>
        <p:txBody>
          <a:bodyPr>
            <a:normAutofit/>
          </a:bodyPr>
          <a:lstStyle/>
          <a:p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Supplier Notes</a:t>
            </a:r>
          </a:p>
          <a:p>
            <a:endParaRPr lang="en-GB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Click ‘Supplier Notes’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37956" y="2628181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" y="1773937"/>
            <a:ext cx="6332180" cy="3446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 Status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4001" y="6228581"/>
            <a:ext cx="359999" cy="287267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0B868178-02AE-42FC-958D-6B8F13B601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83908" y="2297370"/>
            <a:ext cx="4614527" cy="2131011"/>
          </a:xfrm>
        </p:spPr>
        <p:txBody>
          <a:bodyPr>
            <a:normAutofit/>
          </a:bodyPr>
          <a:lstStyle/>
          <a:p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GB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Notes</a:t>
            </a:r>
          </a:p>
          <a:p>
            <a:endParaRPr lang="en-GB" sz="1300" b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Supplier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gives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the status of the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 task.</a:t>
            </a:r>
            <a:b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Appointment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etails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 date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  <a:b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Supplier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–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you the notes added by the engineer on completion of the appointment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67484" y="2052117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3380" y="2810421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193A67"/>
                </a:solidFill>
              </a:rPr>
              <a:t>2</a:t>
            </a:r>
            <a:endParaRPr lang="en-GB" sz="1100" dirty="0">
              <a:solidFill>
                <a:srgbClr val="193A67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3380" y="3276253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193A67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4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47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500" y="399356"/>
            <a:ext cx="8229600" cy="428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2114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35236" y="1404045"/>
            <a:ext cx="4614527" cy="46805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this User Guide?</a:t>
            </a:r>
          </a:p>
          <a:p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r>
              <a:rPr lang="en-GB" sz="13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P</a:t>
            </a: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3 – Version Control</a:t>
            </a:r>
            <a:endParaRPr lang="en-GB" sz="13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r>
              <a:rPr lang="en-GB" sz="13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P</a:t>
            </a: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4 – Logging In</a:t>
            </a:r>
            <a:endParaRPr lang="en-GB" sz="13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P</a:t>
            </a: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10</a:t>
            </a: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– Reading BT Wholesale Notes</a:t>
            </a:r>
            <a:endParaRPr lang="en-GB" sz="13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P13 </a:t>
            </a:r>
            <a:r>
              <a:rPr lang="en-GB" sz="13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- View Engineer Status and Notes</a:t>
            </a:r>
            <a:endParaRPr lang="en-GB" sz="13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endParaRPr lang="en-GB" sz="13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endParaRPr lang="en-GB" sz="13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endParaRPr lang="en-GB" sz="13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endParaRPr lang="en-GB" sz="13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endParaRPr lang="en-GB" sz="13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endParaRPr lang="en-GB" sz="13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endParaRPr lang="en-GB" sz="13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  <a:spcBef>
                <a:spcPct val="20000"/>
              </a:spcBef>
              <a:buClr>
                <a:srgbClr val="31527F"/>
              </a:buClr>
            </a:pPr>
            <a:endParaRPr lang="en-GB" sz="13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31527F"/>
              </a:buClr>
            </a:pPr>
            <a:endParaRPr lang="en-GB" sz="13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31527F"/>
              </a:buClr>
            </a:pPr>
            <a:endParaRPr lang="en-US" sz="1300" dirty="0">
              <a:solidFill>
                <a:srgbClr val="595959"/>
              </a:solidFill>
              <a:latin typeface="Calibri"/>
              <a:cs typeface="Arial"/>
            </a:endParaRPr>
          </a:p>
          <a:p>
            <a:endParaRPr lang="en-US" sz="13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Version 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536811"/>
              </p:ext>
            </p:extLst>
          </p:nvPr>
        </p:nvGraphicFramePr>
        <p:xfrm>
          <a:off x="1511300" y="1476053"/>
          <a:ext cx="9000950" cy="75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4793969"/>
                <a:gridCol w="2622805"/>
              </a:tblGrid>
              <a:tr h="37842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Change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Version</a:t>
                      </a:r>
                      <a:endParaRPr lang="en-GB" sz="1600" dirty="0"/>
                    </a:p>
                  </a:txBody>
                  <a:tcPr/>
                </a:tc>
              </a:tr>
              <a:tr h="37842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June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User</a:t>
                      </a:r>
                      <a:r>
                        <a:rPr lang="en-GB" sz="1600" baseline="0" dirty="0" smtClean="0"/>
                        <a:t> Guide Published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1" y="1764086"/>
            <a:ext cx="6371542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55916" y="2916213"/>
            <a:ext cx="4614527" cy="1872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Logging In</a:t>
            </a:r>
          </a:p>
          <a:p>
            <a:pPr marL="0" indent="0">
              <a:buNone/>
            </a:pPr>
            <a:endParaRPr lang="en-GB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www.btwholesale.com</a:t>
            </a: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Username and Password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‘Login’</a:t>
            </a:r>
          </a:p>
          <a:p>
            <a:pPr marL="0" indent="0">
              <a:buNone/>
            </a:pPr>
            <a:endParaRPr lang="en-GB" sz="1300" dirty="0">
              <a:latin typeface="+mj-lt"/>
            </a:endParaRPr>
          </a:p>
          <a:p>
            <a:pPr marL="0" indent="0">
              <a:buNone/>
            </a:pPr>
            <a:endParaRPr lang="en-US" sz="13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27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8" y="1764085"/>
            <a:ext cx="6371394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1866" y="4442029"/>
            <a:ext cx="1302970" cy="297180"/>
          </a:xfrm>
          <a:prstGeom prst="rect">
            <a:avLst/>
          </a:prstGeom>
          <a:noFill/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4001" y="6228581"/>
            <a:ext cx="359999" cy="287267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0B868178-02AE-42FC-958D-6B8F13B601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5916" y="2340149"/>
            <a:ext cx="4614527" cy="1872481"/>
          </a:xfrm>
        </p:spPr>
        <p:txBody>
          <a:bodyPr>
            <a:normAutofit fontScale="92500" lnSpcReduction="20000"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Accessing the journey</a:t>
            </a:r>
          </a:p>
          <a:p>
            <a:pPr marL="0" indent="0">
              <a:buNone/>
            </a:pPr>
            <a:endParaRPr lang="en-GB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logged in, you’ll be taken to </a:t>
            </a:r>
            <a:r>
              <a:rPr lang="en-GB" sz="1400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Zone</a:t>
            </a:r>
            <a:r>
              <a:rPr lang="en-GB" sz="1400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b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aren’t taken to Business zone, you’ll need to </a:t>
            </a:r>
            <a:r>
              <a:rPr lang="en-GB" sz="1400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speak with you Administrator</a:t>
            </a:r>
          </a:p>
          <a:p>
            <a:endParaRPr lang="en-GB" sz="1400" b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access the new journey:</a:t>
            </a:r>
          </a:p>
          <a:p>
            <a:endParaRPr lang="en-GB" sz="1400" b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sz="1400" b="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‘Raise or Track a fault’</a:t>
            </a:r>
            <a:endParaRPr lang="en-GB" sz="1400" b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0" y="1764086"/>
            <a:ext cx="6371542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18" y="3041126"/>
            <a:ext cx="4669044" cy="90245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80818" y="3041126"/>
            <a:ext cx="4669044" cy="902456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0" tIns="34235" rIns="68470" bIns="34235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your Fault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4001" y="6228581"/>
            <a:ext cx="359999" cy="287267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0B868178-02AE-42FC-958D-6B8F13B601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5916" y="2340149"/>
            <a:ext cx="4614527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Search for your fault</a:t>
            </a:r>
          </a:p>
          <a:p>
            <a:pPr marL="0" indent="0">
              <a:buNone/>
            </a:pPr>
            <a:endParaRPr lang="en-GB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pop up box will appear asking to enter BT Fault, Customer, Service Reference or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 Number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Enter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Service ID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(normally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BBIP or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BBEU)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the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 Number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300" b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Click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magnifying glass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73460" y="3564285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83708" y="3564285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rgbClr val="193A67"/>
                </a:solidFill>
              </a:rPr>
              <a:t>2</a:t>
            </a:r>
            <a:endParaRPr lang="en-GB" sz="1100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0" y="1764086"/>
            <a:ext cx="6371542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" r="1669" b="3147"/>
          <a:stretch/>
        </p:blipFill>
        <p:spPr bwMode="auto">
          <a:xfrm>
            <a:off x="1511300" y="2340149"/>
            <a:ext cx="4426039" cy="2281693"/>
          </a:xfrm>
          <a:prstGeom prst="rect">
            <a:avLst/>
          </a:prstGeom>
          <a:noFill/>
          <a:ln w="349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your Fault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4001" y="6228581"/>
            <a:ext cx="359999" cy="287267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0B868178-02AE-42FC-958D-6B8F13B601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5916" y="2340149"/>
            <a:ext cx="4614527" cy="3240360"/>
          </a:xfrm>
        </p:spPr>
        <p:txBody>
          <a:bodyPr>
            <a:normAutofit/>
          </a:bodyPr>
          <a:lstStyle/>
          <a:p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Search </a:t>
            </a:r>
            <a:r>
              <a:rPr lang="en-GB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fault</a:t>
            </a:r>
          </a:p>
          <a:p>
            <a:pPr marL="0" indent="0">
              <a:buNone/>
            </a:pPr>
            <a:endParaRPr lang="en-GB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confirm if we’ve been able to find an open fault against the reference you have provided. </a:t>
            </a:r>
          </a:p>
          <a:p>
            <a:pPr>
              <a:spcBef>
                <a:spcPts val="600"/>
              </a:spcBef>
            </a:pP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an open fault, it will be displayed under the Fault Reference tab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0" y="1764086"/>
            <a:ext cx="6371542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 r="1836" b="3284"/>
          <a:stretch/>
        </p:blipFill>
        <p:spPr bwMode="auto">
          <a:xfrm>
            <a:off x="1329060" y="2457450"/>
            <a:ext cx="4418561" cy="2254828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55316" y="3780309"/>
            <a:ext cx="1028704" cy="172518"/>
          </a:xfrm>
          <a:prstGeom prst="rect">
            <a:avLst/>
          </a:prstGeom>
          <a:noFill/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0" tIns="34235" rIns="68470" bIns="34235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your Fault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4001" y="6228581"/>
            <a:ext cx="359999" cy="287267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0B868178-02AE-42FC-958D-6B8F13B601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5916" y="2340149"/>
            <a:ext cx="4614527" cy="3240360"/>
          </a:xfrm>
        </p:spPr>
        <p:txBody>
          <a:bodyPr>
            <a:normAutofit/>
          </a:bodyPr>
          <a:lstStyle/>
          <a:p>
            <a:r>
              <a:rPr lang="en-GB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Search for your fault</a:t>
            </a:r>
          </a:p>
          <a:p>
            <a:endParaRPr lang="en-GB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Click </a:t>
            </a:r>
            <a:r>
              <a:rPr lang="en-GB" sz="13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Fault Reference </a:t>
            </a:r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33500" y="3780309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0" y="1764086"/>
            <a:ext cx="6371542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5" y="2374577"/>
            <a:ext cx="4501170" cy="242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your Fault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4001" y="6228581"/>
            <a:ext cx="359999" cy="287267"/>
          </a:xfrm>
          <a:prstGeom prst="rect">
            <a:avLst/>
          </a:prstGeom>
        </p:spPr>
        <p:txBody>
          <a:bodyPr lIns="91435" tIns="45717" rIns="91435" bIns="45717"/>
          <a:lstStyle/>
          <a:p>
            <a:fld id="{0B868178-02AE-42FC-958D-6B8F13B601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055916" y="2340149"/>
            <a:ext cx="4614527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Viewing the fault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b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Click ‘View details’</a:t>
            </a:r>
            <a:endParaRPr lang="en-GB" sz="13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2070" r="3713"/>
          <a:stretch/>
        </p:blipFill>
        <p:spPr bwMode="auto">
          <a:xfrm>
            <a:off x="2519412" y="1834712"/>
            <a:ext cx="1818409" cy="3675172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9412" y="4091855"/>
            <a:ext cx="931736" cy="480542"/>
          </a:xfrm>
          <a:prstGeom prst="rect">
            <a:avLst/>
          </a:prstGeom>
          <a:noFill/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0" tIns="34235" rIns="68470" bIns="34235"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2375396" y="4212357"/>
            <a:ext cx="177800" cy="177800"/>
          </a:xfrm>
          <a:prstGeom prst="ellipse">
            <a:avLst/>
          </a:prstGeom>
          <a:solidFill>
            <a:srgbClr val="D9E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rgbClr val="193A67"/>
                </a:solidFill>
              </a:rPr>
              <a:t>1</a:t>
            </a:r>
            <a:endParaRPr lang="en-GB" sz="1100" dirty="0">
              <a:solidFill>
                <a:srgbClr val="193A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w to Place and FTTP Order Sept 17">
  <a:themeElements>
    <a:clrScheme name="Red&amp;White - BT">
      <a:dk1>
        <a:sysClr val="windowText" lastClr="000000"/>
      </a:dk1>
      <a:lt1>
        <a:sysClr val="window" lastClr="FFFFFF"/>
      </a:lt1>
      <a:dk2>
        <a:srgbClr val="333333"/>
      </a:dk2>
      <a:lt2>
        <a:srgbClr val="666666"/>
      </a:lt2>
      <a:accent1>
        <a:srgbClr val="6400AA"/>
      </a:accent1>
      <a:accent2>
        <a:srgbClr val="E60050"/>
      </a:accent2>
      <a:accent3>
        <a:srgbClr val="00A0D6"/>
      </a:accent3>
      <a:accent4>
        <a:srgbClr val="7F7F7F"/>
      </a:accent4>
      <a:accent5>
        <a:srgbClr val="CCCCCF"/>
      </a:accent5>
      <a:accent6>
        <a:srgbClr val="E5E5E5"/>
      </a:accent6>
      <a:hlink>
        <a:srgbClr val="6400AA"/>
      </a:hlink>
      <a:folHlink>
        <a:srgbClr val="E60050"/>
      </a:folHlink>
    </a:clrScheme>
    <a:fontScheme name="Philosophy - BT">
      <a:majorFont>
        <a:latin typeface="BT Font"/>
        <a:ea typeface=""/>
        <a:cs typeface=""/>
      </a:majorFont>
      <a:minorFont>
        <a:latin typeface="BT Fon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5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holesale_ppt_widescreen_fibre v2.potx" id="{CB344BD4-2EA2-45AB-BD17-00E2A7CED169}" vid="{DC9713F3-7BBB-444B-8592-4A85F21EEE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How to Place and FTTP Order Sept 17</Template>
  <TotalTime>3752</TotalTime>
  <Words>510</Words>
  <Application>Microsoft Office PowerPoint</Application>
  <PresentationFormat>Custom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How to Place and FTTP Order Sept 17</vt:lpstr>
      <vt:lpstr>Reading Fault Notes and Viewing Engineer Status       Version 1</vt:lpstr>
      <vt:lpstr>PowerPoint Presentation</vt:lpstr>
      <vt:lpstr>Version Control</vt:lpstr>
      <vt:lpstr>Logging In </vt:lpstr>
      <vt:lpstr>Logging In</vt:lpstr>
      <vt:lpstr>Checking your Fault Status</vt:lpstr>
      <vt:lpstr>Checking your Fault Status</vt:lpstr>
      <vt:lpstr>Checking your Fault Status</vt:lpstr>
      <vt:lpstr>Checking your Fault Status</vt:lpstr>
      <vt:lpstr>Reading BT Wholesale Notes</vt:lpstr>
      <vt:lpstr>Reading BT Wholesale Notes</vt:lpstr>
      <vt:lpstr>Reading BT Wholesale Notes</vt:lpstr>
      <vt:lpstr>View Engineer Status and Notes</vt:lpstr>
      <vt:lpstr>Engineer Status</vt:lpstr>
      <vt:lpstr>Engineer Status</vt:lpstr>
      <vt:lpstr>Engineer Status</vt:lpstr>
      <vt:lpstr>Engineer Status</vt:lpstr>
      <vt:lpstr>PowerPoint Presentation</vt:lpstr>
    </vt:vector>
  </TitlesOfParts>
  <Company>BT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 Fibre to the Premises (FTTP)</dc:title>
  <dc:creator>Laura Avery</dc:creator>
  <cp:lastModifiedBy>Laura Avery</cp:lastModifiedBy>
  <cp:revision>92</cp:revision>
  <dcterms:created xsi:type="dcterms:W3CDTF">2017-10-04T07:57:45Z</dcterms:created>
  <dcterms:modified xsi:type="dcterms:W3CDTF">2018-06-04T10:27:31Z</dcterms:modified>
</cp:coreProperties>
</file>