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92" r:id="rId2"/>
    <p:sldId id="284" r:id="rId3"/>
    <p:sldId id="322" r:id="rId4"/>
    <p:sldId id="316" r:id="rId5"/>
    <p:sldId id="337" r:id="rId6"/>
    <p:sldId id="349" r:id="rId7"/>
    <p:sldId id="350" r:id="rId8"/>
    <p:sldId id="351" r:id="rId9"/>
    <p:sldId id="329" r:id="rId10"/>
    <p:sldId id="352" r:id="rId11"/>
    <p:sldId id="338" r:id="rId12"/>
    <p:sldId id="353" r:id="rId13"/>
    <p:sldId id="354" r:id="rId14"/>
    <p:sldId id="339" r:id="rId15"/>
    <p:sldId id="341" r:id="rId16"/>
    <p:sldId id="342" r:id="rId17"/>
    <p:sldId id="335" r:id="rId18"/>
    <p:sldId id="336" r:id="rId19"/>
    <p:sldId id="257" r:id="rId20"/>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4">
          <p15:clr>
            <a:srgbClr val="A4A3A4"/>
          </p15:clr>
        </p15:guide>
        <p15:guide id="2" pos="38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147" autoAdjust="0"/>
    <p:restoredTop sz="94660"/>
  </p:normalViewPr>
  <p:slideViewPr>
    <p:cSldViewPr showGuides="1">
      <p:cViewPr>
        <p:scale>
          <a:sx n="90" d="100"/>
          <a:sy n="90" d="100"/>
        </p:scale>
        <p:origin x="-582" y="-156"/>
      </p:cViewPr>
      <p:guideLst>
        <p:guide orient="horz" pos="2154"/>
        <p:guide pos="38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10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07/06/2018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19A1903-F9DC-4336-A846-18D57D102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smtClean="0"/>
              <a:t>Click to 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spTree>
    <p:extLst>
      <p:ext uri="{BB962C8B-B14F-4D97-AF65-F5344CB8AC3E}">
        <p14:creationId xmlns:p14="http://schemas.microsoft.com/office/powerpoint/2010/main" val="185571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smtClean="0"/>
              <a:t>Click to 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spTree>
    <p:extLst>
      <p:ext uri="{BB962C8B-B14F-4D97-AF65-F5344CB8AC3E}">
        <p14:creationId xmlns:p14="http://schemas.microsoft.com/office/powerpoint/2010/main" val="3856964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359662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BT Font Light" panose="020B0403030204020203" pitchFamily="34" charset="0"/>
              <a:buChar char="–"/>
              <a:defRPr sz="2400" baseline="0"/>
            </a:lvl2pPr>
            <a:lvl3pPr marL="360000" indent="-180000">
              <a:buFont typeface="BT Font Light" panose="020B0403030204020203" pitchFamily="34" charset="0"/>
              <a:buChar char="&gt;"/>
              <a:defRPr sz="2400" baseline="0"/>
            </a:lvl3pPr>
            <a:lvl4pPr marL="540000" indent="-180000">
              <a:buFont typeface="BT Font Light" panose="020B0403030204020203" pitchFamily="34" charset="0"/>
              <a:buChar char="–"/>
              <a:defRPr sz="2400" baseline="0"/>
            </a:lvl4pPr>
            <a:lvl5pPr marL="720000" indent="-180000">
              <a:buFont typeface="BT Font Light" panose="020B0403030204020203" pitchFamily="34" charset="0"/>
              <a:buChar char="&gt;"/>
              <a:defRPr sz="24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a16="http://schemas.microsoft.com/office/drawing/2014/main" xmlns="" id="{138BFDA8-D769-4815-BABE-83746B930D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BT Font Light" panose="020B0403030204020203" pitchFamily="34" charset="0"/>
              <a:buChar char="–"/>
              <a:defRPr sz="2400" baseline="0"/>
            </a:lvl2pPr>
            <a:lvl3pPr marL="360000" indent="-180000">
              <a:buFont typeface="BT Font Light" panose="020B0403030204020203" pitchFamily="34" charset="0"/>
              <a:buChar char="&gt;"/>
              <a:defRPr sz="2400" baseline="0"/>
            </a:lvl3pPr>
            <a:lvl4pPr marL="540000" indent="-180000">
              <a:buFont typeface="BT Font Light" panose="020B0403030204020203" pitchFamily="34" charset="0"/>
              <a:buChar char="–"/>
              <a:defRPr sz="2400" baseline="0"/>
            </a:lvl4pPr>
            <a:lvl5pPr marL="720000" indent="-180000">
              <a:buFont typeface="BT Font Light" panose="020B0403030204020203" pitchFamily="34" charset="0"/>
              <a:buChar char="&gt;"/>
              <a:defRPr sz="24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BT Font Light" panose="020B0403030204020203" pitchFamily="34" charset="0"/>
              <a:buChar char="–"/>
              <a:defRPr sz="2400" baseline="0"/>
            </a:lvl2pPr>
            <a:lvl3pPr marL="360000" indent="-180000">
              <a:buFont typeface="BT Font Light" panose="020B0403030204020203" pitchFamily="34" charset="0"/>
              <a:buChar char="&gt;"/>
              <a:defRPr sz="2400" baseline="0"/>
            </a:lvl3pPr>
            <a:lvl4pPr marL="540000" indent="-180000">
              <a:buFont typeface="BT Font Light" panose="020B0403030204020203" pitchFamily="34" charset="0"/>
              <a:buChar char="–"/>
              <a:defRPr sz="2400" baseline="0"/>
            </a:lvl4pPr>
            <a:lvl5pPr marL="720000" indent="-180000">
              <a:buFont typeface="BT Font Light" panose="020B0403030204020203" pitchFamily="34" charset="0"/>
              <a:buChar char="&gt;"/>
              <a:defRPr sz="24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8000" y="1512000"/>
            <a:ext cx="4572000" cy="44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41529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BT Font Light" panose="020B0403030204020203" pitchFamily="34" charset="0"/>
              <a:buChar char="–"/>
              <a:defRPr sz="2400" baseline="0"/>
            </a:lvl2pPr>
            <a:lvl3pPr marL="360000" indent="-180000">
              <a:buFont typeface="BT Font Light" panose="020B0403030204020203" pitchFamily="34" charset="0"/>
              <a:buChar char="&gt;"/>
              <a:defRPr sz="2400" baseline="0"/>
            </a:lvl3pPr>
            <a:lvl4pPr marL="540000" indent="-180000">
              <a:buFont typeface="BT Font Light" panose="020B0403030204020203" pitchFamily="34" charset="0"/>
              <a:buChar char="–"/>
              <a:defRPr sz="2400" baseline="0"/>
            </a:lvl4pPr>
            <a:lvl5pPr marL="720000" indent="-180000">
              <a:buFont typeface="BT Font Light" panose="020B0403030204020203" pitchFamily="34" charset="0"/>
              <a:buChar char="&gt;"/>
              <a:defRPr sz="24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8000" y="1512000"/>
            <a:ext cx="4572000" cy="2160000"/>
          </a:xfrm>
        </p:spPr>
        <p:txBody>
          <a:bodyPr/>
          <a:lstStyle>
            <a:lvl2pP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8"/>
          <p:cNvSpPr>
            <a:spLocks noGrp="1"/>
          </p:cNvSpPr>
          <p:nvPr>
            <p:ph sz="quarter" idx="14"/>
          </p:nvPr>
        </p:nvSpPr>
        <p:spPr>
          <a:xfrm>
            <a:off x="7128000" y="3816000"/>
            <a:ext cx="4572000" cy="216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83073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a16="http://schemas.microsoft.com/office/drawing/2014/main" xmlns="" id="{4E13F342-CFD1-4290-8626-E16964A795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3095303521"/>
      </p:ext>
    </p:extLst>
  </p:cSld>
  <p:clrMapOvr>
    <a:masterClrMapping/>
  </p:clrMapOvr>
  <p:extLst mod="1">
    <p:ext uri="{DCECCB84-F9BA-43D5-87BE-67443E8EF086}">
      <p15:sldGuideLst xmlns:p15="http://schemas.microsoft.com/office/powerpoint/2012/main" xmlns=""/>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3933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Content Placeholder 8"/>
          <p:cNvSpPr>
            <a:spLocks noGrp="1"/>
          </p:cNvSpPr>
          <p:nvPr>
            <p:ph sz="quarter" idx="14"/>
          </p:nvPr>
        </p:nvSpPr>
        <p:spPr>
          <a:xfrm>
            <a:off x="8280000" y="1512000"/>
            <a:ext cx="3420000" cy="442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9825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3" name="Content Placeholder 8"/>
          <p:cNvSpPr>
            <a:spLocks noGrp="1"/>
          </p:cNvSpPr>
          <p:nvPr>
            <p:ph sz="quarter" idx="15"/>
          </p:nvPr>
        </p:nvSpPr>
        <p:spPr>
          <a:xfrm>
            <a:off x="4752000" y="3780000"/>
            <a:ext cx="3420000" cy="216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Content Placeholder 8"/>
          <p:cNvSpPr>
            <a:spLocks noGrp="1"/>
          </p:cNvSpPr>
          <p:nvPr>
            <p:ph sz="quarter" idx="16"/>
          </p:nvPr>
        </p:nvSpPr>
        <p:spPr>
          <a:xfrm>
            <a:off x="8280000" y="1512000"/>
            <a:ext cx="3420000" cy="442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55967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Content Placeholder 8"/>
          <p:cNvSpPr>
            <a:spLocks noGrp="1"/>
          </p:cNvSpPr>
          <p:nvPr>
            <p:ph sz="quarter" idx="17"/>
          </p:nvPr>
        </p:nvSpPr>
        <p:spPr>
          <a:xfrm>
            <a:off x="4752000" y="3780000"/>
            <a:ext cx="3420000" cy="216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Content Placeholder 8"/>
          <p:cNvSpPr>
            <a:spLocks noGrp="1"/>
          </p:cNvSpPr>
          <p:nvPr>
            <p:ph sz="quarter" idx="18"/>
          </p:nvPr>
        </p:nvSpPr>
        <p:spPr>
          <a:xfrm>
            <a:off x="8280000" y="1512000"/>
            <a:ext cx="3420000" cy="216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Content Placeholder 8"/>
          <p:cNvSpPr>
            <a:spLocks noGrp="1"/>
          </p:cNvSpPr>
          <p:nvPr>
            <p:ph sz="quarter" idx="19"/>
          </p:nvPr>
        </p:nvSpPr>
        <p:spPr>
          <a:xfrm>
            <a:off x="8280000" y="3780000"/>
            <a:ext cx="3420000" cy="216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73420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8"/>
          <p:cNvSpPr>
            <a:spLocks noGrp="1"/>
          </p:cNvSpPr>
          <p:nvPr>
            <p:ph sz="quarter" idx="14"/>
          </p:nvPr>
        </p:nvSpPr>
        <p:spPr>
          <a:xfrm>
            <a:off x="504000" y="2736000"/>
            <a:ext cx="3646800" cy="323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Content Placeholder 8"/>
          <p:cNvSpPr>
            <a:spLocks noGrp="1"/>
          </p:cNvSpPr>
          <p:nvPr>
            <p:ph sz="quarter" idx="15"/>
          </p:nvPr>
        </p:nvSpPr>
        <p:spPr>
          <a:xfrm>
            <a:off x="4294800" y="2736000"/>
            <a:ext cx="3646800" cy="323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Content Placeholder 8"/>
          <p:cNvSpPr>
            <a:spLocks noGrp="1"/>
          </p:cNvSpPr>
          <p:nvPr>
            <p:ph sz="quarter" idx="16"/>
          </p:nvPr>
        </p:nvSpPr>
        <p:spPr>
          <a:xfrm>
            <a:off x="8085600" y="2736000"/>
            <a:ext cx="3646800" cy="323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67992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4"/>
          </p:nvPr>
        </p:nvSpPr>
        <p:spPr>
          <a:xfrm>
            <a:off x="504000" y="1512000"/>
            <a:ext cx="11232000" cy="415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26867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a16="http://schemas.microsoft.com/office/drawing/2014/main" xmlns="" id="{AFA3CD75-BB1F-4D42-95A9-2E8E3287D1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a16="http://schemas.microsoft.com/office/drawing/2014/main" xmlns="" id="{D0B10B3F-165C-4118-81F5-45737878B7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4023674392"/>
      </p:ext>
    </p:extLst>
  </p:cSld>
  <p:clrMapOvr>
    <a:masterClrMapping/>
  </p:clrMapOvr>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spTree>
    <p:extLst>
      <p:ext uri="{BB962C8B-B14F-4D97-AF65-F5344CB8AC3E}">
        <p14:creationId xmlns:p14="http://schemas.microsoft.com/office/powerpoint/2010/main" val="328459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spTree>
    <p:extLst>
      <p:ext uri="{BB962C8B-B14F-4D97-AF65-F5344CB8AC3E}">
        <p14:creationId xmlns:p14="http://schemas.microsoft.com/office/powerpoint/2010/main" val="65846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spTree>
    <p:extLst>
      <p:ext uri="{BB962C8B-B14F-4D97-AF65-F5344CB8AC3E}">
        <p14:creationId xmlns:p14="http://schemas.microsoft.com/office/powerpoint/2010/main" val="110352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spTree>
    <p:extLst>
      <p:ext uri="{BB962C8B-B14F-4D97-AF65-F5344CB8AC3E}">
        <p14:creationId xmlns:p14="http://schemas.microsoft.com/office/powerpoint/2010/main" val="255388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smtClean="0"/>
              <a:t>Click to 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spTree>
    <p:extLst>
      <p:ext uri="{BB962C8B-B14F-4D97-AF65-F5344CB8AC3E}">
        <p14:creationId xmlns:p14="http://schemas.microsoft.com/office/powerpoint/2010/main" val="232211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smtClean="0"/>
              <a:t>Click to 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spTree>
    <p:extLst>
      <p:ext uri="{BB962C8B-B14F-4D97-AF65-F5344CB8AC3E}">
        <p14:creationId xmlns:p14="http://schemas.microsoft.com/office/powerpoint/2010/main" val="306297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9" name="Picture 8">
            <a:extLst>
              <a:ext uri="{FF2B5EF4-FFF2-40B4-BE49-F238E27FC236}">
                <a16:creationId xmlns:a16="http://schemas.microsoft.com/office/drawing/2014/main" xmlns="" id="{3BA6EEE9-33C4-4F1F-9EA4-CC655D9F9817}"/>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p:hf hdr="0" ftr="0"/>
  <p:txStyles>
    <p:titleStyle>
      <a:lvl1pPr algn="l" defTabSz="912114" rtl="0" eaLnBrk="1" latinLnBrk="0" hangingPunct="1">
        <a:spcBef>
          <a:spcPct val="0"/>
        </a:spcBef>
        <a:buNone/>
        <a:defRPr sz="2400" b="1"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 Id="rId5" Type="http://schemas.openxmlformats.org/officeDocument/2006/relationships/image" Target="../media/image15.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7.xml"/><Relationship Id="rId6" Type="http://schemas.openxmlformats.org/officeDocument/2006/relationships/slide" Target="slide9.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hyperlink" Target="https://www.btwholesale.com/pages/static/help-and-support/broadband/faults-diagnostics-repair.htm"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www.btwholesale.com/" TargetMode="External"/><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39BE73-3DC7-42F9-809A-ACE74A36D365}"/>
              </a:ext>
            </a:extLst>
          </p:cNvPr>
          <p:cNvSpPr>
            <a:spLocks noGrp="1"/>
          </p:cNvSpPr>
          <p:nvPr>
            <p:ph type="ctrTitle"/>
          </p:nvPr>
        </p:nvSpPr>
        <p:spPr>
          <a:xfrm>
            <a:off x="514632" y="1459758"/>
            <a:ext cx="8640000" cy="1260000"/>
          </a:xfrm>
        </p:spPr>
        <p:txBody>
          <a:bodyPr/>
          <a:lstStyle/>
          <a:p>
            <a:r>
              <a:rPr lang="en-GB" dirty="0" smtClean="0"/>
              <a:t>Raising a Customer Controlled SFI (CCSFI) fault</a:t>
            </a:r>
            <a:br>
              <a:rPr lang="en-GB" dirty="0" smtClean="0"/>
            </a:br>
            <a:r>
              <a:rPr lang="en-GB" dirty="0"/>
              <a:t/>
            </a:r>
            <a:br>
              <a:rPr lang="en-GB" dirty="0"/>
            </a:br>
            <a:r>
              <a:rPr lang="en-GB" sz="2000" dirty="0" smtClean="0"/>
              <a:t>Version 1</a:t>
            </a:r>
            <a:endParaRPr lang="en-GB" sz="2000" dirty="0"/>
          </a:p>
        </p:txBody>
      </p:sp>
    </p:spTree>
    <p:extLst>
      <p:ext uri="{BB962C8B-B14F-4D97-AF65-F5344CB8AC3E}">
        <p14:creationId xmlns:p14="http://schemas.microsoft.com/office/powerpoint/2010/main" val="1196456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853" b="39241"/>
          <a:stretch/>
        </p:blipFill>
        <p:spPr bwMode="auto">
          <a:xfrm>
            <a:off x="1223268" y="2124125"/>
            <a:ext cx="5036413" cy="231881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Raising a CCSFI fault</a:t>
            </a:r>
            <a:endParaRPr lang="en-GB" dirty="0"/>
          </a:p>
        </p:txBody>
      </p:sp>
      <p:sp>
        <p:nvSpPr>
          <p:cNvPr id="5" name="Slide Number Placeholder 4"/>
          <p:cNvSpPr>
            <a:spLocks noGrp="1"/>
          </p:cNvSpPr>
          <p:nvPr>
            <p:ph type="sldNum" sz="quarter" idx="4294967295"/>
          </p:nvPr>
        </p:nvSpPr>
        <p:spPr>
          <a:xfrm>
            <a:off x="504001" y="6228581"/>
            <a:ext cx="359999" cy="287267"/>
          </a:xfrm>
          <a:prstGeom prst="rect">
            <a:avLst/>
          </a:prstGeom>
        </p:spPr>
        <p:txBody>
          <a:bodyPr lIns="91435" tIns="45717" rIns="91435" bIns="45717"/>
          <a:lstStyle/>
          <a:p>
            <a:fld id="{0B868178-02AE-42FC-958D-6B8F13B60175}" type="slidenum">
              <a:rPr lang="en-GB" smtClean="0"/>
              <a:pPr/>
              <a:t>10</a:t>
            </a:fld>
            <a:endParaRPr lang="en-GB" dirty="0"/>
          </a:p>
        </p:txBody>
      </p:sp>
      <p:sp>
        <p:nvSpPr>
          <p:cNvPr id="11" name="Content Placeholder 2"/>
          <p:cNvSpPr>
            <a:spLocks noGrp="1"/>
          </p:cNvSpPr>
          <p:nvPr>
            <p:ph idx="1"/>
          </p:nvPr>
        </p:nvSpPr>
        <p:spPr>
          <a:xfrm>
            <a:off x="7055916" y="2340149"/>
            <a:ext cx="4614527" cy="3240360"/>
          </a:xfrm>
        </p:spPr>
        <p:txBody>
          <a:bodyPr>
            <a:normAutofit/>
          </a:bodyPr>
          <a:lstStyle/>
          <a:p>
            <a:pPr marL="0" indent="0">
              <a:buNone/>
            </a:pPr>
            <a:r>
              <a:rPr lang="en-GB" sz="1300" dirty="0" smtClean="0">
                <a:solidFill>
                  <a:schemeClr val="accent2"/>
                </a:solidFill>
                <a:latin typeface="Arial" panose="020B0604020202020204" pitchFamily="34" charset="0"/>
                <a:cs typeface="Arial" panose="020B0604020202020204" pitchFamily="34" charset="0"/>
              </a:rPr>
              <a:t>Step 3: Raising a fault</a:t>
            </a:r>
          </a:p>
          <a:p>
            <a:pPr marL="0" indent="0">
              <a:buNone/>
            </a:pPr>
            <a:endParaRPr lang="en-GB" sz="1300" b="0" dirty="0" smtClean="0">
              <a:solidFill>
                <a:srgbClr val="595959"/>
              </a:solidFill>
              <a:latin typeface="Arial" panose="020B0604020202020204" pitchFamily="34" charset="0"/>
              <a:cs typeface="Arial" panose="020B0604020202020204" pitchFamily="34" charset="0"/>
            </a:endParaRPr>
          </a:p>
          <a:p>
            <a:pPr marL="0" indent="0">
              <a:buNone/>
            </a:pPr>
            <a:r>
              <a:rPr lang="en-GB" sz="1300" b="0" dirty="0" smtClean="0">
                <a:solidFill>
                  <a:srgbClr val="595959"/>
                </a:solidFill>
                <a:latin typeface="Arial" panose="020B0604020202020204" pitchFamily="34" charset="0"/>
                <a:cs typeface="Arial" panose="020B0604020202020204" pitchFamily="34" charset="0"/>
              </a:rPr>
              <a:t>After choosing to raise a fault you are asked to confirm that KBD has been run in the last 2 hours. This should have been done in the previous step. </a:t>
            </a:r>
            <a:br>
              <a:rPr lang="en-GB" sz="1300" b="0" dirty="0" smtClean="0">
                <a:solidFill>
                  <a:srgbClr val="595959"/>
                </a:solidFill>
                <a:latin typeface="Arial" panose="020B0604020202020204" pitchFamily="34" charset="0"/>
                <a:cs typeface="Arial" panose="020B0604020202020204" pitchFamily="34" charset="0"/>
              </a:rPr>
            </a:br>
            <a:endParaRPr lang="en-GB" sz="1300" b="0" dirty="0" smtClean="0">
              <a:solidFill>
                <a:srgbClr val="595959"/>
              </a:solidFill>
              <a:latin typeface="Arial" panose="020B0604020202020204" pitchFamily="34" charset="0"/>
              <a:cs typeface="Arial" panose="020B0604020202020204" pitchFamily="34" charset="0"/>
            </a:endParaRPr>
          </a:p>
          <a:p>
            <a:pPr>
              <a:lnSpc>
                <a:spcPct val="150000"/>
              </a:lnSpc>
            </a:pPr>
            <a:r>
              <a:rPr lang="en-GB" sz="1300" b="0" dirty="0" smtClean="0">
                <a:solidFill>
                  <a:srgbClr val="595959"/>
                </a:solidFill>
                <a:latin typeface="Arial" panose="020B0604020202020204" pitchFamily="34" charset="0"/>
                <a:cs typeface="Arial" panose="020B0604020202020204" pitchFamily="34" charset="0"/>
              </a:rPr>
              <a:t>1) Select ‘Yes’</a:t>
            </a:r>
          </a:p>
          <a:p>
            <a:pPr>
              <a:lnSpc>
                <a:spcPct val="150000"/>
              </a:lnSpc>
            </a:pPr>
            <a:r>
              <a:rPr lang="en-GB" sz="1300" b="0" dirty="0" smtClean="0">
                <a:solidFill>
                  <a:srgbClr val="595959"/>
                </a:solidFill>
                <a:latin typeface="Arial" panose="020B0604020202020204" pitchFamily="34" charset="0"/>
                <a:cs typeface="Arial" panose="020B0604020202020204" pitchFamily="34" charset="0"/>
              </a:rPr>
              <a:t>2) Click ‘Next’</a:t>
            </a:r>
          </a:p>
        </p:txBody>
      </p:sp>
      <p:sp>
        <p:nvSpPr>
          <p:cNvPr id="10" name="Oval 9"/>
          <p:cNvSpPr/>
          <p:nvPr/>
        </p:nvSpPr>
        <p:spPr>
          <a:xfrm>
            <a:off x="5471740" y="367451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2</a:t>
            </a:r>
            <a:endParaRPr lang="en-GB" sz="1100" dirty="0">
              <a:solidFill>
                <a:srgbClr val="193A67"/>
              </a:solidFill>
            </a:endParaRPr>
          </a:p>
        </p:txBody>
      </p:sp>
      <p:sp>
        <p:nvSpPr>
          <p:cNvPr id="14" name="Oval 13"/>
          <p:cNvSpPr/>
          <p:nvPr/>
        </p:nvSpPr>
        <p:spPr>
          <a:xfrm>
            <a:off x="1151260" y="3530501"/>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Tree>
    <p:extLst>
      <p:ext uri="{BB962C8B-B14F-4D97-AF65-F5344CB8AC3E}">
        <p14:creationId xmlns:p14="http://schemas.microsoft.com/office/powerpoint/2010/main" val="481850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2467" b="27091"/>
          <a:stretch/>
        </p:blipFill>
        <p:spPr bwMode="auto">
          <a:xfrm>
            <a:off x="485051" y="1764085"/>
            <a:ext cx="6256188" cy="3528392"/>
          </a:xfrm>
          <a:prstGeom prst="rect">
            <a:avLst/>
          </a:prstGeom>
          <a:noFill/>
          <a:ln w="9525">
            <a:solidFill>
              <a:schemeClr val="tx1"/>
            </a:solidFill>
            <a:miter lim="800000"/>
            <a:headEnd/>
            <a:tailEnd/>
          </a:ln>
          <a:effectLst>
            <a:outerShdw blurRad="50800" dist="508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Raising a CCSFI fault</a:t>
            </a:r>
            <a:endParaRPr lang="en-GB" dirty="0"/>
          </a:p>
        </p:txBody>
      </p:sp>
      <p:sp>
        <p:nvSpPr>
          <p:cNvPr id="5" name="Slide Number Placeholder 4"/>
          <p:cNvSpPr>
            <a:spLocks noGrp="1"/>
          </p:cNvSpPr>
          <p:nvPr>
            <p:ph type="sldNum" sz="quarter" idx="4294967295"/>
          </p:nvPr>
        </p:nvSpPr>
        <p:spPr>
          <a:xfrm>
            <a:off x="504001" y="6228581"/>
            <a:ext cx="359999" cy="287267"/>
          </a:xfrm>
          <a:prstGeom prst="rect">
            <a:avLst/>
          </a:prstGeom>
        </p:spPr>
        <p:txBody>
          <a:bodyPr lIns="91435" tIns="45717" rIns="91435" bIns="45717"/>
          <a:lstStyle/>
          <a:p>
            <a:fld id="{0B868178-02AE-42FC-958D-6B8F13B60175}" type="slidenum">
              <a:rPr lang="en-GB" smtClean="0"/>
              <a:pPr/>
              <a:t>11</a:t>
            </a:fld>
            <a:endParaRPr lang="en-GB" dirty="0"/>
          </a:p>
        </p:txBody>
      </p:sp>
      <p:sp>
        <p:nvSpPr>
          <p:cNvPr id="11" name="Content Placeholder 2"/>
          <p:cNvSpPr>
            <a:spLocks noGrp="1"/>
          </p:cNvSpPr>
          <p:nvPr>
            <p:ph idx="1"/>
          </p:nvPr>
        </p:nvSpPr>
        <p:spPr>
          <a:xfrm>
            <a:off x="7055916" y="2340149"/>
            <a:ext cx="4614527" cy="3240360"/>
          </a:xfrm>
        </p:spPr>
        <p:txBody>
          <a:bodyPr>
            <a:normAutofit/>
          </a:bodyPr>
          <a:lstStyle/>
          <a:p>
            <a:pPr marL="0" indent="0">
              <a:buNone/>
            </a:pPr>
            <a:r>
              <a:rPr lang="en-GB" sz="1300" dirty="0" smtClean="0">
                <a:solidFill>
                  <a:schemeClr val="accent2"/>
                </a:solidFill>
                <a:latin typeface="Arial" panose="020B0604020202020204" pitchFamily="34" charset="0"/>
                <a:cs typeface="Arial" panose="020B0604020202020204" pitchFamily="34" charset="0"/>
              </a:rPr>
              <a:t>Step 4: CCSFI Option</a:t>
            </a:r>
          </a:p>
          <a:p>
            <a:pPr marL="0" indent="0">
              <a:buNone/>
            </a:pPr>
            <a:endParaRPr lang="en-GB" sz="1300" b="0" dirty="0" smtClean="0">
              <a:solidFill>
                <a:schemeClr val="bg2"/>
              </a:solidFill>
              <a:latin typeface="Arial" panose="020B0604020202020204" pitchFamily="34" charset="0"/>
              <a:cs typeface="Arial" panose="020B0604020202020204" pitchFamily="34" charset="0"/>
            </a:endParaRPr>
          </a:p>
          <a:p>
            <a:pPr marL="0" indent="0">
              <a:spcBef>
                <a:spcPts val="600"/>
              </a:spcBef>
              <a:buNone/>
            </a:pPr>
            <a:r>
              <a:rPr lang="en-GB" sz="1300" b="0" dirty="0" smtClean="0">
                <a:solidFill>
                  <a:schemeClr val="bg2"/>
                </a:solidFill>
                <a:latin typeface="Arial" panose="020B0604020202020204" pitchFamily="34" charset="0"/>
                <a:cs typeface="Arial" panose="020B0604020202020204" pitchFamily="34" charset="0"/>
              </a:rPr>
              <a:t>If you want to book a CCSFI you can start the process on this screen. </a:t>
            </a:r>
          </a:p>
          <a:p>
            <a:pPr>
              <a:lnSpc>
                <a:spcPct val="150000"/>
              </a:lnSpc>
              <a:spcBef>
                <a:spcPts val="600"/>
              </a:spcBef>
            </a:pPr>
            <a:r>
              <a:rPr lang="en-GB" sz="1300" b="0" dirty="0" smtClean="0">
                <a:solidFill>
                  <a:schemeClr val="bg2"/>
                </a:solidFill>
                <a:latin typeface="Arial" panose="020B0604020202020204" pitchFamily="34" charset="0"/>
                <a:cs typeface="Arial" panose="020B0604020202020204" pitchFamily="34" charset="0"/>
              </a:rPr>
              <a:t>1) Select ‘Yes’</a:t>
            </a:r>
          </a:p>
          <a:p>
            <a:pPr>
              <a:lnSpc>
                <a:spcPct val="150000"/>
              </a:lnSpc>
              <a:spcBef>
                <a:spcPts val="600"/>
              </a:spcBef>
            </a:pPr>
            <a:r>
              <a:rPr lang="en-GB" sz="1300" b="0" dirty="0" smtClean="0">
                <a:solidFill>
                  <a:schemeClr val="bg2"/>
                </a:solidFill>
                <a:latin typeface="Arial" panose="020B0604020202020204" pitchFamily="34" charset="0"/>
                <a:cs typeface="Arial" panose="020B0604020202020204" pitchFamily="34" charset="0"/>
              </a:rPr>
              <a:t>2) Click ‘Next’</a:t>
            </a:r>
          </a:p>
        </p:txBody>
      </p:sp>
      <p:sp>
        <p:nvSpPr>
          <p:cNvPr id="8" name="Oval 7"/>
          <p:cNvSpPr/>
          <p:nvPr/>
        </p:nvSpPr>
        <p:spPr>
          <a:xfrm>
            <a:off x="503188" y="446660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
        <p:nvSpPr>
          <p:cNvPr id="10" name="Oval 9"/>
          <p:cNvSpPr/>
          <p:nvPr/>
        </p:nvSpPr>
        <p:spPr>
          <a:xfrm>
            <a:off x="5870004" y="468262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2</a:t>
            </a:r>
            <a:endParaRPr lang="en-GB" sz="1100" dirty="0">
              <a:solidFill>
                <a:srgbClr val="193A67"/>
              </a:solidFill>
            </a:endParaRPr>
          </a:p>
        </p:txBody>
      </p:sp>
    </p:spTree>
    <p:extLst>
      <p:ext uri="{BB962C8B-B14F-4D97-AF65-F5344CB8AC3E}">
        <p14:creationId xmlns:p14="http://schemas.microsoft.com/office/powerpoint/2010/main" val="1883116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9337"/>
          <a:stretch/>
        </p:blipFill>
        <p:spPr bwMode="auto">
          <a:xfrm>
            <a:off x="359172" y="1396720"/>
            <a:ext cx="5169324" cy="439248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Raising a CCSFI fault</a:t>
            </a:r>
            <a:endParaRPr lang="en-GB" dirty="0"/>
          </a:p>
        </p:txBody>
      </p:sp>
      <p:sp>
        <p:nvSpPr>
          <p:cNvPr id="5" name="Slide Number Placeholder 4"/>
          <p:cNvSpPr>
            <a:spLocks noGrp="1"/>
          </p:cNvSpPr>
          <p:nvPr>
            <p:ph type="sldNum" sz="quarter" idx="4294967295"/>
          </p:nvPr>
        </p:nvSpPr>
        <p:spPr>
          <a:xfrm>
            <a:off x="504001" y="6228581"/>
            <a:ext cx="359999" cy="287267"/>
          </a:xfrm>
          <a:prstGeom prst="rect">
            <a:avLst/>
          </a:prstGeom>
        </p:spPr>
        <p:txBody>
          <a:bodyPr lIns="91435" tIns="45717" rIns="91435" bIns="45717"/>
          <a:lstStyle/>
          <a:p>
            <a:fld id="{0B868178-02AE-42FC-958D-6B8F13B60175}" type="slidenum">
              <a:rPr lang="en-GB" smtClean="0"/>
              <a:pPr/>
              <a:t>12</a:t>
            </a:fld>
            <a:endParaRPr lang="en-GB" dirty="0"/>
          </a:p>
        </p:txBody>
      </p:sp>
      <p:sp>
        <p:nvSpPr>
          <p:cNvPr id="11" name="Content Placeholder 2"/>
          <p:cNvSpPr>
            <a:spLocks noGrp="1"/>
          </p:cNvSpPr>
          <p:nvPr>
            <p:ph idx="1"/>
          </p:nvPr>
        </p:nvSpPr>
        <p:spPr>
          <a:xfrm>
            <a:off x="6407844" y="1905714"/>
            <a:ext cx="5190591" cy="3456384"/>
          </a:xfrm>
        </p:spPr>
        <p:txBody>
          <a:bodyPr>
            <a:normAutofit/>
          </a:bodyPr>
          <a:lstStyle/>
          <a:p>
            <a:pPr marL="0" indent="0">
              <a:buNone/>
            </a:pPr>
            <a:r>
              <a:rPr lang="en-GB" sz="1300" dirty="0" smtClean="0">
                <a:solidFill>
                  <a:schemeClr val="accent2"/>
                </a:solidFill>
                <a:latin typeface="Arial" panose="020B0604020202020204" pitchFamily="34" charset="0"/>
                <a:cs typeface="Arial" panose="020B0604020202020204" pitchFamily="34" charset="0"/>
              </a:rPr>
              <a:t>Step 5: Additional Information</a:t>
            </a:r>
            <a:endParaRPr lang="en-GB" sz="1300" b="0" dirty="0" smtClean="0">
              <a:solidFill>
                <a:schemeClr val="accent2"/>
              </a:solidFill>
              <a:latin typeface="Arial" panose="020B0604020202020204" pitchFamily="34" charset="0"/>
              <a:cs typeface="Arial" panose="020B0604020202020204" pitchFamily="34" charset="0"/>
            </a:endParaRPr>
          </a:p>
          <a:p>
            <a:pPr marL="0" indent="0">
              <a:buNone/>
            </a:pPr>
            <a:endParaRPr lang="en-GB" sz="1300" b="0" dirty="0" smtClean="0">
              <a:latin typeface="Arial" panose="020B0604020202020204" pitchFamily="34" charset="0"/>
              <a:cs typeface="Arial" panose="020B0604020202020204" pitchFamily="34" charset="0"/>
            </a:endParaRPr>
          </a:p>
          <a:p>
            <a:pPr marL="228600" indent="-228600">
              <a:lnSpc>
                <a:spcPct val="150000"/>
              </a:lnSpc>
              <a:buAutoNum type="arabicPeriod"/>
            </a:pPr>
            <a:r>
              <a:rPr lang="en-GB" sz="1300" b="0" dirty="0">
                <a:solidFill>
                  <a:srgbClr val="595959"/>
                </a:solidFill>
                <a:latin typeface="Arial" panose="020B0604020202020204" pitchFamily="34" charset="0"/>
                <a:cs typeface="Arial" panose="020B0604020202020204" pitchFamily="34" charset="0"/>
              </a:rPr>
              <a:t>Insert date and time the </a:t>
            </a:r>
            <a:r>
              <a:rPr lang="en-GB" sz="1300" b="0" dirty="0" smtClean="0">
                <a:solidFill>
                  <a:srgbClr val="595959"/>
                </a:solidFill>
                <a:latin typeface="Arial" panose="020B0604020202020204" pitchFamily="34" charset="0"/>
                <a:cs typeface="Arial" panose="020B0604020202020204" pitchFamily="34" charset="0"/>
              </a:rPr>
              <a:t>service </a:t>
            </a:r>
            <a:r>
              <a:rPr lang="en-GB" sz="1300" b="0" dirty="0">
                <a:solidFill>
                  <a:srgbClr val="595959"/>
                </a:solidFill>
                <a:latin typeface="Arial" panose="020B0604020202020204" pitchFamily="34" charset="0"/>
                <a:cs typeface="Arial" panose="020B0604020202020204" pitchFamily="34" charset="0"/>
              </a:rPr>
              <a:t>was </a:t>
            </a:r>
            <a:r>
              <a:rPr lang="en-GB" sz="1300" b="0" dirty="0" smtClean="0">
                <a:solidFill>
                  <a:srgbClr val="595959"/>
                </a:solidFill>
                <a:latin typeface="Arial" panose="020B0604020202020204" pitchFamily="34" charset="0"/>
                <a:cs typeface="Arial" panose="020B0604020202020204" pitchFamily="34" charset="0"/>
              </a:rPr>
              <a:t>last operating </a:t>
            </a:r>
            <a:r>
              <a:rPr lang="en-GB" sz="1300" b="0" dirty="0">
                <a:solidFill>
                  <a:srgbClr val="595959"/>
                </a:solidFill>
                <a:latin typeface="Arial" panose="020B0604020202020204" pitchFamily="34" charset="0"/>
                <a:cs typeface="Arial" panose="020B0604020202020204" pitchFamily="34" charset="0"/>
              </a:rPr>
              <a:t>correctly.</a:t>
            </a:r>
          </a:p>
          <a:p>
            <a:pPr marL="228600" indent="-228600">
              <a:lnSpc>
                <a:spcPct val="150000"/>
              </a:lnSpc>
              <a:buAutoNum type="arabicPeriod"/>
            </a:pPr>
            <a:r>
              <a:rPr lang="en-GB" sz="1300" b="0" dirty="0">
                <a:solidFill>
                  <a:srgbClr val="595959"/>
                </a:solidFill>
                <a:latin typeface="Arial" panose="020B0604020202020204" pitchFamily="34" charset="0"/>
                <a:cs typeface="Arial" panose="020B0604020202020204" pitchFamily="34" charset="0"/>
              </a:rPr>
              <a:t>Select </a:t>
            </a:r>
            <a:r>
              <a:rPr lang="en-GB" sz="1300" b="0" dirty="0" smtClean="0">
                <a:solidFill>
                  <a:srgbClr val="595959"/>
                </a:solidFill>
                <a:latin typeface="Arial" panose="020B0604020202020204" pitchFamily="34" charset="0"/>
                <a:cs typeface="Arial" panose="020B0604020202020204" pitchFamily="34" charset="0"/>
              </a:rPr>
              <a:t>‘No’ </a:t>
            </a:r>
            <a:r>
              <a:rPr lang="en-GB" sz="1300" b="0" dirty="0">
                <a:solidFill>
                  <a:srgbClr val="595959"/>
                </a:solidFill>
                <a:latin typeface="Arial" panose="020B0604020202020204" pitchFamily="34" charset="0"/>
                <a:cs typeface="Arial" panose="020B0604020202020204" pitchFamily="34" charset="0"/>
              </a:rPr>
              <a:t>for IPV6 q</a:t>
            </a:r>
            <a:r>
              <a:rPr lang="en-GB" sz="1300" b="0" dirty="0" smtClean="0">
                <a:solidFill>
                  <a:srgbClr val="595959"/>
                </a:solidFill>
                <a:latin typeface="Arial" panose="020B0604020202020204" pitchFamily="34" charset="0"/>
                <a:cs typeface="Arial" panose="020B0604020202020204" pitchFamily="34" charset="0"/>
              </a:rPr>
              <a:t>uestion</a:t>
            </a:r>
            <a:endParaRPr lang="en-GB" sz="1300" b="0" dirty="0">
              <a:solidFill>
                <a:srgbClr val="595959"/>
              </a:solidFill>
              <a:latin typeface="Arial" panose="020B0604020202020204" pitchFamily="34" charset="0"/>
              <a:cs typeface="Arial" panose="020B0604020202020204" pitchFamily="34" charset="0"/>
            </a:endParaRPr>
          </a:p>
          <a:p>
            <a:pPr marL="228600" indent="-228600">
              <a:lnSpc>
                <a:spcPct val="150000"/>
              </a:lnSpc>
              <a:buAutoNum type="arabicPeriod"/>
            </a:pPr>
            <a:r>
              <a:rPr lang="en-GB" sz="1300" b="0" dirty="0">
                <a:solidFill>
                  <a:srgbClr val="595959"/>
                </a:solidFill>
                <a:latin typeface="Arial" panose="020B0604020202020204" pitchFamily="34" charset="0"/>
                <a:cs typeface="Arial" panose="020B0604020202020204" pitchFamily="34" charset="0"/>
              </a:rPr>
              <a:t>Enter your Technical helpdesk </a:t>
            </a:r>
            <a:r>
              <a:rPr lang="en-GB" sz="1300" b="0" dirty="0" smtClean="0">
                <a:solidFill>
                  <a:srgbClr val="595959"/>
                </a:solidFill>
                <a:latin typeface="Arial" panose="020B0604020202020204" pitchFamily="34" charset="0"/>
                <a:cs typeface="Arial" panose="020B0604020202020204" pitchFamily="34" charset="0"/>
              </a:rPr>
              <a:t>contact number</a:t>
            </a:r>
            <a:endParaRPr lang="en-GB" sz="1300" b="0" dirty="0">
              <a:solidFill>
                <a:srgbClr val="595959"/>
              </a:solidFill>
              <a:latin typeface="Arial" panose="020B0604020202020204" pitchFamily="34" charset="0"/>
              <a:cs typeface="Arial" panose="020B0604020202020204" pitchFamily="34" charset="0"/>
            </a:endParaRPr>
          </a:p>
          <a:p>
            <a:pPr marL="228600" indent="-228600">
              <a:lnSpc>
                <a:spcPct val="150000"/>
              </a:lnSpc>
              <a:buAutoNum type="arabicPeriod"/>
            </a:pPr>
            <a:r>
              <a:rPr lang="en-GB" sz="1300" b="0" dirty="0">
                <a:solidFill>
                  <a:srgbClr val="595959"/>
                </a:solidFill>
                <a:latin typeface="Arial" panose="020B0604020202020204" pitchFamily="34" charset="0"/>
                <a:cs typeface="Arial" panose="020B0604020202020204" pitchFamily="34" charset="0"/>
              </a:rPr>
              <a:t>Enter the </a:t>
            </a:r>
            <a:r>
              <a:rPr lang="en-GB" sz="1300" b="0" dirty="0" smtClean="0">
                <a:solidFill>
                  <a:srgbClr val="595959"/>
                </a:solidFill>
                <a:latin typeface="Arial" panose="020B0604020202020204" pitchFamily="34" charset="0"/>
                <a:cs typeface="Arial" panose="020B0604020202020204" pitchFamily="34" charset="0"/>
              </a:rPr>
              <a:t>availability </a:t>
            </a:r>
            <a:r>
              <a:rPr lang="en-GB" sz="1300" b="0" dirty="0">
                <a:solidFill>
                  <a:srgbClr val="595959"/>
                </a:solidFill>
                <a:latin typeface="Arial" panose="020B0604020202020204" pitchFamily="34" charset="0"/>
                <a:cs typeface="Arial" panose="020B0604020202020204" pitchFamily="34" charset="0"/>
              </a:rPr>
              <a:t>of </a:t>
            </a:r>
            <a:r>
              <a:rPr lang="en-GB" sz="1300" b="0" dirty="0" smtClean="0">
                <a:solidFill>
                  <a:srgbClr val="595959"/>
                </a:solidFill>
                <a:latin typeface="Arial" panose="020B0604020202020204" pitchFamily="34" charset="0"/>
                <a:cs typeface="Arial" panose="020B0604020202020204" pitchFamily="34" charset="0"/>
              </a:rPr>
              <a:t>the technical helpdesk</a:t>
            </a:r>
            <a:endParaRPr lang="en-GB" sz="1300" b="0" dirty="0">
              <a:solidFill>
                <a:srgbClr val="595959"/>
              </a:solidFill>
              <a:latin typeface="Arial" panose="020B0604020202020204" pitchFamily="34" charset="0"/>
              <a:cs typeface="Arial" panose="020B0604020202020204" pitchFamily="34" charset="0"/>
            </a:endParaRPr>
          </a:p>
          <a:p>
            <a:pPr marL="228600" indent="-228600">
              <a:lnSpc>
                <a:spcPct val="150000"/>
              </a:lnSpc>
              <a:buAutoNum type="arabicPeriod"/>
            </a:pPr>
            <a:r>
              <a:rPr lang="en-GB" sz="1300" b="0" dirty="0">
                <a:solidFill>
                  <a:srgbClr val="595959"/>
                </a:solidFill>
                <a:latin typeface="Arial" panose="020B0604020202020204" pitchFamily="34" charset="0"/>
                <a:cs typeface="Arial" panose="020B0604020202020204" pitchFamily="34" charset="0"/>
              </a:rPr>
              <a:t>Enter your Customers </a:t>
            </a:r>
            <a:r>
              <a:rPr lang="en-GB" sz="1300" b="0" dirty="0" smtClean="0">
                <a:solidFill>
                  <a:srgbClr val="595959"/>
                </a:solidFill>
                <a:latin typeface="Arial" panose="020B0604020202020204" pitchFamily="34" charset="0"/>
                <a:cs typeface="Arial" panose="020B0604020202020204" pitchFamily="34" charset="0"/>
              </a:rPr>
              <a:t>full name</a:t>
            </a:r>
            <a:endParaRPr lang="en-GB" sz="1300" b="0" dirty="0">
              <a:solidFill>
                <a:srgbClr val="595959"/>
              </a:solidFill>
              <a:latin typeface="Arial" panose="020B0604020202020204" pitchFamily="34" charset="0"/>
              <a:cs typeface="Arial" panose="020B0604020202020204" pitchFamily="34" charset="0"/>
            </a:endParaRPr>
          </a:p>
          <a:p>
            <a:pPr marL="228600" indent="-228600">
              <a:lnSpc>
                <a:spcPct val="150000"/>
              </a:lnSpc>
              <a:buAutoNum type="arabicPeriod"/>
            </a:pPr>
            <a:r>
              <a:rPr lang="en-GB" sz="1300" b="0" dirty="0">
                <a:solidFill>
                  <a:srgbClr val="595959"/>
                </a:solidFill>
                <a:latin typeface="Arial" panose="020B0604020202020204" pitchFamily="34" charset="0"/>
                <a:cs typeface="Arial" panose="020B0604020202020204" pitchFamily="34" charset="0"/>
              </a:rPr>
              <a:t>Enter you Customers </a:t>
            </a:r>
            <a:r>
              <a:rPr lang="en-GB" sz="1300" b="0" dirty="0" smtClean="0">
                <a:solidFill>
                  <a:srgbClr val="595959"/>
                </a:solidFill>
                <a:latin typeface="Arial" panose="020B0604020202020204" pitchFamily="34" charset="0"/>
                <a:cs typeface="Arial" panose="020B0604020202020204" pitchFamily="34" charset="0"/>
              </a:rPr>
              <a:t>contact number</a:t>
            </a:r>
            <a:endParaRPr lang="en-GB" sz="1300" b="0" dirty="0">
              <a:solidFill>
                <a:srgbClr val="595959"/>
              </a:solidFill>
              <a:latin typeface="Arial" panose="020B0604020202020204" pitchFamily="34" charset="0"/>
              <a:cs typeface="Arial" panose="020B0604020202020204" pitchFamily="34" charset="0"/>
            </a:endParaRPr>
          </a:p>
          <a:p>
            <a:pPr marL="228600" indent="-228600">
              <a:lnSpc>
                <a:spcPct val="150000"/>
              </a:lnSpc>
              <a:buAutoNum type="arabicPeriod"/>
            </a:pPr>
            <a:r>
              <a:rPr lang="en-GB" sz="1300" b="0" dirty="0">
                <a:solidFill>
                  <a:srgbClr val="595959"/>
                </a:solidFill>
                <a:latin typeface="Arial" panose="020B0604020202020204" pitchFamily="34" charset="0"/>
                <a:cs typeface="Arial" panose="020B0604020202020204" pitchFamily="34" charset="0"/>
              </a:rPr>
              <a:t>Enter the Availability of your </a:t>
            </a:r>
            <a:r>
              <a:rPr lang="en-GB" sz="1300" b="0" dirty="0" smtClean="0">
                <a:solidFill>
                  <a:srgbClr val="595959"/>
                </a:solidFill>
                <a:latin typeface="Arial" panose="020B0604020202020204" pitchFamily="34" charset="0"/>
                <a:cs typeface="Arial" panose="020B0604020202020204" pitchFamily="34" charset="0"/>
              </a:rPr>
              <a:t>customer</a:t>
            </a:r>
            <a:endParaRPr lang="en-GB" sz="1300" b="0" dirty="0">
              <a:solidFill>
                <a:srgbClr val="595959"/>
              </a:solidFill>
              <a:latin typeface="Arial" panose="020B0604020202020204" pitchFamily="34" charset="0"/>
              <a:cs typeface="Arial" panose="020B0604020202020204" pitchFamily="34" charset="0"/>
            </a:endParaRPr>
          </a:p>
          <a:p>
            <a:pPr marL="228600" indent="-228600">
              <a:lnSpc>
                <a:spcPct val="150000"/>
              </a:lnSpc>
              <a:buAutoNum type="arabicPeriod"/>
            </a:pPr>
            <a:r>
              <a:rPr lang="en-GB" sz="1300" b="0" dirty="0">
                <a:solidFill>
                  <a:srgbClr val="595959"/>
                </a:solidFill>
                <a:latin typeface="Arial" panose="020B0604020202020204" pitchFamily="34" charset="0"/>
                <a:cs typeface="Arial" panose="020B0604020202020204" pitchFamily="34" charset="0"/>
              </a:rPr>
              <a:t>Select either </a:t>
            </a:r>
            <a:r>
              <a:rPr lang="en-GB" sz="1300" b="0" dirty="0" smtClean="0">
                <a:solidFill>
                  <a:srgbClr val="595959"/>
                </a:solidFill>
                <a:latin typeface="Arial" panose="020B0604020202020204" pitchFamily="34" charset="0"/>
                <a:cs typeface="Arial" panose="020B0604020202020204" pitchFamily="34" charset="0"/>
              </a:rPr>
              <a:t>‘Yes’ </a:t>
            </a:r>
            <a:r>
              <a:rPr lang="en-GB" sz="1300" b="0" dirty="0">
                <a:solidFill>
                  <a:srgbClr val="595959"/>
                </a:solidFill>
                <a:latin typeface="Arial" panose="020B0604020202020204" pitchFamily="34" charset="0"/>
                <a:cs typeface="Arial" panose="020B0604020202020204" pitchFamily="34" charset="0"/>
              </a:rPr>
              <a:t>or </a:t>
            </a:r>
            <a:r>
              <a:rPr lang="en-GB" sz="1300" b="0" dirty="0" smtClean="0">
                <a:solidFill>
                  <a:srgbClr val="595959"/>
                </a:solidFill>
                <a:latin typeface="Arial" panose="020B0604020202020204" pitchFamily="34" charset="0"/>
                <a:cs typeface="Arial" panose="020B0604020202020204" pitchFamily="34" charset="0"/>
              </a:rPr>
              <a:t>‘No’ </a:t>
            </a:r>
            <a:r>
              <a:rPr lang="en-GB" sz="1300" b="0" dirty="0">
                <a:solidFill>
                  <a:srgbClr val="595959"/>
                </a:solidFill>
                <a:latin typeface="Arial" panose="020B0604020202020204" pitchFamily="34" charset="0"/>
                <a:cs typeface="Arial" panose="020B0604020202020204" pitchFamily="34" charset="0"/>
              </a:rPr>
              <a:t>as this will allow you to add additional contact </a:t>
            </a:r>
            <a:r>
              <a:rPr lang="en-GB" sz="1300" b="0" dirty="0" smtClean="0">
                <a:solidFill>
                  <a:srgbClr val="595959"/>
                </a:solidFill>
                <a:latin typeface="Arial" panose="020B0604020202020204" pitchFamily="34" charset="0"/>
                <a:cs typeface="Arial" panose="020B0604020202020204" pitchFamily="34" charset="0"/>
              </a:rPr>
              <a:t>details</a:t>
            </a:r>
            <a:endParaRPr lang="en-GB" sz="1300" b="0" dirty="0">
              <a:solidFill>
                <a:srgbClr val="595959"/>
              </a:solidFill>
              <a:latin typeface="Arial" panose="020B0604020202020204" pitchFamily="34" charset="0"/>
              <a:cs typeface="Arial" panose="020B0604020202020204" pitchFamily="34" charset="0"/>
            </a:endParaRPr>
          </a:p>
          <a:p>
            <a:pPr marL="228600" indent="-228600">
              <a:lnSpc>
                <a:spcPct val="150000"/>
              </a:lnSpc>
              <a:buAutoNum type="arabicPeriod"/>
            </a:pPr>
            <a:r>
              <a:rPr lang="en-GB" sz="1300" b="0" dirty="0">
                <a:solidFill>
                  <a:srgbClr val="595959"/>
                </a:solidFill>
                <a:latin typeface="Arial" panose="020B0604020202020204" pitchFamily="34" charset="0"/>
                <a:cs typeface="Arial" panose="020B0604020202020204" pitchFamily="34" charset="0"/>
              </a:rPr>
              <a:t>Click ‘Next’</a:t>
            </a:r>
            <a:endParaRPr lang="en-GB" sz="1300" b="0" dirty="0">
              <a:solidFill>
                <a:srgbClr val="595959"/>
              </a:solidFill>
            </a:endParaRPr>
          </a:p>
        </p:txBody>
      </p:sp>
      <p:sp>
        <p:nvSpPr>
          <p:cNvPr id="16" name="Oval 15"/>
          <p:cNvSpPr/>
          <p:nvPr/>
        </p:nvSpPr>
        <p:spPr>
          <a:xfrm>
            <a:off x="973460" y="1730301"/>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
        <p:nvSpPr>
          <p:cNvPr id="17" name="Oval 16"/>
          <p:cNvSpPr/>
          <p:nvPr/>
        </p:nvSpPr>
        <p:spPr>
          <a:xfrm>
            <a:off x="973460" y="212412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2</a:t>
            </a:r>
            <a:endParaRPr lang="en-GB" sz="1100" dirty="0">
              <a:solidFill>
                <a:srgbClr val="193A67"/>
              </a:solidFill>
            </a:endParaRPr>
          </a:p>
        </p:txBody>
      </p:sp>
      <p:sp>
        <p:nvSpPr>
          <p:cNvPr id="18" name="Oval 17"/>
          <p:cNvSpPr/>
          <p:nvPr/>
        </p:nvSpPr>
        <p:spPr>
          <a:xfrm>
            <a:off x="973460" y="2628181"/>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3</a:t>
            </a:r>
            <a:endParaRPr lang="en-GB" sz="1100" dirty="0">
              <a:solidFill>
                <a:srgbClr val="193A67"/>
              </a:solidFill>
            </a:endParaRPr>
          </a:p>
        </p:txBody>
      </p:sp>
      <p:sp>
        <p:nvSpPr>
          <p:cNvPr id="19" name="Oval 18"/>
          <p:cNvSpPr/>
          <p:nvPr/>
        </p:nvSpPr>
        <p:spPr>
          <a:xfrm>
            <a:off x="973460" y="3276253"/>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4</a:t>
            </a:r>
            <a:endParaRPr lang="en-GB" sz="1100" dirty="0">
              <a:solidFill>
                <a:srgbClr val="193A67"/>
              </a:solidFill>
            </a:endParaRPr>
          </a:p>
        </p:txBody>
      </p:sp>
      <p:sp>
        <p:nvSpPr>
          <p:cNvPr id="20" name="Oval 19"/>
          <p:cNvSpPr/>
          <p:nvPr/>
        </p:nvSpPr>
        <p:spPr>
          <a:xfrm>
            <a:off x="973460" y="385231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5</a:t>
            </a:r>
            <a:endParaRPr lang="en-GB" sz="1100" dirty="0">
              <a:solidFill>
                <a:srgbClr val="193A67"/>
              </a:solidFill>
            </a:endParaRPr>
          </a:p>
        </p:txBody>
      </p:sp>
      <p:sp>
        <p:nvSpPr>
          <p:cNvPr id="21" name="Oval 20"/>
          <p:cNvSpPr/>
          <p:nvPr/>
        </p:nvSpPr>
        <p:spPr>
          <a:xfrm>
            <a:off x="973460" y="4292501"/>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6</a:t>
            </a:r>
            <a:endParaRPr lang="en-GB" sz="1100" dirty="0">
              <a:solidFill>
                <a:srgbClr val="193A67"/>
              </a:solidFill>
            </a:endParaRPr>
          </a:p>
        </p:txBody>
      </p:sp>
      <p:sp>
        <p:nvSpPr>
          <p:cNvPr id="22" name="Oval 21"/>
          <p:cNvSpPr/>
          <p:nvPr/>
        </p:nvSpPr>
        <p:spPr>
          <a:xfrm>
            <a:off x="973460" y="4716413"/>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7</a:t>
            </a:r>
            <a:endParaRPr lang="en-GB" sz="1100" dirty="0">
              <a:solidFill>
                <a:srgbClr val="193A67"/>
              </a:solidFill>
            </a:endParaRPr>
          </a:p>
        </p:txBody>
      </p:sp>
      <p:sp>
        <p:nvSpPr>
          <p:cNvPr id="23" name="Oval 22"/>
          <p:cNvSpPr/>
          <p:nvPr/>
        </p:nvSpPr>
        <p:spPr>
          <a:xfrm>
            <a:off x="973460" y="511467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8</a:t>
            </a:r>
            <a:endParaRPr lang="en-GB" sz="1100" dirty="0">
              <a:solidFill>
                <a:srgbClr val="193A67"/>
              </a:solidFill>
            </a:endParaRPr>
          </a:p>
        </p:txBody>
      </p:sp>
      <p:sp>
        <p:nvSpPr>
          <p:cNvPr id="32" name="Oval 31"/>
          <p:cNvSpPr/>
          <p:nvPr/>
        </p:nvSpPr>
        <p:spPr>
          <a:xfrm>
            <a:off x="4895676" y="522046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9</a:t>
            </a:r>
            <a:endParaRPr lang="en-GB" sz="1100" dirty="0">
              <a:solidFill>
                <a:srgbClr val="193A67"/>
              </a:solidFill>
            </a:endParaRPr>
          </a:p>
        </p:txBody>
      </p:sp>
    </p:spTree>
    <p:extLst>
      <p:ext uri="{BB962C8B-B14F-4D97-AF65-F5344CB8AC3E}">
        <p14:creationId xmlns:p14="http://schemas.microsoft.com/office/powerpoint/2010/main" val="1603028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96" r="30711"/>
          <a:stretch/>
        </p:blipFill>
        <p:spPr bwMode="auto">
          <a:xfrm>
            <a:off x="834746" y="1332037"/>
            <a:ext cx="4276954" cy="424847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Raising a CCSFI fault</a:t>
            </a:r>
            <a:endParaRPr lang="en-GB" dirty="0"/>
          </a:p>
        </p:txBody>
      </p:sp>
      <p:sp>
        <p:nvSpPr>
          <p:cNvPr id="5" name="Slide Number Placeholder 4"/>
          <p:cNvSpPr>
            <a:spLocks noGrp="1"/>
          </p:cNvSpPr>
          <p:nvPr>
            <p:ph type="sldNum" sz="quarter" idx="4294967295"/>
          </p:nvPr>
        </p:nvSpPr>
        <p:spPr>
          <a:xfrm>
            <a:off x="504001" y="6228581"/>
            <a:ext cx="359999" cy="287267"/>
          </a:xfrm>
          <a:prstGeom prst="rect">
            <a:avLst/>
          </a:prstGeom>
        </p:spPr>
        <p:txBody>
          <a:bodyPr lIns="91435" tIns="45717" rIns="91435" bIns="45717"/>
          <a:lstStyle/>
          <a:p>
            <a:fld id="{0B868178-02AE-42FC-958D-6B8F13B60175}" type="slidenum">
              <a:rPr lang="en-GB" smtClean="0"/>
              <a:pPr/>
              <a:t>13</a:t>
            </a:fld>
            <a:endParaRPr lang="en-GB" dirty="0"/>
          </a:p>
        </p:txBody>
      </p:sp>
      <p:sp>
        <p:nvSpPr>
          <p:cNvPr id="11" name="Content Placeholder 2"/>
          <p:cNvSpPr>
            <a:spLocks noGrp="1"/>
          </p:cNvSpPr>
          <p:nvPr>
            <p:ph idx="1"/>
          </p:nvPr>
        </p:nvSpPr>
        <p:spPr>
          <a:xfrm>
            <a:off x="5831780" y="1317111"/>
            <a:ext cx="5832648" cy="4767453"/>
          </a:xfrm>
        </p:spPr>
        <p:txBody>
          <a:bodyPr>
            <a:normAutofit fontScale="77500" lnSpcReduction="20000"/>
          </a:bodyPr>
          <a:lstStyle/>
          <a:p>
            <a:pPr marL="0" indent="0">
              <a:spcBef>
                <a:spcPts val="600"/>
              </a:spcBef>
              <a:buNone/>
            </a:pPr>
            <a:r>
              <a:rPr lang="en-GB" sz="1400" dirty="0" smtClean="0">
                <a:solidFill>
                  <a:schemeClr val="accent2"/>
                </a:solidFill>
                <a:latin typeface="Arial" panose="020B0604020202020204" pitchFamily="34" charset="0"/>
                <a:cs typeface="Arial" panose="020B0604020202020204" pitchFamily="34" charset="0"/>
              </a:rPr>
              <a:t>Step 5: Additional Information</a:t>
            </a:r>
          </a:p>
          <a:p>
            <a:pPr marL="0" indent="0">
              <a:lnSpc>
                <a:spcPct val="150000"/>
              </a:lnSpc>
              <a:spcBef>
                <a:spcPts val="600"/>
              </a:spcBef>
              <a:buNone/>
            </a:pPr>
            <a:endParaRPr lang="en-GB" sz="1400" b="0" dirty="0" smtClean="0">
              <a:solidFill>
                <a:srgbClr val="595959"/>
              </a:solidFill>
              <a:latin typeface="Arial" panose="020B0604020202020204" pitchFamily="34" charset="0"/>
              <a:cs typeface="Arial" panose="020B0604020202020204" pitchFamily="34" charset="0"/>
            </a:endParaRPr>
          </a:p>
          <a:p>
            <a:pPr marL="228600" indent="-228600">
              <a:lnSpc>
                <a:spcPct val="150000"/>
              </a:lnSpc>
              <a:spcBef>
                <a:spcPts val="600"/>
              </a:spcBef>
              <a:buFont typeface="+mj-lt"/>
              <a:buAutoNum type="arabicPeriod"/>
            </a:pPr>
            <a:r>
              <a:rPr lang="en-GB" sz="1400" b="0" dirty="0">
                <a:solidFill>
                  <a:srgbClr val="595959"/>
                </a:solidFill>
                <a:latin typeface="Arial" panose="020B0604020202020204" pitchFamily="34" charset="0"/>
                <a:cs typeface="Arial" panose="020B0604020202020204" pitchFamily="34" charset="0"/>
              </a:rPr>
              <a:t>Enter any additional </a:t>
            </a:r>
            <a:r>
              <a:rPr lang="en-GB" sz="1400" b="0" dirty="0" smtClean="0">
                <a:solidFill>
                  <a:srgbClr val="595959"/>
                </a:solidFill>
                <a:latin typeface="Arial" panose="020B0604020202020204" pitchFamily="34" charset="0"/>
                <a:cs typeface="Arial" panose="020B0604020202020204" pitchFamily="34" charset="0"/>
              </a:rPr>
              <a:t>contact information </a:t>
            </a:r>
            <a:r>
              <a:rPr lang="en-GB" sz="1400" b="0" dirty="0">
                <a:solidFill>
                  <a:srgbClr val="595959"/>
                </a:solidFill>
                <a:latin typeface="Arial" panose="020B0604020202020204" pitchFamily="34" charset="0"/>
                <a:cs typeface="Arial" panose="020B0604020202020204" pitchFamily="34" charset="0"/>
              </a:rPr>
              <a:t>you may want to </a:t>
            </a:r>
            <a:r>
              <a:rPr lang="en-GB" sz="1400" b="0" dirty="0" smtClean="0">
                <a:solidFill>
                  <a:srgbClr val="595959"/>
                </a:solidFill>
                <a:latin typeface="Arial" panose="020B0604020202020204" pitchFamily="34" charset="0"/>
                <a:cs typeface="Arial" panose="020B0604020202020204" pitchFamily="34" charset="0"/>
              </a:rPr>
              <a:t>provide</a:t>
            </a:r>
            <a:endParaRPr lang="en-GB" sz="1400" b="0" dirty="0">
              <a:solidFill>
                <a:srgbClr val="595959"/>
              </a:solidFill>
              <a:latin typeface="Arial" panose="020B0604020202020204" pitchFamily="34" charset="0"/>
              <a:cs typeface="Arial" panose="020B0604020202020204" pitchFamily="34" charset="0"/>
            </a:endParaRPr>
          </a:p>
          <a:p>
            <a:pPr marL="228600" indent="-228600">
              <a:lnSpc>
                <a:spcPct val="150000"/>
              </a:lnSpc>
              <a:spcBef>
                <a:spcPts val="600"/>
              </a:spcBef>
              <a:buFont typeface="+mj-lt"/>
              <a:buAutoNum type="arabicPeriod"/>
            </a:pPr>
            <a:r>
              <a:rPr lang="en-GB" sz="1400" b="0" dirty="0">
                <a:solidFill>
                  <a:srgbClr val="595959"/>
                </a:solidFill>
                <a:latin typeface="Arial" panose="020B0604020202020204" pitchFamily="34" charset="0"/>
                <a:cs typeface="Arial" panose="020B0604020202020204" pitchFamily="34" charset="0"/>
              </a:rPr>
              <a:t>Enter any </a:t>
            </a:r>
            <a:r>
              <a:rPr lang="en-GB" sz="1400" b="0" dirty="0" smtClean="0">
                <a:solidFill>
                  <a:srgbClr val="595959"/>
                </a:solidFill>
                <a:latin typeface="Arial" panose="020B0604020202020204" pitchFamily="34" charset="0"/>
                <a:cs typeface="Arial" panose="020B0604020202020204" pitchFamily="34" charset="0"/>
              </a:rPr>
              <a:t>information </a:t>
            </a:r>
            <a:r>
              <a:rPr lang="en-GB" sz="1400" b="0" dirty="0">
                <a:solidFill>
                  <a:srgbClr val="595959"/>
                </a:solidFill>
                <a:latin typeface="Arial" panose="020B0604020202020204" pitchFamily="34" charset="0"/>
                <a:cs typeface="Arial" panose="020B0604020202020204" pitchFamily="34" charset="0"/>
              </a:rPr>
              <a:t>you would like to give to BT </a:t>
            </a:r>
            <a:r>
              <a:rPr lang="en-GB" sz="1400" b="0" dirty="0" smtClean="0">
                <a:solidFill>
                  <a:srgbClr val="595959"/>
                </a:solidFill>
                <a:latin typeface="Arial" panose="020B0604020202020204" pitchFamily="34" charset="0"/>
                <a:cs typeface="Arial" panose="020B0604020202020204" pitchFamily="34" charset="0"/>
              </a:rPr>
              <a:t>Wholesale that might help resolve the fault quicker</a:t>
            </a:r>
          </a:p>
          <a:p>
            <a:pPr>
              <a:lnSpc>
                <a:spcPct val="150000"/>
              </a:lnSpc>
              <a:spcBef>
                <a:spcPts val="600"/>
              </a:spcBef>
            </a:pPr>
            <a:r>
              <a:rPr lang="en-GB" sz="1400" b="0" dirty="0" smtClean="0">
                <a:solidFill>
                  <a:srgbClr val="0070C0"/>
                </a:solidFill>
                <a:latin typeface="Arial" panose="020B0604020202020204" pitchFamily="34" charset="0"/>
                <a:cs typeface="Arial" panose="020B0604020202020204" pitchFamily="34" charset="0"/>
              </a:rPr>
              <a:t>Please provide as much information as possible such as:</a:t>
            </a:r>
          </a:p>
          <a:p>
            <a:pPr marL="285750" indent="-285750">
              <a:lnSpc>
                <a:spcPct val="150000"/>
              </a:lnSpc>
              <a:spcBef>
                <a:spcPts val="600"/>
              </a:spcBef>
              <a:buFont typeface="Arial" panose="020B0604020202020204" pitchFamily="34" charset="0"/>
              <a:buChar char="•"/>
            </a:pPr>
            <a:r>
              <a:rPr lang="en-GB" sz="1400" b="0" dirty="0" smtClean="0">
                <a:solidFill>
                  <a:srgbClr val="0070C0"/>
                </a:solidFill>
                <a:latin typeface="Arial" panose="020B0604020202020204" pitchFamily="34" charset="0"/>
                <a:cs typeface="Arial" panose="020B0604020202020204" pitchFamily="34" charset="0"/>
              </a:rPr>
              <a:t>What is the End Users issue e.g. dropping connection</a:t>
            </a:r>
          </a:p>
          <a:p>
            <a:pPr marL="285750" indent="-285750">
              <a:lnSpc>
                <a:spcPct val="150000"/>
              </a:lnSpc>
              <a:spcBef>
                <a:spcPts val="600"/>
              </a:spcBef>
              <a:buFont typeface="Arial" panose="020B0604020202020204" pitchFamily="34" charset="0"/>
              <a:buChar char="•"/>
            </a:pPr>
            <a:r>
              <a:rPr lang="en-GB" sz="1400" b="0" dirty="0" smtClean="0">
                <a:solidFill>
                  <a:srgbClr val="0070C0"/>
                </a:solidFill>
                <a:latin typeface="Arial" panose="020B0604020202020204" pitchFamily="34" charset="0"/>
                <a:cs typeface="Arial" panose="020B0604020202020204" pitchFamily="34" charset="0"/>
              </a:rPr>
              <a:t>Any useful Diagnostics information e.g. BRAG/ Service layer data etc</a:t>
            </a:r>
          </a:p>
          <a:p>
            <a:pPr marL="285750" indent="-285750">
              <a:lnSpc>
                <a:spcPct val="150000"/>
              </a:lnSpc>
              <a:spcBef>
                <a:spcPts val="600"/>
              </a:spcBef>
              <a:buFont typeface="Arial" panose="020B0604020202020204" pitchFamily="34" charset="0"/>
              <a:buChar char="•"/>
            </a:pPr>
            <a:r>
              <a:rPr lang="en-GB" sz="1400" b="0" dirty="0" smtClean="0">
                <a:solidFill>
                  <a:srgbClr val="0070C0"/>
                </a:solidFill>
                <a:latin typeface="Arial" panose="020B0604020202020204" pitchFamily="34" charset="0"/>
                <a:cs typeface="Arial" panose="020B0604020202020204" pitchFamily="34" charset="0"/>
              </a:rPr>
              <a:t>What do you want the engineer to achieve during the visit? E.g</a:t>
            </a:r>
            <a:r>
              <a:rPr lang="en-GB" sz="1400" b="0" dirty="0">
                <a:solidFill>
                  <a:srgbClr val="0070C0"/>
                </a:solidFill>
                <a:latin typeface="Arial" panose="020B0604020202020204" pitchFamily="34" charset="0"/>
                <a:cs typeface="Arial" panose="020B0604020202020204" pitchFamily="34" charset="0"/>
              </a:rPr>
              <a:t>. check Internal wiring and correct and Star Wiring/Bridge Taps to improve the lines performance</a:t>
            </a:r>
            <a:endParaRPr lang="en-GB" sz="1400" b="0" dirty="0" smtClean="0">
              <a:solidFill>
                <a:srgbClr val="0070C0"/>
              </a:solidFill>
              <a:latin typeface="Arial" panose="020B0604020202020204" pitchFamily="34" charset="0"/>
              <a:cs typeface="Arial" panose="020B0604020202020204" pitchFamily="34" charset="0"/>
            </a:endParaRPr>
          </a:p>
          <a:p>
            <a:pPr>
              <a:lnSpc>
                <a:spcPct val="150000"/>
              </a:lnSpc>
              <a:spcBef>
                <a:spcPts val="600"/>
              </a:spcBef>
            </a:pPr>
            <a:r>
              <a:rPr lang="en-GB" sz="1400" dirty="0" smtClean="0">
                <a:solidFill>
                  <a:srgbClr val="595959"/>
                </a:solidFill>
                <a:latin typeface="Arial" panose="020B0604020202020204" pitchFamily="34" charset="0"/>
                <a:cs typeface="Arial" panose="020B0604020202020204" pitchFamily="34" charset="0"/>
              </a:rPr>
              <a:t>Please note </a:t>
            </a:r>
            <a:r>
              <a:rPr lang="en-GB" sz="1400" b="0" dirty="0" smtClean="0">
                <a:solidFill>
                  <a:srgbClr val="595959"/>
                </a:solidFill>
                <a:latin typeface="Arial" panose="020B0604020202020204" pitchFamily="34" charset="0"/>
                <a:cs typeface="Arial" panose="020B0604020202020204" pitchFamily="34" charset="0"/>
              </a:rPr>
              <a:t>– what you enter in this field will be made visible to Openreach, however, if you edit this later in the fault cycle, the update won’t be passed on. </a:t>
            </a:r>
            <a:endParaRPr lang="en-GB" sz="1400" b="0" dirty="0">
              <a:solidFill>
                <a:srgbClr val="595959"/>
              </a:solidFill>
              <a:latin typeface="Arial" panose="020B0604020202020204" pitchFamily="34" charset="0"/>
              <a:cs typeface="Arial" panose="020B0604020202020204" pitchFamily="34" charset="0"/>
            </a:endParaRPr>
          </a:p>
          <a:p>
            <a:pPr>
              <a:lnSpc>
                <a:spcPct val="150000"/>
              </a:lnSpc>
              <a:spcBef>
                <a:spcPts val="600"/>
              </a:spcBef>
            </a:pPr>
            <a:r>
              <a:rPr lang="en-GB" sz="1400" b="0" dirty="0" smtClean="0">
                <a:solidFill>
                  <a:srgbClr val="595959"/>
                </a:solidFill>
                <a:latin typeface="Arial" panose="020B0604020202020204" pitchFamily="34" charset="0"/>
                <a:cs typeface="Arial" panose="020B0604020202020204" pitchFamily="34" charset="0"/>
              </a:rPr>
              <a:t>3. Enter </a:t>
            </a:r>
            <a:r>
              <a:rPr lang="en-GB" sz="1400" b="0" dirty="0">
                <a:solidFill>
                  <a:srgbClr val="595959"/>
                </a:solidFill>
                <a:latin typeface="Arial" panose="020B0604020202020204" pitchFamily="34" charset="0"/>
                <a:cs typeface="Arial" panose="020B0604020202020204" pitchFamily="34" charset="0"/>
              </a:rPr>
              <a:t>the Contact Name and Number of whom will be available to receive a call from Engineer.</a:t>
            </a:r>
          </a:p>
          <a:p>
            <a:pPr>
              <a:lnSpc>
                <a:spcPct val="150000"/>
              </a:lnSpc>
              <a:spcBef>
                <a:spcPts val="600"/>
              </a:spcBef>
            </a:pPr>
            <a:r>
              <a:rPr lang="en-GB" sz="1400" b="0" dirty="0" smtClean="0">
                <a:solidFill>
                  <a:srgbClr val="595959"/>
                </a:solidFill>
                <a:latin typeface="Arial" panose="020B0604020202020204" pitchFamily="34" charset="0"/>
                <a:cs typeface="Arial" panose="020B0604020202020204" pitchFamily="34" charset="0"/>
              </a:rPr>
              <a:t>4. Enter </a:t>
            </a:r>
            <a:r>
              <a:rPr lang="en-GB" sz="1400" b="0" dirty="0">
                <a:solidFill>
                  <a:srgbClr val="595959"/>
                </a:solidFill>
                <a:latin typeface="Arial" panose="020B0604020202020204" pitchFamily="34" charset="0"/>
                <a:cs typeface="Arial" panose="020B0604020202020204" pitchFamily="34" charset="0"/>
              </a:rPr>
              <a:t>any known Hazards for example </a:t>
            </a:r>
            <a:r>
              <a:rPr lang="en-GB" sz="1400" b="0" dirty="0" smtClean="0">
                <a:solidFill>
                  <a:srgbClr val="595959"/>
                </a:solidFill>
                <a:latin typeface="Arial" panose="020B0604020202020204" pitchFamily="34" charset="0"/>
                <a:cs typeface="Arial" panose="020B0604020202020204" pitchFamily="34" charset="0"/>
              </a:rPr>
              <a:t>“beware </a:t>
            </a:r>
            <a:r>
              <a:rPr lang="en-GB" sz="1400" b="0" dirty="0">
                <a:solidFill>
                  <a:srgbClr val="595959"/>
                </a:solidFill>
                <a:latin typeface="Arial" panose="020B0604020202020204" pitchFamily="34" charset="0"/>
                <a:cs typeface="Arial" panose="020B0604020202020204" pitchFamily="34" charset="0"/>
              </a:rPr>
              <a:t>of </a:t>
            </a:r>
            <a:r>
              <a:rPr lang="en-GB" sz="1400" b="0" dirty="0" smtClean="0">
                <a:solidFill>
                  <a:srgbClr val="595959"/>
                </a:solidFill>
                <a:latin typeface="Arial" panose="020B0604020202020204" pitchFamily="34" charset="0"/>
                <a:cs typeface="Arial" panose="020B0604020202020204" pitchFamily="34" charset="0"/>
              </a:rPr>
              <a:t>dog”</a:t>
            </a:r>
            <a:endParaRPr lang="en-GB" sz="1400" b="0" dirty="0">
              <a:solidFill>
                <a:srgbClr val="595959"/>
              </a:solidFill>
              <a:latin typeface="Arial" panose="020B0604020202020204" pitchFamily="34" charset="0"/>
              <a:cs typeface="Arial" panose="020B0604020202020204" pitchFamily="34" charset="0"/>
            </a:endParaRPr>
          </a:p>
          <a:p>
            <a:pPr>
              <a:lnSpc>
                <a:spcPct val="150000"/>
              </a:lnSpc>
              <a:spcBef>
                <a:spcPts val="600"/>
              </a:spcBef>
            </a:pPr>
            <a:r>
              <a:rPr lang="en-GB" sz="1400" b="0" dirty="0" smtClean="0">
                <a:solidFill>
                  <a:srgbClr val="595959"/>
                </a:solidFill>
                <a:latin typeface="Arial" panose="020B0604020202020204" pitchFamily="34" charset="0"/>
                <a:cs typeface="Arial" panose="020B0604020202020204" pitchFamily="34" charset="0"/>
              </a:rPr>
              <a:t>5. Select ‘No’</a:t>
            </a:r>
            <a:endParaRPr lang="en-GB" sz="1400" b="0" dirty="0">
              <a:solidFill>
                <a:srgbClr val="595959"/>
              </a:solidFill>
              <a:latin typeface="Arial" panose="020B0604020202020204" pitchFamily="34" charset="0"/>
              <a:cs typeface="Arial" panose="020B0604020202020204" pitchFamily="34" charset="0"/>
            </a:endParaRPr>
          </a:p>
          <a:p>
            <a:pPr>
              <a:lnSpc>
                <a:spcPct val="150000"/>
              </a:lnSpc>
              <a:spcBef>
                <a:spcPts val="600"/>
              </a:spcBef>
            </a:pPr>
            <a:r>
              <a:rPr lang="en-GB" sz="1400" b="0" dirty="0" smtClean="0">
                <a:solidFill>
                  <a:srgbClr val="595959"/>
                </a:solidFill>
                <a:latin typeface="Arial" panose="020B0604020202020204" pitchFamily="34" charset="0"/>
                <a:cs typeface="Arial" panose="020B0604020202020204" pitchFamily="34" charset="0"/>
              </a:rPr>
              <a:t>6. Click </a:t>
            </a:r>
            <a:r>
              <a:rPr lang="en-GB" sz="1400" b="0" dirty="0">
                <a:solidFill>
                  <a:srgbClr val="595959"/>
                </a:solidFill>
                <a:latin typeface="Arial" panose="020B0604020202020204" pitchFamily="34" charset="0"/>
                <a:cs typeface="Arial" panose="020B0604020202020204" pitchFamily="34" charset="0"/>
              </a:rPr>
              <a:t>‘Next</a:t>
            </a:r>
            <a:r>
              <a:rPr lang="en-GB" sz="1300" b="0" dirty="0" smtClean="0">
                <a:solidFill>
                  <a:srgbClr val="595959"/>
                </a:solidFill>
                <a:latin typeface="Arial" panose="020B0604020202020204" pitchFamily="34" charset="0"/>
                <a:cs typeface="Arial" panose="020B0604020202020204" pitchFamily="34" charset="0"/>
              </a:rPr>
              <a:t>’</a:t>
            </a:r>
            <a:endParaRPr lang="en-GB" sz="1300" b="0" dirty="0">
              <a:solidFill>
                <a:srgbClr val="595959"/>
              </a:solidFill>
              <a:latin typeface="Arial" panose="020B0604020202020204" pitchFamily="34" charset="0"/>
              <a:cs typeface="Arial" panose="020B0604020202020204" pitchFamily="34" charset="0"/>
            </a:endParaRPr>
          </a:p>
        </p:txBody>
      </p:sp>
      <p:sp>
        <p:nvSpPr>
          <p:cNvPr id="13" name="Oval 12"/>
          <p:cNvSpPr/>
          <p:nvPr/>
        </p:nvSpPr>
        <p:spPr>
          <a:xfrm>
            <a:off x="753923" y="2378373"/>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
        <p:nvSpPr>
          <p:cNvPr id="14" name="Oval 13"/>
          <p:cNvSpPr/>
          <p:nvPr/>
        </p:nvSpPr>
        <p:spPr>
          <a:xfrm>
            <a:off x="753923" y="2738413"/>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2</a:t>
            </a:r>
            <a:endParaRPr lang="en-GB" sz="1100" dirty="0">
              <a:solidFill>
                <a:srgbClr val="193A67"/>
              </a:solidFill>
            </a:endParaRPr>
          </a:p>
        </p:txBody>
      </p:sp>
      <p:sp>
        <p:nvSpPr>
          <p:cNvPr id="15" name="Oval 14"/>
          <p:cNvSpPr/>
          <p:nvPr/>
        </p:nvSpPr>
        <p:spPr>
          <a:xfrm>
            <a:off x="753923" y="3818533"/>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3</a:t>
            </a:r>
            <a:endParaRPr lang="en-GB" sz="1100" dirty="0">
              <a:solidFill>
                <a:srgbClr val="193A67"/>
              </a:solidFill>
            </a:endParaRPr>
          </a:p>
        </p:txBody>
      </p:sp>
      <p:sp>
        <p:nvSpPr>
          <p:cNvPr id="17" name="Oval 16"/>
          <p:cNvSpPr/>
          <p:nvPr/>
        </p:nvSpPr>
        <p:spPr>
          <a:xfrm>
            <a:off x="753923" y="428436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4</a:t>
            </a:r>
            <a:endParaRPr lang="en-GB" sz="1100" dirty="0">
              <a:solidFill>
                <a:srgbClr val="193A67"/>
              </a:solidFill>
            </a:endParaRPr>
          </a:p>
        </p:txBody>
      </p:sp>
      <p:sp>
        <p:nvSpPr>
          <p:cNvPr id="18" name="Oval 17"/>
          <p:cNvSpPr/>
          <p:nvPr/>
        </p:nvSpPr>
        <p:spPr>
          <a:xfrm>
            <a:off x="715699" y="482664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5</a:t>
            </a:r>
            <a:endParaRPr lang="en-GB" sz="1100" dirty="0">
              <a:solidFill>
                <a:srgbClr val="193A67"/>
              </a:solidFill>
            </a:endParaRPr>
          </a:p>
        </p:txBody>
      </p:sp>
      <p:sp>
        <p:nvSpPr>
          <p:cNvPr id="19" name="Oval 18"/>
          <p:cNvSpPr/>
          <p:nvPr/>
        </p:nvSpPr>
        <p:spPr>
          <a:xfrm>
            <a:off x="4570347" y="511467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6</a:t>
            </a:r>
            <a:endParaRPr lang="en-GB" sz="1100" dirty="0">
              <a:solidFill>
                <a:srgbClr val="193A67"/>
              </a:solidFill>
            </a:endParaRPr>
          </a:p>
        </p:txBody>
      </p:sp>
    </p:spTree>
    <p:extLst>
      <p:ext uri="{BB962C8B-B14F-4D97-AF65-F5344CB8AC3E}">
        <p14:creationId xmlns:p14="http://schemas.microsoft.com/office/powerpoint/2010/main" val="2442191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32" y="1789379"/>
            <a:ext cx="6371386" cy="3791124"/>
          </a:xfrm>
          <a:prstGeom prst="rect">
            <a:avLst/>
          </a:prstGeom>
          <a:noFill/>
          <a:ln w="9525">
            <a:solidFill>
              <a:schemeClr val="tx1"/>
            </a:solidFill>
            <a:miter lim="800000"/>
            <a:headEnd/>
            <a:tailEnd/>
          </a:ln>
          <a:effectLst>
            <a:outerShdw blurRad="50800" dist="508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Raising a CCSFI fault</a:t>
            </a:r>
            <a:endParaRPr lang="en-GB" dirty="0"/>
          </a:p>
        </p:txBody>
      </p:sp>
      <p:sp>
        <p:nvSpPr>
          <p:cNvPr id="5" name="Slide Number Placeholder 4"/>
          <p:cNvSpPr>
            <a:spLocks noGrp="1"/>
          </p:cNvSpPr>
          <p:nvPr>
            <p:ph type="sldNum" sz="quarter" idx="4294967295"/>
          </p:nvPr>
        </p:nvSpPr>
        <p:spPr>
          <a:xfrm>
            <a:off x="504001" y="6228581"/>
            <a:ext cx="359999" cy="287267"/>
          </a:xfrm>
          <a:prstGeom prst="rect">
            <a:avLst/>
          </a:prstGeom>
        </p:spPr>
        <p:txBody>
          <a:bodyPr lIns="91435" tIns="45717" rIns="91435" bIns="45717"/>
          <a:lstStyle/>
          <a:p>
            <a:fld id="{0B868178-02AE-42FC-958D-6B8F13B60175}" type="slidenum">
              <a:rPr lang="en-GB" smtClean="0"/>
              <a:pPr/>
              <a:t>14</a:t>
            </a:fld>
            <a:endParaRPr lang="en-GB" dirty="0"/>
          </a:p>
        </p:txBody>
      </p:sp>
      <p:sp>
        <p:nvSpPr>
          <p:cNvPr id="11" name="Content Placeholder 2"/>
          <p:cNvSpPr>
            <a:spLocks noGrp="1"/>
          </p:cNvSpPr>
          <p:nvPr>
            <p:ph idx="1"/>
          </p:nvPr>
        </p:nvSpPr>
        <p:spPr>
          <a:xfrm>
            <a:off x="7055916" y="2340149"/>
            <a:ext cx="4614527" cy="3240360"/>
          </a:xfrm>
        </p:spPr>
        <p:txBody>
          <a:bodyPr>
            <a:normAutofit/>
          </a:bodyPr>
          <a:lstStyle/>
          <a:p>
            <a:pPr marL="0" indent="0">
              <a:buNone/>
            </a:pPr>
            <a:r>
              <a:rPr lang="en-GB" sz="1300" dirty="0" smtClean="0">
                <a:solidFill>
                  <a:schemeClr val="accent2"/>
                </a:solidFill>
                <a:latin typeface="Arial" panose="020B0604020202020204" pitchFamily="34" charset="0"/>
                <a:cs typeface="Arial" panose="020B0604020202020204" pitchFamily="34" charset="0"/>
              </a:rPr>
              <a:t>Step 6: CCSFI Appointment Booking</a:t>
            </a:r>
          </a:p>
          <a:p>
            <a:endParaRPr lang="en-GB" sz="1300" b="0" dirty="0">
              <a:solidFill>
                <a:schemeClr val="bg2"/>
              </a:solidFill>
              <a:latin typeface="Arial" panose="020B0604020202020204" pitchFamily="34" charset="0"/>
              <a:cs typeface="Arial" panose="020B0604020202020204" pitchFamily="34" charset="0"/>
            </a:endParaRPr>
          </a:p>
          <a:p>
            <a:r>
              <a:rPr lang="en-GB" sz="1300" b="0" dirty="0" smtClean="0">
                <a:solidFill>
                  <a:schemeClr val="bg2"/>
                </a:solidFill>
                <a:latin typeface="Arial" panose="020B0604020202020204" pitchFamily="34" charset="0"/>
                <a:cs typeface="Arial" panose="020B0604020202020204" pitchFamily="34" charset="0"/>
              </a:rPr>
              <a:t>You will now be presented Appointment booking screen</a:t>
            </a:r>
          </a:p>
          <a:p>
            <a:endParaRPr lang="en-GB" sz="1300" b="0" dirty="0">
              <a:solidFill>
                <a:schemeClr val="bg2"/>
              </a:solidFill>
              <a:latin typeface="Arial" panose="020B0604020202020204" pitchFamily="34" charset="0"/>
              <a:cs typeface="Arial" panose="020B0604020202020204" pitchFamily="34" charset="0"/>
            </a:endParaRPr>
          </a:p>
          <a:p>
            <a:r>
              <a:rPr lang="en-GB" sz="1300" b="0" dirty="0" smtClean="0">
                <a:solidFill>
                  <a:schemeClr val="bg2"/>
                </a:solidFill>
                <a:latin typeface="Arial" panose="020B0604020202020204" pitchFamily="34" charset="0"/>
                <a:cs typeface="Arial" panose="020B0604020202020204" pitchFamily="34" charset="0"/>
              </a:rPr>
              <a:t>1) Click on the Calendar icon</a:t>
            </a:r>
            <a:endParaRPr lang="en-GB" sz="1300" b="0" dirty="0">
              <a:solidFill>
                <a:schemeClr val="bg2"/>
              </a:solidFill>
              <a:latin typeface="Arial" panose="020B0604020202020204" pitchFamily="34" charset="0"/>
              <a:cs typeface="Arial" panose="020B0604020202020204" pitchFamily="34" charset="0"/>
            </a:endParaRPr>
          </a:p>
        </p:txBody>
      </p:sp>
      <p:sp>
        <p:nvSpPr>
          <p:cNvPr id="6" name="Oval 5"/>
          <p:cNvSpPr/>
          <p:nvPr/>
        </p:nvSpPr>
        <p:spPr>
          <a:xfrm>
            <a:off x="3455516" y="378030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Tree>
    <p:extLst>
      <p:ext uri="{BB962C8B-B14F-4D97-AF65-F5344CB8AC3E}">
        <p14:creationId xmlns:p14="http://schemas.microsoft.com/office/powerpoint/2010/main" val="2560048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80" y="1789385"/>
            <a:ext cx="6371386" cy="379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9000"/>
                    </a14:imgEffect>
                  </a14:imgLayer>
                </a14:imgProps>
              </a:ext>
              <a:ext uri="{28A0092B-C50C-407E-A947-70E740481C1C}">
                <a14:useLocalDpi xmlns:a14="http://schemas.microsoft.com/office/drawing/2010/main" val="0"/>
              </a:ext>
            </a:extLst>
          </a:blip>
          <a:srcRect/>
          <a:stretch>
            <a:fillRect/>
          </a:stretch>
        </p:blipFill>
        <p:spPr bwMode="auto">
          <a:xfrm>
            <a:off x="431332" y="1789379"/>
            <a:ext cx="6371385" cy="37911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Raising a CCSFI fault</a:t>
            </a:r>
            <a:endParaRPr lang="en-GB" dirty="0"/>
          </a:p>
        </p:txBody>
      </p:sp>
      <p:sp>
        <p:nvSpPr>
          <p:cNvPr id="5" name="Slide Number Placeholder 4"/>
          <p:cNvSpPr>
            <a:spLocks noGrp="1"/>
          </p:cNvSpPr>
          <p:nvPr>
            <p:ph type="sldNum" sz="quarter" idx="4294967295"/>
          </p:nvPr>
        </p:nvSpPr>
        <p:spPr>
          <a:xfrm>
            <a:off x="504001" y="6228581"/>
            <a:ext cx="359999" cy="287267"/>
          </a:xfrm>
          <a:prstGeom prst="rect">
            <a:avLst/>
          </a:prstGeom>
        </p:spPr>
        <p:txBody>
          <a:bodyPr lIns="91435" tIns="45717" rIns="91435" bIns="45717"/>
          <a:lstStyle/>
          <a:p>
            <a:fld id="{0B868178-02AE-42FC-958D-6B8F13B60175}" type="slidenum">
              <a:rPr lang="en-GB" smtClean="0"/>
              <a:pPr/>
              <a:t>15</a:t>
            </a:fld>
            <a:endParaRPr lang="en-GB" dirty="0"/>
          </a:p>
        </p:txBody>
      </p:sp>
      <p:sp>
        <p:nvSpPr>
          <p:cNvPr id="11" name="Content Placeholder 2"/>
          <p:cNvSpPr>
            <a:spLocks noGrp="1"/>
          </p:cNvSpPr>
          <p:nvPr>
            <p:ph idx="1"/>
          </p:nvPr>
        </p:nvSpPr>
        <p:spPr>
          <a:xfrm>
            <a:off x="7055916" y="2340149"/>
            <a:ext cx="4614527" cy="3240360"/>
          </a:xfrm>
        </p:spPr>
        <p:txBody>
          <a:bodyPr>
            <a:normAutofit/>
          </a:bodyPr>
          <a:lstStyle/>
          <a:p>
            <a:r>
              <a:rPr lang="en-GB" sz="1300" dirty="0">
                <a:solidFill>
                  <a:schemeClr val="accent2"/>
                </a:solidFill>
                <a:latin typeface="Arial" panose="020B0604020202020204" pitchFamily="34" charset="0"/>
                <a:cs typeface="Arial" panose="020B0604020202020204" pitchFamily="34" charset="0"/>
              </a:rPr>
              <a:t>Step 6: CCSFI Appointment Booking</a:t>
            </a:r>
          </a:p>
          <a:p>
            <a:endParaRPr lang="en-GB" sz="1300" b="0" dirty="0">
              <a:latin typeface="Arial" panose="020B0604020202020204" pitchFamily="34" charset="0"/>
              <a:cs typeface="Arial" panose="020B0604020202020204" pitchFamily="34" charset="0"/>
            </a:endParaRPr>
          </a:p>
          <a:p>
            <a:pPr>
              <a:lnSpc>
                <a:spcPct val="150000"/>
              </a:lnSpc>
              <a:spcBef>
                <a:spcPts val="600"/>
              </a:spcBef>
            </a:pPr>
            <a:r>
              <a:rPr lang="en-GB" sz="1300" b="0" dirty="0" smtClean="0">
                <a:solidFill>
                  <a:schemeClr val="bg2"/>
                </a:solidFill>
                <a:latin typeface="Arial" panose="020B0604020202020204" pitchFamily="34" charset="0"/>
                <a:cs typeface="Arial" panose="020B0604020202020204" pitchFamily="34" charset="0"/>
              </a:rPr>
              <a:t>1) Select the Appointment date and slot</a:t>
            </a:r>
          </a:p>
          <a:p>
            <a:pPr>
              <a:lnSpc>
                <a:spcPct val="150000"/>
              </a:lnSpc>
              <a:spcBef>
                <a:spcPts val="600"/>
              </a:spcBef>
            </a:pPr>
            <a:r>
              <a:rPr lang="en-GB" sz="1300" b="0" dirty="0" smtClean="0">
                <a:solidFill>
                  <a:schemeClr val="bg2"/>
                </a:solidFill>
                <a:latin typeface="Arial" panose="020B0604020202020204" pitchFamily="34" charset="0"/>
                <a:cs typeface="Arial" panose="020B0604020202020204" pitchFamily="34" charset="0"/>
              </a:rPr>
              <a:t>2) Click ‘OK’</a:t>
            </a:r>
            <a:endParaRPr lang="en-GB" sz="1300" b="0" dirty="0">
              <a:solidFill>
                <a:schemeClr val="bg2"/>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28409"/>
          <a:stretch/>
        </p:blipFill>
        <p:spPr bwMode="auto">
          <a:xfrm>
            <a:off x="1655316" y="2124125"/>
            <a:ext cx="4153581" cy="287038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Oval 12"/>
          <p:cNvSpPr/>
          <p:nvPr/>
        </p:nvSpPr>
        <p:spPr>
          <a:xfrm>
            <a:off x="2015356" y="306022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
        <p:nvSpPr>
          <p:cNvPr id="14" name="Oval 13"/>
          <p:cNvSpPr/>
          <p:nvPr/>
        </p:nvSpPr>
        <p:spPr>
          <a:xfrm>
            <a:off x="5183708" y="4572397"/>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2</a:t>
            </a:r>
            <a:endParaRPr lang="en-GB" sz="1100" dirty="0">
              <a:solidFill>
                <a:srgbClr val="193A67"/>
              </a:solidFill>
            </a:endParaRPr>
          </a:p>
        </p:txBody>
      </p:sp>
    </p:spTree>
    <p:extLst>
      <p:ext uri="{BB962C8B-B14F-4D97-AF65-F5344CB8AC3E}">
        <p14:creationId xmlns:p14="http://schemas.microsoft.com/office/powerpoint/2010/main" val="4024658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32" y="1787582"/>
            <a:ext cx="6371385" cy="3792921"/>
          </a:xfrm>
          <a:prstGeom prst="rect">
            <a:avLst/>
          </a:prstGeom>
          <a:noFill/>
          <a:ln w="9525">
            <a:solidFill>
              <a:schemeClr val="tx1"/>
            </a:solidFill>
            <a:miter lim="800000"/>
            <a:headEnd/>
            <a:tailEnd/>
          </a:ln>
          <a:effectLst>
            <a:outerShdw blurRad="50800" dist="508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Raising a CCSFI fault</a:t>
            </a:r>
            <a:endParaRPr lang="en-GB" dirty="0"/>
          </a:p>
        </p:txBody>
      </p:sp>
      <p:sp>
        <p:nvSpPr>
          <p:cNvPr id="5" name="Slide Number Placeholder 4"/>
          <p:cNvSpPr>
            <a:spLocks noGrp="1"/>
          </p:cNvSpPr>
          <p:nvPr>
            <p:ph type="sldNum" sz="quarter" idx="4294967295"/>
          </p:nvPr>
        </p:nvSpPr>
        <p:spPr>
          <a:xfrm>
            <a:off x="504001" y="6228581"/>
            <a:ext cx="359999" cy="287267"/>
          </a:xfrm>
          <a:prstGeom prst="rect">
            <a:avLst/>
          </a:prstGeom>
        </p:spPr>
        <p:txBody>
          <a:bodyPr lIns="91435" tIns="45717" rIns="91435" bIns="45717"/>
          <a:lstStyle/>
          <a:p>
            <a:fld id="{0B868178-02AE-42FC-958D-6B8F13B60175}" type="slidenum">
              <a:rPr lang="en-GB" smtClean="0"/>
              <a:pPr/>
              <a:t>16</a:t>
            </a:fld>
            <a:endParaRPr lang="en-GB" dirty="0"/>
          </a:p>
        </p:txBody>
      </p:sp>
      <p:sp>
        <p:nvSpPr>
          <p:cNvPr id="11" name="Content Placeholder 2"/>
          <p:cNvSpPr>
            <a:spLocks noGrp="1"/>
          </p:cNvSpPr>
          <p:nvPr>
            <p:ph idx="1"/>
          </p:nvPr>
        </p:nvSpPr>
        <p:spPr>
          <a:xfrm>
            <a:off x="7055916" y="2340149"/>
            <a:ext cx="4614527" cy="3240360"/>
          </a:xfrm>
        </p:spPr>
        <p:txBody>
          <a:bodyPr>
            <a:normAutofit/>
          </a:bodyPr>
          <a:lstStyle/>
          <a:p>
            <a:r>
              <a:rPr lang="en-GB" sz="1300" dirty="0">
                <a:solidFill>
                  <a:schemeClr val="accent2"/>
                </a:solidFill>
                <a:latin typeface="Arial" panose="020B0604020202020204" pitchFamily="34" charset="0"/>
                <a:cs typeface="Arial" panose="020B0604020202020204" pitchFamily="34" charset="0"/>
              </a:rPr>
              <a:t>Step 6: CCSFI Appointment Booking</a:t>
            </a:r>
          </a:p>
          <a:p>
            <a:endParaRPr lang="en-GB" sz="1300" b="0" dirty="0" smtClean="0">
              <a:latin typeface="Arial" panose="020B0604020202020204" pitchFamily="34" charset="0"/>
              <a:cs typeface="Arial" panose="020B0604020202020204" pitchFamily="34" charset="0"/>
            </a:endParaRPr>
          </a:p>
          <a:p>
            <a:r>
              <a:rPr lang="en-GB" sz="1300" b="0" dirty="0" smtClean="0">
                <a:solidFill>
                  <a:schemeClr val="bg2"/>
                </a:solidFill>
                <a:latin typeface="Arial" panose="020B0604020202020204" pitchFamily="34" charset="0"/>
                <a:cs typeface="Arial" panose="020B0604020202020204" pitchFamily="34" charset="0"/>
              </a:rPr>
              <a:t>1) Click ‘Continue’</a:t>
            </a:r>
            <a:endParaRPr lang="en-GB" sz="1300" b="0" dirty="0">
              <a:solidFill>
                <a:schemeClr val="bg2"/>
              </a:solidFill>
              <a:latin typeface="Arial" panose="020B0604020202020204" pitchFamily="34" charset="0"/>
              <a:cs typeface="Arial" panose="020B0604020202020204" pitchFamily="34" charset="0"/>
            </a:endParaRPr>
          </a:p>
        </p:txBody>
      </p:sp>
      <p:sp>
        <p:nvSpPr>
          <p:cNvPr id="7" name="Oval 6"/>
          <p:cNvSpPr/>
          <p:nvPr/>
        </p:nvSpPr>
        <p:spPr>
          <a:xfrm>
            <a:off x="4463628" y="4788421"/>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Tree>
    <p:extLst>
      <p:ext uri="{BB962C8B-B14F-4D97-AF65-F5344CB8AC3E}">
        <p14:creationId xmlns:p14="http://schemas.microsoft.com/office/powerpoint/2010/main" val="1343214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1121"/>
          <a:stretch/>
        </p:blipFill>
        <p:spPr bwMode="auto">
          <a:xfrm>
            <a:off x="908503" y="1567726"/>
            <a:ext cx="4995285" cy="3797522"/>
          </a:xfrm>
          <a:prstGeom prst="rect">
            <a:avLst/>
          </a:prstGeom>
          <a:noFill/>
          <a:ln w="9525">
            <a:solidFill>
              <a:schemeClr val="tx1"/>
            </a:solidFill>
            <a:miter lim="800000"/>
            <a:headEnd/>
            <a:tailEnd/>
          </a:ln>
          <a:effectLst>
            <a:outerShdw blurRad="50800" dist="508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Raising a CCSFI fault</a:t>
            </a:r>
            <a:endParaRPr lang="en-GB" dirty="0"/>
          </a:p>
        </p:txBody>
      </p:sp>
      <p:sp>
        <p:nvSpPr>
          <p:cNvPr id="5" name="Slide Number Placeholder 4"/>
          <p:cNvSpPr>
            <a:spLocks noGrp="1"/>
          </p:cNvSpPr>
          <p:nvPr>
            <p:ph type="sldNum" sz="quarter" idx="4294967295"/>
          </p:nvPr>
        </p:nvSpPr>
        <p:spPr>
          <a:xfrm>
            <a:off x="431180" y="6301354"/>
            <a:ext cx="359999" cy="287267"/>
          </a:xfrm>
          <a:prstGeom prst="rect">
            <a:avLst/>
          </a:prstGeom>
        </p:spPr>
        <p:txBody>
          <a:bodyPr lIns="91435" tIns="45717" rIns="91435" bIns="45717"/>
          <a:lstStyle/>
          <a:p>
            <a:fld id="{0B868178-02AE-42FC-958D-6B8F13B60175}" type="slidenum">
              <a:rPr lang="en-GB" smtClean="0"/>
              <a:pPr/>
              <a:t>17</a:t>
            </a:fld>
            <a:endParaRPr lang="en-GB" dirty="0"/>
          </a:p>
        </p:txBody>
      </p:sp>
      <p:sp>
        <p:nvSpPr>
          <p:cNvPr id="11" name="Content Placeholder 2"/>
          <p:cNvSpPr>
            <a:spLocks noGrp="1"/>
          </p:cNvSpPr>
          <p:nvPr>
            <p:ph idx="1"/>
          </p:nvPr>
        </p:nvSpPr>
        <p:spPr>
          <a:xfrm>
            <a:off x="6551860" y="1567726"/>
            <a:ext cx="5118583" cy="4012783"/>
          </a:xfrm>
        </p:spPr>
        <p:txBody>
          <a:bodyPr>
            <a:normAutofit lnSpcReduction="10000"/>
          </a:bodyPr>
          <a:lstStyle/>
          <a:p>
            <a:r>
              <a:rPr lang="en-GB" sz="1300" dirty="0">
                <a:solidFill>
                  <a:schemeClr val="accent2"/>
                </a:solidFill>
                <a:latin typeface="Arial" panose="020B0604020202020204" pitchFamily="34" charset="0"/>
                <a:cs typeface="Arial" panose="020B0604020202020204" pitchFamily="34" charset="0"/>
              </a:rPr>
              <a:t>Step </a:t>
            </a:r>
            <a:r>
              <a:rPr lang="en-GB" sz="1300" dirty="0" smtClean="0">
                <a:solidFill>
                  <a:schemeClr val="accent2"/>
                </a:solidFill>
                <a:latin typeface="Arial" panose="020B0604020202020204" pitchFamily="34" charset="0"/>
                <a:cs typeface="Arial" panose="020B0604020202020204" pitchFamily="34" charset="0"/>
              </a:rPr>
              <a:t>7: </a:t>
            </a:r>
            <a:r>
              <a:rPr lang="en-GB" sz="1300" dirty="0">
                <a:solidFill>
                  <a:schemeClr val="accent2"/>
                </a:solidFill>
                <a:latin typeface="Arial" panose="020B0604020202020204" pitchFamily="34" charset="0"/>
                <a:cs typeface="Arial" panose="020B0604020202020204" pitchFamily="34" charset="0"/>
              </a:rPr>
              <a:t>Additional </a:t>
            </a:r>
            <a:r>
              <a:rPr lang="en-GB" sz="1300" dirty="0" smtClean="0">
                <a:solidFill>
                  <a:schemeClr val="accent2"/>
                </a:solidFill>
                <a:latin typeface="Arial" panose="020B0604020202020204" pitchFamily="34" charset="0"/>
                <a:cs typeface="Arial" panose="020B0604020202020204" pitchFamily="34" charset="0"/>
              </a:rPr>
              <a:t>Information</a:t>
            </a:r>
          </a:p>
          <a:p>
            <a:endParaRPr lang="en-GB" sz="1300" b="0" dirty="0">
              <a:latin typeface="Arial" panose="020B0604020202020204" pitchFamily="34" charset="0"/>
              <a:cs typeface="Arial" panose="020B0604020202020204" pitchFamily="34" charset="0"/>
            </a:endParaRPr>
          </a:p>
          <a:p>
            <a:pPr>
              <a:lnSpc>
                <a:spcPct val="150000"/>
              </a:lnSpc>
            </a:pPr>
            <a:r>
              <a:rPr lang="en-GB" sz="1300" b="0" dirty="0" smtClean="0">
                <a:solidFill>
                  <a:srgbClr val="595959"/>
                </a:solidFill>
                <a:latin typeface="Arial" panose="020B0604020202020204" pitchFamily="34" charset="0"/>
                <a:cs typeface="Arial" panose="020B0604020202020204" pitchFamily="34" charset="0"/>
              </a:rPr>
              <a:t>1) Enter </a:t>
            </a:r>
            <a:r>
              <a:rPr lang="en-GB" sz="1300" b="0" dirty="0">
                <a:solidFill>
                  <a:srgbClr val="595959"/>
                </a:solidFill>
                <a:latin typeface="Arial" panose="020B0604020202020204" pitchFamily="34" charset="0"/>
                <a:cs typeface="Arial" panose="020B0604020202020204" pitchFamily="34" charset="0"/>
              </a:rPr>
              <a:t>your Reference Number</a:t>
            </a:r>
          </a:p>
          <a:p>
            <a:pPr>
              <a:lnSpc>
                <a:spcPct val="150000"/>
              </a:lnSpc>
            </a:pPr>
            <a:r>
              <a:rPr lang="en-GB" sz="1300" b="0" dirty="0" smtClean="0">
                <a:solidFill>
                  <a:srgbClr val="595959"/>
                </a:solidFill>
                <a:latin typeface="Arial" panose="020B0604020202020204" pitchFamily="34" charset="0"/>
                <a:cs typeface="Arial" panose="020B0604020202020204" pitchFamily="34" charset="0"/>
              </a:rPr>
              <a:t>2) Enter </a:t>
            </a:r>
            <a:r>
              <a:rPr lang="en-GB" sz="1300" b="0" dirty="0">
                <a:solidFill>
                  <a:srgbClr val="595959"/>
                </a:solidFill>
                <a:latin typeface="Arial" panose="020B0604020202020204" pitchFamily="34" charset="0"/>
                <a:cs typeface="Arial" panose="020B0604020202020204" pitchFamily="34" charset="0"/>
              </a:rPr>
              <a:t>the description of the fault the customer is </a:t>
            </a:r>
            <a:r>
              <a:rPr lang="en-GB" sz="1300" b="0" dirty="0" smtClean="0">
                <a:solidFill>
                  <a:srgbClr val="595959"/>
                </a:solidFill>
                <a:latin typeface="Arial" panose="020B0604020202020204" pitchFamily="34" charset="0"/>
                <a:cs typeface="Arial" panose="020B0604020202020204" pitchFamily="34" charset="0"/>
              </a:rPr>
              <a:t>experiencing</a:t>
            </a:r>
          </a:p>
          <a:p>
            <a:pPr>
              <a:lnSpc>
                <a:spcPct val="150000"/>
              </a:lnSpc>
              <a:spcBef>
                <a:spcPts val="600"/>
              </a:spcBef>
            </a:pPr>
            <a:r>
              <a:rPr lang="en-GB" sz="1200" b="0" dirty="0" smtClean="0">
                <a:solidFill>
                  <a:srgbClr val="0070C0"/>
                </a:solidFill>
                <a:latin typeface="Arial" panose="020B0604020202020204" pitchFamily="34" charset="0"/>
                <a:cs typeface="Arial" panose="020B0604020202020204" pitchFamily="34" charset="0"/>
              </a:rPr>
              <a:t>Please provide as much information as possible such as:</a:t>
            </a:r>
          </a:p>
          <a:p>
            <a:pPr marL="285750" indent="-285750">
              <a:lnSpc>
                <a:spcPct val="150000"/>
              </a:lnSpc>
              <a:spcBef>
                <a:spcPts val="600"/>
              </a:spcBef>
              <a:buFont typeface="Arial" panose="020B0604020202020204" pitchFamily="34" charset="0"/>
              <a:buChar char="•"/>
            </a:pPr>
            <a:r>
              <a:rPr lang="en-GB" sz="1200" b="0" dirty="0" smtClean="0">
                <a:solidFill>
                  <a:srgbClr val="0070C0"/>
                </a:solidFill>
                <a:latin typeface="Arial" panose="020B0604020202020204" pitchFamily="34" charset="0"/>
                <a:cs typeface="Arial" panose="020B0604020202020204" pitchFamily="34" charset="0"/>
              </a:rPr>
              <a:t>What is the End Users issue e.g. dropping connection</a:t>
            </a:r>
          </a:p>
          <a:p>
            <a:pPr marL="285750" indent="-285750">
              <a:lnSpc>
                <a:spcPct val="150000"/>
              </a:lnSpc>
              <a:spcBef>
                <a:spcPts val="600"/>
              </a:spcBef>
              <a:buFont typeface="Arial" panose="020B0604020202020204" pitchFamily="34" charset="0"/>
              <a:buChar char="•"/>
            </a:pPr>
            <a:r>
              <a:rPr lang="en-GB" sz="1200" b="0" dirty="0" smtClean="0">
                <a:solidFill>
                  <a:srgbClr val="0070C0"/>
                </a:solidFill>
                <a:latin typeface="Arial" panose="020B0604020202020204" pitchFamily="34" charset="0"/>
                <a:cs typeface="Arial" panose="020B0604020202020204" pitchFamily="34" charset="0"/>
              </a:rPr>
              <a:t>Any useful Diagnostics information e.g. BRAG/ Service layer data etc</a:t>
            </a:r>
          </a:p>
          <a:p>
            <a:pPr marL="285750" indent="-285750">
              <a:lnSpc>
                <a:spcPct val="150000"/>
              </a:lnSpc>
              <a:spcBef>
                <a:spcPts val="600"/>
              </a:spcBef>
              <a:buFont typeface="Arial" panose="020B0604020202020204" pitchFamily="34" charset="0"/>
              <a:buChar char="•"/>
            </a:pPr>
            <a:r>
              <a:rPr lang="en-GB" sz="1200" b="0" dirty="0" smtClean="0">
                <a:solidFill>
                  <a:srgbClr val="0070C0"/>
                </a:solidFill>
                <a:latin typeface="Arial" panose="020B0604020202020204" pitchFamily="34" charset="0"/>
                <a:cs typeface="Arial" panose="020B0604020202020204" pitchFamily="34" charset="0"/>
              </a:rPr>
              <a:t>What do you want the engineer to achieve during the visit? E.g. check Internal wiring and correct and Star Wiring/Bridge Taps to improve the lines performance</a:t>
            </a:r>
          </a:p>
          <a:p>
            <a:pPr>
              <a:lnSpc>
                <a:spcPct val="150000"/>
              </a:lnSpc>
            </a:pPr>
            <a:endParaRPr lang="en-GB" sz="1300" b="0" dirty="0">
              <a:solidFill>
                <a:srgbClr val="595959"/>
              </a:solidFill>
              <a:latin typeface="Arial" panose="020B0604020202020204" pitchFamily="34" charset="0"/>
              <a:cs typeface="Arial" panose="020B0604020202020204" pitchFamily="34" charset="0"/>
            </a:endParaRPr>
          </a:p>
          <a:p>
            <a:pPr>
              <a:lnSpc>
                <a:spcPct val="150000"/>
              </a:lnSpc>
            </a:pPr>
            <a:r>
              <a:rPr lang="en-GB" sz="1300" b="0" dirty="0" smtClean="0">
                <a:solidFill>
                  <a:srgbClr val="595959"/>
                </a:solidFill>
                <a:latin typeface="Arial" panose="020B0604020202020204" pitchFamily="34" charset="0"/>
                <a:cs typeface="Arial" panose="020B0604020202020204" pitchFamily="34" charset="0"/>
              </a:rPr>
              <a:t>3) Tick </a:t>
            </a:r>
            <a:r>
              <a:rPr lang="en-GB" sz="1300" b="0" dirty="0">
                <a:solidFill>
                  <a:srgbClr val="595959"/>
                </a:solidFill>
                <a:latin typeface="Arial" panose="020B0604020202020204" pitchFamily="34" charset="0"/>
                <a:cs typeface="Arial" panose="020B0604020202020204" pitchFamily="34" charset="0"/>
              </a:rPr>
              <a:t>the check box once you agree with the statement about charges</a:t>
            </a:r>
          </a:p>
          <a:p>
            <a:pPr>
              <a:lnSpc>
                <a:spcPct val="150000"/>
              </a:lnSpc>
            </a:pPr>
            <a:r>
              <a:rPr lang="en-GB" sz="1300" b="0" dirty="0" smtClean="0">
                <a:solidFill>
                  <a:srgbClr val="595959"/>
                </a:solidFill>
                <a:latin typeface="Arial" panose="020B0604020202020204" pitchFamily="34" charset="0"/>
                <a:cs typeface="Arial" panose="020B0604020202020204" pitchFamily="34" charset="0"/>
              </a:rPr>
              <a:t>4) Click </a:t>
            </a:r>
            <a:r>
              <a:rPr lang="en-GB" sz="1300" b="0" dirty="0">
                <a:solidFill>
                  <a:srgbClr val="595959"/>
                </a:solidFill>
                <a:latin typeface="Arial" panose="020B0604020202020204" pitchFamily="34" charset="0"/>
                <a:cs typeface="Arial" panose="020B0604020202020204" pitchFamily="34" charset="0"/>
              </a:rPr>
              <a:t>‘Submit’</a:t>
            </a:r>
          </a:p>
        </p:txBody>
      </p:sp>
      <p:sp>
        <p:nvSpPr>
          <p:cNvPr id="12" name="Oval 11"/>
          <p:cNvSpPr/>
          <p:nvPr/>
        </p:nvSpPr>
        <p:spPr>
          <a:xfrm>
            <a:off x="2309993" y="3099218"/>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2</a:t>
            </a:r>
            <a:endParaRPr lang="en-GB" sz="1100" dirty="0">
              <a:solidFill>
                <a:srgbClr val="193A67"/>
              </a:solidFill>
            </a:endParaRPr>
          </a:p>
        </p:txBody>
      </p:sp>
      <p:sp>
        <p:nvSpPr>
          <p:cNvPr id="13" name="Oval 12"/>
          <p:cNvSpPr/>
          <p:nvPr/>
        </p:nvSpPr>
        <p:spPr>
          <a:xfrm>
            <a:off x="5550353" y="4933202"/>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3</a:t>
            </a:r>
            <a:endParaRPr lang="en-GB" sz="1100" dirty="0">
              <a:solidFill>
                <a:srgbClr val="193A67"/>
              </a:solidFill>
            </a:endParaRPr>
          </a:p>
        </p:txBody>
      </p:sp>
      <p:sp>
        <p:nvSpPr>
          <p:cNvPr id="14" name="Oval 13"/>
          <p:cNvSpPr/>
          <p:nvPr/>
        </p:nvSpPr>
        <p:spPr>
          <a:xfrm>
            <a:off x="5046297" y="5149226"/>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4</a:t>
            </a:r>
            <a:endParaRPr lang="en-GB" sz="1100" dirty="0">
              <a:solidFill>
                <a:srgbClr val="193A67"/>
              </a:solidFill>
            </a:endParaRPr>
          </a:p>
        </p:txBody>
      </p:sp>
      <p:sp>
        <p:nvSpPr>
          <p:cNvPr id="15" name="Oval 14"/>
          <p:cNvSpPr/>
          <p:nvPr/>
        </p:nvSpPr>
        <p:spPr>
          <a:xfrm>
            <a:off x="2309993" y="2844970"/>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Tree>
    <p:extLst>
      <p:ext uri="{BB962C8B-B14F-4D97-AF65-F5344CB8AC3E}">
        <p14:creationId xmlns:p14="http://schemas.microsoft.com/office/powerpoint/2010/main" val="1463938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9" b="27746"/>
          <a:stretch/>
        </p:blipFill>
        <p:spPr bwMode="auto">
          <a:xfrm>
            <a:off x="563526" y="1792335"/>
            <a:ext cx="6239196" cy="273713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Raising a CCSFI fault</a:t>
            </a:r>
            <a:endParaRPr lang="en-GB" dirty="0"/>
          </a:p>
        </p:txBody>
      </p:sp>
      <p:sp>
        <p:nvSpPr>
          <p:cNvPr id="5" name="Slide Number Placeholder 4"/>
          <p:cNvSpPr>
            <a:spLocks noGrp="1"/>
          </p:cNvSpPr>
          <p:nvPr>
            <p:ph type="sldNum" sz="quarter" idx="4294967295"/>
          </p:nvPr>
        </p:nvSpPr>
        <p:spPr>
          <a:xfrm>
            <a:off x="504001" y="6228581"/>
            <a:ext cx="359999" cy="287267"/>
          </a:xfrm>
          <a:prstGeom prst="rect">
            <a:avLst/>
          </a:prstGeom>
        </p:spPr>
        <p:txBody>
          <a:bodyPr lIns="91435" tIns="45717" rIns="91435" bIns="45717"/>
          <a:lstStyle/>
          <a:p>
            <a:fld id="{0B868178-02AE-42FC-958D-6B8F13B60175}" type="slidenum">
              <a:rPr lang="en-GB" smtClean="0"/>
              <a:pPr/>
              <a:t>18</a:t>
            </a:fld>
            <a:endParaRPr lang="en-GB" dirty="0"/>
          </a:p>
        </p:txBody>
      </p:sp>
      <p:sp>
        <p:nvSpPr>
          <p:cNvPr id="11" name="Content Placeholder 2"/>
          <p:cNvSpPr>
            <a:spLocks noGrp="1"/>
          </p:cNvSpPr>
          <p:nvPr>
            <p:ph idx="1"/>
          </p:nvPr>
        </p:nvSpPr>
        <p:spPr>
          <a:xfrm>
            <a:off x="7055916" y="2340149"/>
            <a:ext cx="4614527" cy="3240360"/>
          </a:xfrm>
        </p:spPr>
        <p:txBody>
          <a:bodyPr>
            <a:normAutofit/>
          </a:bodyPr>
          <a:lstStyle/>
          <a:p>
            <a:r>
              <a:rPr lang="en-GB" sz="1300" dirty="0">
                <a:solidFill>
                  <a:schemeClr val="accent2"/>
                </a:solidFill>
                <a:latin typeface="Arial" panose="020B0604020202020204" pitchFamily="34" charset="0"/>
                <a:cs typeface="Arial" panose="020B0604020202020204" pitchFamily="34" charset="0"/>
              </a:rPr>
              <a:t>Step 8</a:t>
            </a:r>
            <a:r>
              <a:rPr lang="en-GB" sz="1300" dirty="0" smtClean="0">
                <a:solidFill>
                  <a:schemeClr val="accent2"/>
                </a:solidFill>
                <a:latin typeface="Arial" panose="020B0604020202020204" pitchFamily="34" charset="0"/>
                <a:cs typeface="Arial" panose="020B0604020202020204" pitchFamily="34" charset="0"/>
              </a:rPr>
              <a:t>: </a:t>
            </a:r>
            <a:r>
              <a:rPr lang="en-GB" sz="1300" dirty="0">
                <a:solidFill>
                  <a:schemeClr val="accent2"/>
                </a:solidFill>
                <a:latin typeface="Arial" panose="020B0604020202020204" pitchFamily="34" charset="0"/>
                <a:cs typeface="Arial" panose="020B0604020202020204" pitchFamily="34" charset="0"/>
              </a:rPr>
              <a:t>Confirmation</a:t>
            </a:r>
          </a:p>
          <a:p>
            <a:pPr marL="0" indent="0">
              <a:buNone/>
            </a:pPr>
            <a:endParaRPr lang="en-GB" sz="1300" b="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300" b="0" dirty="0">
                <a:solidFill>
                  <a:srgbClr val="595959"/>
                </a:solidFill>
                <a:latin typeface="Arial" panose="020B0604020202020204" pitchFamily="34" charset="0"/>
                <a:cs typeface="Arial" panose="020B0604020202020204" pitchFamily="34" charset="0"/>
              </a:rPr>
              <a:t>Confirmation that your fault has been received and details of the BT Wholesale Fault Reference number. </a:t>
            </a:r>
          </a:p>
          <a:p>
            <a:pPr marL="285750" indent="-285750">
              <a:buFont typeface="Arial" panose="020B0604020202020204" pitchFamily="34" charset="0"/>
              <a:buChar char="•"/>
            </a:pPr>
            <a:endParaRPr lang="en-GB" sz="1300" b="0" dirty="0">
              <a:solidFill>
                <a:srgbClr val="595959"/>
              </a:solidFill>
              <a:latin typeface="Arial" panose="020B0604020202020204" pitchFamily="34" charset="0"/>
              <a:cs typeface="Arial" panose="020B0604020202020204" pitchFamily="34" charset="0"/>
            </a:endParaRPr>
          </a:p>
          <a:p>
            <a:r>
              <a:rPr lang="en-GB" sz="1300" b="0" dirty="0">
                <a:solidFill>
                  <a:srgbClr val="595959"/>
                </a:solidFill>
                <a:latin typeface="Arial" panose="020B0604020202020204" pitchFamily="34" charset="0"/>
                <a:cs typeface="Arial" panose="020B0604020202020204" pitchFamily="34" charset="0"/>
              </a:rPr>
              <a:t>When checking on your fault progression, you can use this reference or the circuit ID. </a:t>
            </a:r>
            <a:endParaRPr lang="en-GB" sz="1300" b="0" dirty="0" smtClean="0">
              <a:solidFill>
                <a:srgbClr val="595959"/>
              </a:solidFill>
              <a:latin typeface="Arial" panose="020B0604020202020204" pitchFamily="34" charset="0"/>
              <a:cs typeface="Arial" panose="020B0604020202020204" pitchFamily="34" charset="0"/>
            </a:endParaRPr>
          </a:p>
          <a:p>
            <a:endParaRPr lang="en-GB" sz="1300" b="0" dirty="0">
              <a:solidFill>
                <a:srgbClr val="595959"/>
              </a:solidFill>
              <a:latin typeface="Arial" panose="020B0604020202020204" pitchFamily="34" charset="0"/>
              <a:cs typeface="Arial" panose="020B0604020202020204" pitchFamily="34" charset="0"/>
            </a:endParaRPr>
          </a:p>
          <a:p>
            <a:r>
              <a:rPr lang="en-GB" sz="1300" b="0" dirty="0" smtClean="0">
                <a:solidFill>
                  <a:srgbClr val="595959"/>
                </a:solidFill>
                <a:latin typeface="Arial" panose="020B0604020202020204" pitchFamily="34" charset="0"/>
                <a:cs typeface="Arial" panose="020B0604020202020204" pitchFamily="34" charset="0"/>
              </a:rPr>
              <a:t>For advise on how to check the progress of your fault, please refer to the </a:t>
            </a:r>
            <a:endParaRPr lang="en-GB" sz="1300" b="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889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B868178-02AE-42FC-958D-6B8F13B60175}" type="slidenum">
              <a:rPr lang="en-GB" smtClean="0"/>
              <a:pPr/>
              <a:t>2</a:t>
            </a:fld>
            <a:endParaRPr lang="en-GB" dirty="0"/>
          </a:p>
        </p:txBody>
      </p:sp>
      <p:sp>
        <p:nvSpPr>
          <p:cNvPr id="8" name="Title 1"/>
          <p:cNvSpPr txBox="1">
            <a:spLocks/>
          </p:cNvSpPr>
          <p:nvPr/>
        </p:nvSpPr>
        <p:spPr>
          <a:xfrm>
            <a:off x="482500" y="399356"/>
            <a:ext cx="8229600" cy="428625"/>
          </a:xfrm>
          <a:prstGeom prst="rect">
            <a:avLst/>
          </a:prstGeom>
        </p:spPr>
        <p:txBody>
          <a:bodyPr vert="horz" lIns="0" tIns="0" rIns="0" bIns="0" rtlCol="0" anchor="t" anchorCtr="0">
            <a:noAutofit/>
          </a:bodyPr>
          <a:lstStyle>
            <a:lvl1pPr algn="l" defTabSz="912114" rtl="0" eaLnBrk="1" latinLnBrk="0" hangingPunct="1">
              <a:spcBef>
                <a:spcPct val="0"/>
              </a:spcBef>
              <a:buNone/>
              <a:defRPr sz="2400" b="1" kern="1200">
                <a:solidFill>
                  <a:schemeClr val="accent1"/>
                </a:solidFill>
                <a:latin typeface="+mj-lt"/>
                <a:ea typeface="+mj-ea"/>
                <a:cs typeface="+mj-cs"/>
              </a:defRPr>
            </a:lvl1pPr>
          </a:lstStyle>
          <a:p>
            <a:r>
              <a:rPr lang="en-US" dirty="0" smtClean="0"/>
              <a:t>Contents</a:t>
            </a:r>
            <a:endParaRPr lang="en-US" dirty="0"/>
          </a:p>
        </p:txBody>
      </p:sp>
      <p:sp>
        <p:nvSpPr>
          <p:cNvPr id="10" name="Content Placeholder 2"/>
          <p:cNvSpPr txBox="1">
            <a:spLocks/>
          </p:cNvSpPr>
          <p:nvPr/>
        </p:nvSpPr>
        <p:spPr>
          <a:xfrm>
            <a:off x="935236" y="1404045"/>
            <a:ext cx="4614527" cy="4680520"/>
          </a:xfrm>
          <a:prstGeom prst="rect">
            <a:avLst/>
          </a:prstGeom>
        </p:spPr>
        <p:txBody>
          <a:bodyPr vert="horz" lIns="0" tIns="0" rIns="0" bIns="0" rtlCol="0" anchor="t" anchorCtr="0">
            <a:norm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r>
              <a:rPr lang="en-GB" sz="1300" b="1" dirty="0" smtClean="0">
                <a:solidFill>
                  <a:schemeClr val="accent2"/>
                </a:solidFill>
                <a:latin typeface="Arial" panose="020B0604020202020204" pitchFamily="34" charset="0"/>
                <a:cs typeface="Arial" panose="020B0604020202020204" pitchFamily="34" charset="0"/>
              </a:rPr>
              <a:t>What’s in this User Guide?</a:t>
            </a:r>
          </a:p>
          <a:p>
            <a:endParaRPr lang="en-GB" sz="1300" dirty="0">
              <a:latin typeface="Arial" panose="020B0604020202020204" pitchFamily="34" charset="0"/>
              <a:cs typeface="Arial" panose="020B0604020202020204" pitchFamily="34" charset="0"/>
            </a:endParaRPr>
          </a:p>
          <a:p>
            <a:pPr lvl="0" defTabSz="457200">
              <a:lnSpc>
                <a:spcPct val="150000"/>
              </a:lnSpc>
              <a:spcBef>
                <a:spcPct val="20000"/>
              </a:spcBef>
              <a:buClr>
                <a:srgbClr val="31527F"/>
              </a:buClr>
            </a:pPr>
            <a:r>
              <a:rPr lang="en-GB" sz="1300" dirty="0">
                <a:solidFill>
                  <a:srgbClr val="595959"/>
                </a:solidFill>
                <a:latin typeface="Arial" panose="020B0604020202020204" pitchFamily="34" charset="0"/>
                <a:cs typeface="Arial" panose="020B0604020202020204" pitchFamily="34" charset="0"/>
                <a:hlinkClick r:id="rId2" action="ppaction://hlinksldjump"/>
              </a:rPr>
              <a:t>p3 </a:t>
            </a:r>
            <a:r>
              <a:rPr lang="en-GB" sz="1300" dirty="0" smtClean="0">
                <a:solidFill>
                  <a:srgbClr val="595959"/>
                </a:solidFill>
                <a:latin typeface="Arial" panose="020B0604020202020204" pitchFamily="34" charset="0"/>
                <a:cs typeface="Arial" panose="020B0604020202020204" pitchFamily="34" charset="0"/>
                <a:hlinkClick r:id="rId2" action="ppaction://hlinksldjump"/>
              </a:rPr>
              <a:t>– Version Control</a:t>
            </a:r>
            <a:endParaRPr lang="en-GB" sz="1300" dirty="0">
              <a:solidFill>
                <a:srgbClr val="595959"/>
              </a:solidFill>
              <a:latin typeface="Arial" panose="020B0604020202020204" pitchFamily="34" charset="0"/>
              <a:cs typeface="Arial" panose="020B0604020202020204" pitchFamily="34" charset="0"/>
            </a:endParaRPr>
          </a:p>
          <a:p>
            <a:pPr lvl="0" defTabSz="457200">
              <a:lnSpc>
                <a:spcPct val="150000"/>
              </a:lnSpc>
              <a:spcBef>
                <a:spcPct val="20000"/>
              </a:spcBef>
              <a:buClr>
                <a:srgbClr val="31527F"/>
              </a:buClr>
            </a:pPr>
            <a:r>
              <a:rPr lang="en-GB" sz="1300" dirty="0" smtClean="0">
                <a:solidFill>
                  <a:srgbClr val="595959"/>
                </a:solidFill>
                <a:latin typeface="Arial" panose="020B0604020202020204" pitchFamily="34" charset="0"/>
                <a:cs typeface="Arial" panose="020B0604020202020204" pitchFamily="34" charset="0"/>
                <a:hlinkClick r:id="rId3" action="ppaction://hlinksldjump"/>
              </a:rPr>
              <a:t>p4 – Best Practice: KBD (Knowledge Based Diagnostics</a:t>
            </a:r>
            <a:endParaRPr lang="en-GB" sz="1300" dirty="0" smtClean="0">
              <a:solidFill>
                <a:srgbClr val="595959"/>
              </a:solidFill>
              <a:latin typeface="Arial" panose="020B0604020202020204" pitchFamily="34" charset="0"/>
              <a:cs typeface="Arial" panose="020B0604020202020204" pitchFamily="34" charset="0"/>
            </a:endParaRPr>
          </a:p>
          <a:p>
            <a:pPr defTabSz="457200">
              <a:lnSpc>
                <a:spcPct val="150000"/>
              </a:lnSpc>
              <a:spcBef>
                <a:spcPct val="20000"/>
              </a:spcBef>
              <a:buClr>
                <a:srgbClr val="31527F"/>
              </a:buClr>
            </a:pPr>
            <a:r>
              <a:rPr lang="en-GB" sz="1300" dirty="0" smtClean="0">
                <a:solidFill>
                  <a:srgbClr val="595959"/>
                </a:solidFill>
                <a:latin typeface="Arial" panose="020B0604020202020204" pitchFamily="34" charset="0"/>
                <a:cs typeface="Arial" panose="020B0604020202020204" pitchFamily="34" charset="0"/>
                <a:hlinkClick r:id="rId4" action="ppaction://hlinksldjump"/>
              </a:rPr>
              <a:t>p5 – Best Practise: CCSFI</a:t>
            </a:r>
            <a:r>
              <a:rPr lang="en-GB" sz="1300" dirty="0" smtClean="0">
                <a:solidFill>
                  <a:srgbClr val="595959"/>
                </a:solidFill>
                <a:latin typeface="Arial" panose="020B0604020202020204" pitchFamily="34" charset="0"/>
                <a:cs typeface="Arial" panose="020B0604020202020204" pitchFamily="34" charset="0"/>
              </a:rPr>
              <a:t> </a:t>
            </a:r>
          </a:p>
          <a:p>
            <a:pPr lvl="0" defTabSz="457200">
              <a:lnSpc>
                <a:spcPct val="150000"/>
              </a:lnSpc>
              <a:spcBef>
                <a:spcPct val="20000"/>
              </a:spcBef>
              <a:buClr>
                <a:srgbClr val="31527F"/>
              </a:buClr>
            </a:pPr>
            <a:r>
              <a:rPr lang="en-GB" sz="1300" dirty="0" smtClean="0">
                <a:solidFill>
                  <a:srgbClr val="595959"/>
                </a:solidFill>
                <a:latin typeface="Arial" panose="020B0604020202020204" pitchFamily="34" charset="0"/>
                <a:cs typeface="Arial" panose="020B0604020202020204" pitchFamily="34" charset="0"/>
                <a:hlinkClick r:id="rId5" action="ppaction://hlinksldjump"/>
              </a:rPr>
              <a:t>p6 – Logging In</a:t>
            </a:r>
            <a:endParaRPr lang="en-GB" sz="1300" dirty="0" smtClean="0">
              <a:solidFill>
                <a:srgbClr val="595959"/>
              </a:solidFill>
              <a:latin typeface="Arial" panose="020B0604020202020204" pitchFamily="34" charset="0"/>
              <a:cs typeface="Arial" panose="020B0604020202020204" pitchFamily="34" charset="0"/>
            </a:endParaRPr>
          </a:p>
          <a:p>
            <a:pPr lvl="0" defTabSz="457200">
              <a:lnSpc>
                <a:spcPct val="150000"/>
              </a:lnSpc>
              <a:spcBef>
                <a:spcPct val="20000"/>
              </a:spcBef>
              <a:buClr>
                <a:srgbClr val="31527F"/>
              </a:buClr>
            </a:pPr>
            <a:r>
              <a:rPr lang="en-GB" sz="1300" dirty="0" smtClean="0">
                <a:solidFill>
                  <a:srgbClr val="595959"/>
                </a:solidFill>
                <a:latin typeface="Arial" panose="020B0604020202020204" pitchFamily="34" charset="0"/>
                <a:cs typeface="Arial" panose="020B0604020202020204" pitchFamily="34" charset="0"/>
                <a:hlinkClick r:id="rId6" action="ppaction://hlinksldjump"/>
              </a:rPr>
              <a:t>p9 – Raising a CCSFI Fault</a:t>
            </a:r>
            <a:endParaRPr lang="en-GB" sz="1300" dirty="0">
              <a:solidFill>
                <a:srgbClr val="595959"/>
              </a:solidFill>
              <a:latin typeface="Arial" panose="020B0604020202020204" pitchFamily="34" charset="0"/>
              <a:cs typeface="Arial" panose="020B0604020202020204" pitchFamily="34" charset="0"/>
            </a:endParaRPr>
          </a:p>
          <a:p>
            <a:pPr lvl="0" defTabSz="457200">
              <a:lnSpc>
                <a:spcPct val="150000"/>
              </a:lnSpc>
              <a:spcBef>
                <a:spcPct val="20000"/>
              </a:spcBef>
              <a:buClr>
                <a:srgbClr val="31527F"/>
              </a:buClr>
            </a:pPr>
            <a:endParaRPr lang="en-GB" sz="1300" dirty="0" smtClean="0">
              <a:solidFill>
                <a:srgbClr val="595959"/>
              </a:solidFill>
              <a:latin typeface="Arial" panose="020B0604020202020204" pitchFamily="34" charset="0"/>
              <a:cs typeface="Arial" panose="020B0604020202020204" pitchFamily="34" charset="0"/>
            </a:endParaRPr>
          </a:p>
          <a:p>
            <a:pPr defTabSz="457200">
              <a:lnSpc>
                <a:spcPct val="150000"/>
              </a:lnSpc>
              <a:spcBef>
                <a:spcPct val="20000"/>
              </a:spcBef>
              <a:buClr>
                <a:srgbClr val="31527F"/>
              </a:buClr>
            </a:pPr>
            <a:endParaRPr lang="en-GB" sz="1300" dirty="0" smtClean="0">
              <a:solidFill>
                <a:srgbClr val="595959"/>
              </a:solidFill>
              <a:latin typeface="Arial" panose="020B0604020202020204" pitchFamily="34" charset="0"/>
              <a:cs typeface="Arial" panose="020B0604020202020204" pitchFamily="34" charset="0"/>
            </a:endParaRPr>
          </a:p>
          <a:p>
            <a:pPr defTabSz="457200">
              <a:lnSpc>
                <a:spcPct val="150000"/>
              </a:lnSpc>
              <a:spcBef>
                <a:spcPct val="20000"/>
              </a:spcBef>
              <a:buClr>
                <a:srgbClr val="31527F"/>
              </a:buClr>
            </a:pPr>
            <a:endParaRPr lang="en-GB" sz="1300" dirty="0">
              <a:solidFill>
                <a:srgbClr val="595959"/>
              </a:solidFill>
              <a:latin typeface="Arial" panose="020B0604020202020204" pitchFamily="34" charset="0"/>
              <a:cs typeface="Arial" panose="020B0604020202020204" pitchFamily="34" charset="0"/>
            </a:endParaRPr>
          </a:p>
          <a:p>
            <a:pPr lvl="0" defTabSz="457200">
              <a:lnSpc>
                <a:spcPct val="150000"/>
              </a:lnSpc>
              <a:spcBef>
                <a:spcPct val="20000"/>
              </a:spcBef>
              <a:buClr>
                <a:srgbClr val="31527F"/>
              </a:buClr>
            </a:pPr>
            <a:endParaRPr lang="en-GB" sz="1300" dirty="0">
              <a:solidFill>
                <a:srgbClr val="595959"/>
              </a:solidFill>
              <a:latin typeface="Arial" panose="020B0604020202020204" pitchFamily="34" charset="0"/>
              <a:cs typeface="Arial" panose="020B0604020202020204" pitchFamily="34" charset="0"/>
            </a:endParaRPr>
          </a:p>
          <a:p>
            <a:pPr lvl="0" defTabSz="457200">
              <a:lnSpc>
                <a:spcPct val="150000"/>
              </a:lnSpc>
              <a:spcBef>
                <a:spcPct val="20000"/>
              </a:spcBef>
              <a:buClr>
                <a:srgbClr val="31527F"/>
              </a:buClr>
            </a:pPr>
            <a:endParaRPr lang="en-GB" sz="1300" dirty="0">
              <a:solidFill>
                <a:srgbClr val="595959"/>
              </a:solidFill>
              <a:latin typeface="Arial" panose="020B0604020202020204" pitchFamily="34" charset="0"/>
              <a:cs typeface="Arial" panose="020B0604020202020204" pitchFamily="34" charset="0"/>
            </a:endParaRPr>
          </a:p>
          <a:p>
            <a:pPr lvl="0" defTabSz="457200">
              <a:lnSpc>
                <a:spcPct val="150000"/>
              </a:lnSpc>
              <a:spcBef>
                <a:spcPct val="20000"/>
              </a:spcBef>
              <a:buClr>
                <a:srgbClr val="31527F"/>
              </a:buClr>
            </a:pPr>
            <a:endParaRPr lang="en-GB" sz="1300" dirty="0">
              <a:solidFill>
                <a:srgbClr val="595959"/>
              </a:solidFill>
              <a:latin typeface="Arial" panose="020B0604020202020204" pitchFamily="34" charset="0"/>
              <a:cs typeface="Arial" panose="020B0604020202020204" pitchFamily="34" charset="0"/>
            </a:endParaRPr>
          </a:p>
          <a:p>
            <a:pPr lvl="0" defTabSz="457200">
              <a:lnSpc>
                <a:spcPct val="150000"/>
              </a:lnSpc>
              <a:spcBef>
                <a:spcPct val="20000"/>
              </a:spcBef>
              <a:buClr>
                <a:srgbClr val="31527F"/>
              </a:buClr>
            </a:pPr>
            <a:endParaRPr lang="en-GB" sz="1300" dirty="0">
              <a:solidFill>
                <a:srgbClr val="595959"/>
              </a:solidFill>
              <a:latin typeface="Arial" panose="020B0604020202020204" pitchFamily="34" charset="0"/>
              <a:cs typeface="Arial" panose="020B0604020202020204" pitchFamily="34" charset="0"/>
            </a:endParaRPr>
          </a:p>
          <a:p>
            <a:pPr lvl="0" defTabSz="457200">
              <a:lnSpc>
                <a:spcPct val="150000"/>
              </a:lnSpc>
              <a:spcBef>
                <a:spcPct val="20000"/>
              </a:spcBef>
              <a:buClr>
                <a:srgbClr val="31527F"/>
              </a:buClr>
            </a:pPr>
            <a:endParaRPr lang="en-GB" sz="1300" dirty="0" smtClean="0">
              <a:solidFill>
                <a:srgbClr val="595959"/>
              </a:solidFill>
              <a:latin typeface="Arial" panose="020B0604020202020204" pitchFamily="34" charset="0"/>
              <a:cs typeface="Arial" panose="020B0604020202020204" pitchFamily="34" charset="0"/>
            </a:endParaRPr>
          </a:p>
          <a:p>
            <a:pPr lvl="0" defTabSz="457200">
              <a:lnSpc>
                <a:spcPct val="150000"/>
              </a:lnSpc>
              <a:spcBef>
                <a:spcPct val="20000"/>
              </a:spcBef>
              <a:buClr>
                <a:srgbClr val="31527F"/>
              </a:buClr>
            </a:pPr>
            <a:endParaRPr lang="en-GB" sz="1300" dirty="0" smtClean="0">
              <a:solidFill>
                <a:srgbClr val="595959"/>
              </a:solidFill>
              <a:latin typeface="Arial" panose="020B0604020202020204" pitchFamily="34" charset="0"/>
              <a:cs typeface="Arial" panose="020B0604020202020204" pitchFamily="34" charset="0"/>
            </a:endParaRPr>
          </a:p>
          <a:p>
            <a:pPr lvl="0" defTabSz="457200">
              <a:lnSpc>
                <a:spcPct val="100000"/>
              </a:lnSpc>
              <a:spcBef>
                <a:spcPct val="20000"/>
              </a:spcBef>
              <a:buClr>
                <a:srgbClr val="31527F"/>
              </a:buClr>
            </a:pPr>
            <a:endParaRPr lang="en-GB" sz="1300" dirty="0" smtClean="0">
              <a:solidFill>
                <a:srgbClr val="595959"/>
              </a:solidFill>
              <a:latin typeface="Arial" panose="020B0604020202020204" pitchFamily="34" charset="0"/>
              <a:cs typeface="Arial" panose="020B0604020202020204" pitchFamily="34" charset="0"/>
            </a:endParaRPr>
          </a:p>
          <a:p>
            <a:pPr lvl="0" defTabSz="457200">
              <a:lnSpc>
                <a:spcPct val="100000"/>
              </a:lnSpc>
              <a:spcBef>
                <a:spcPct val="20000"/>
              </a:spcBef>
              <a:buClr>
                <a:srgbClr val="31527F"/>
              </a:buClr>
            </a:pPr>
            <a:endParaRPr lang="en-US" sz="1300" dirty="0">
              <a:solidFill>
                <a:srgbClr val="595959"/>
              </a:solidFill>
              <a:latin typeface="Calibri"/>
              <a:cs typeface="Arial"/>
            </a:endParaRPr>
          </a:p>
        </p:txBody>
      </p:sp>
    </p:spTree>
    <p:extLst>
      <p:ext uri="{BB962C8B-B14F-4D97-AF65-F5344CB8AC3E}">
        <p14:creationId xmlns:p14="http://schemas.microsoft.com/office/powerpoint/2010/main" val="321872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Version Control</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6422611"/>
              </p:ext>
            </p:extLst>
          </p:nvPr>
        </p:nvGraphicFramePr>
        <p:xfrm>
          <a:off x="1511300" y="1476053"/>
          <a:ext cx="9000950" cy="756844"/>
        </p:xfrm>
        <a:graphic>
          <a:graphicData uri="http://schemas.openxmlformats.org/drawingml/2006/table">
            <a:tbl>
              <a:tblPr firstRow="1" bandRow="1">
                <a:tableStyleId>{5C22544A-7EE6-4342-B048-85BDC9FD1C3A}</a:tableStyleId>
              </a:tblPr>
              <a:tblGrid>
                <a:gridCol w="1132534"/>
                <a:gridCol w="5245611"/>
                <a:gridCol w="2622805"/>
              </a:tblGrid>
              <a:tr h="378422">
                <a:tc>
                  <a:txBody>
                    <a:bodyPr/>
                    <a:lstStyle/>
                    <a:p>
                      <a:r>
                        <a:rPr lang="en-GB" sz="1600" dirty="0" smtClean="0"/>
                        <a:t>Date</a:t>
                      </a:r>
                      <a:endParaRPr lang="en-GB" sz="1600" dirty="0"/>
                    </a:p>
                  </a:txBody>
                  <a:tcPr/>
                </a:tc>
                <a:tc>
                  <a:txBody>
                    <a:bodyPr/>
                    <a:lstStyle/>
                    <a:p>
                      <a:r>
                        <a:rPr lang="en-GB" sz="1600" dirty="0" smtClean="0"/>
                        <a:t>Change</a:t>
                      </a:r>
                      <a:endParaRPr lang="en-GB" sz="1600" dirty="0"/>
                    </a:p>
                  </a:txBody>
                  <a:tcPr/>
                </a:tc>
                <a:tc>
                  <a:txBody>
                    <a:bodyPr/>
                    <a:lstStyle/>
                    <a:p>
                      <a:pPr algn="l"/>
                      <a:r>
                        <a:rPr lang="en-GB" sz="1600" dirty="0" smtClean="0"/>
                        <a:t>Version</a:t>
                      </a:r>
                      <a:endParaRPr lang="en-GB" sz="1600" dirty="0"/>
                    </a:p>
                  </a:txBody>
                  <a:tcPr/>
                </a:tc>
              </a:tr>
              <a:tr h="378422">
                <a:tc>
                  <a:txBody>
                    <a:bodyPr/>
                    <a:lstStyle/>
                    <a:p>
                      <a:r>
                        <a:rPr lang="en-GB" sz="1600" dirty="0" smtClean="0">
                          <a:solidFill>
                            <a:schemeClr val="tx1"/>
                          </a:solidFill>
                        </a:rPr>
                        <a:t>June 18</a:t>
                      </a:r>
                      <a:endParaRPr lang="en-GB" sz="1600" dirty="0">
                        <a:solidFill>
                          <a:schemeClr val="tx1"/>
                        </a:solidFill>
                      </a:endParaRPr>
                    </a:p>
                  </a:txBody>
                  <a:tcPr/>
                </a:tc>
                <a:tc>
                  <a:txBody>
                    <a:bodyPr/>
                    <a:lstStyle/>
                    <a:p>
                      <a:r>
                        <a:rPr lang="en-GB" sz="1600" dirty="0" smtClean="0"/>
                        <a:t>User</a:t>
                      </a:r>
                      <a:r>
                        <a:rPr lang="en-GB" sz="1600" baseline="0" dirty="0" smtClean="0"/>
                        <a:t> Guide Published</a:t>
                      </a:r>
                      <a:endParaRPr lang="en-GB" sz="1600" dirty="0"/>
                    </a:p>
                  </a:txBody>
                  <a:tcPr/>
                </a:tc>
                <a:tc>
                  <a:txBody>
                    <a:bodyPr/>
                    <a:lstStyle/>
                    <a:p>
                      <a:pPr algn="l"/>
                      <a:r>
                        <a:rPr lang="en-GB" sz="1600" dirty="0" smtClean="0"/>
                        <a:t>1</a:t>
                      </a:r>
                      <a:endParaRPr lang="en-GB" sz="1600" dirty="0"/>
                    </a:p>
                  </a:txBody>
                  <a:tcPr/>
                </a:tc>
              </a:tr>
            </a:tbl>
          </a:graphicData>
        </a:graphic>
      </p:graphicFrame>
      <p:sp>
        <p:nvSpPr>
          <p:cNvPr id="4" name="Slide Number Placeholder 3"/>
          <p:cNvSpPr>
            <a:spLocks noGrp="1"/>
          </p:cNvSpPr>
          <p:nvPr>
            <p:ph type="sldNum" sz="quarter" idx="12"/>
          </p:nvPr>
        </p:nvSpPr>
        <p:spPr/>
        <p:txBody>
          <a:bodyPr/>
          <a:lstStyle/>
          <a:p>
            <a:fld id="{0B868178-02AE-42FC-958D-6B8F13B60175}" type="slidenum">
              <a:rPr lang="en-GB" smtClean="0"/>
              <a:t>3</a:t>
            </a:fld>
            <a:endParaRPr lang="en-GB" dirty="0"/>
          </a:p>
        </p:txBody>
      </p:sp>
    </p:spTree>
    <p:extLst>
      <p:ext uri="{BB962C8B-B14F-4D97-AF65-F5344CB8AC3E}">
        <p14:creationId xmlns:p14="http://schemas.microsoft.com/office/powerpoint/2010/main" val="151642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B868178-02AE-42FC-958D-6B8F13B60175}" type="slidenum">
              <a:rPr lang="en-GB" smtClean="0"/>
              <a:pPr/>
              <a:t>4</a:t>
            </a:fld>
            <a:endParaRPr lang="en-GB" dirty="0"/>
          </a:p>
        </p:txBody>
      </p:sp>
      <p:sp>
        <p:nvSpPr>
          <p:cNvPr id="8" name="Title 1"/>
          <p:cNvSpPr txBox="1">
            <a:spLocks/>
          </p:cNvSpPr>
          <p:nvPr/>
        </p:nvSpPr>
        <p:spPr>
          <a:xfrm>
            <a:off x="482500" y="399356"/>
            <a:ext cx="8229600" cy="428625"/>
          </a:xfrm>
          <a:prstGeom prst="rect">
            <a:avLst/>
          </a:prstGeom>
        </p:spPr>
        <p:txBody>
          <a:bodyPr vert="horz" lIns="0" tIns="0" rIns="0" bIns="0" rtlCol="0" anchor="t" anchorCtr="0">
            <a:noAutofit/>
          </a:bodyPr>
          <a:lstStyle>
            <a:lvl1pPr algn="l" defTabSz="912114" rtl="0" eaLnBrk="1" latinLnBrk="0" hangingPunct="1">
              <a:spcBef>
                <a:spcPct val="0"/>
              </a:spcBef>
              <a:buNone/>
              <a:defRPr sz="2400" b="1" kern="1200">
                <a:solidFill>
                  <a:schemeClr val="accent1"/>
                </a:solidFill>
                <a:latin typeface="+mj-lt"/>
                <a:ea typeface="+mj-ea"/>
                <a:cs typeface="+mj-cs"/>
              </a:defRPr>
            </a:lvl1pPr>
          </a:lstStyle>
          <a:p>
            <a:r>
              <a:rPr lang="en-US" dirty="0" smtClean="0"/>
              <a:t>Best Practice: KBD (Knowledge Based Diagnostics)</a:t>
            </a:r>
            <a:endParaRPr lang="en-US" dirty="0"/>
          </a:p>
        </p:txBody>
      </p:sp>
      <p:sp>
        <p:nvSpPr>
          <p:cNvPr id="6" name="Content Placeholder 2"/>
          <p:cNvSpPr txBox="1">
            <a:spLocks/>
          </p:cNvSpPr>
          <p:nvPr/>
        </p:nvSpPr>
        <p:spPr>
          <a:xfrm>
            <a:off x="503188" y="1116013"/>
            <a:ext cx="11233248" cy="5040560"/>
          </a:xfrm>
          <a:prstGeom prst="rect">
            <a:avLst/>
          </a:prstGeom>
        </p:spPr>
        <p:txBody>
          <a:bodyPr vert="horz" lIns="0" tIns="0" rIns="0" bIns="0" rtlCol="0" anchor="t" anchorCtr="0">
            <a:no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a:lnSpc>
                <a:spcPct val="100000"/>
              </a:lnSpc>
              <a:spcBef>
                <a:spcPts val="749"/>
              </a:spcBef>
            </a:pPr>
            <a:r>
              <a:rPr lang="en-GB" sz="1200" b="1" dirty="0" smtClean="0">
                <a:solidFill>
                  <a:schemeClr val="accent2"/>
                </a:solidFill>
                <a:cs typeface="Arial" panose="020B0604020202020204" pitchFamily="34" charset="0"/>
              </a:rPr>
              <a:t>What is KBD?</a:t>
            </a:r>
          </a:p>
          <a:p>
            <a:pPr>
              <a:lnSpc>
                <a:spcPct val="100000"/>
              </a:lnSpc>
              <a:spcBef>
                <a:spcPts val="749"/>
              </a:spcBef>
            </a:pPr>
            <a:r>
              <a:rPr lang="en-GB" sz="1200" dirty="0" smtClean="0">
                <a:cs typeface="Arial" panose="020B0604020202020204" pitchFamily="34" charset="0"/>
              </a:rPr>
              <a:t>New </a:t>
            </a:r>
            <a:r>
              <a:rPr lang="en-GB" sz="1200" dirty="0">
                <a:cs typeface="Arial" panose="020B0604020202020204" pitchFamily="34" charset="0"/>
              </a:rPr>
              <a:t>Knowledge Based Diagnostics (KBD) is a diagnostic tool for 21C copper and fibre broadband. It uses a combination of BT Wholesale network tests, Openreach Copper Line </a:t>
            </a:r>
            <a:r>
              <a:rPr lang="en-GB" sz="1200" dirty="0" smtClean="0">
                <a:cs typeface="Arial" panose="020B0604020202020204" pitchFamily="34" charset="0"/>
              </a:rPr>
              <a:t>test/ GEA service test </a:t>
            </a:r>
            <a:r>
              <a:rPr lang="en-GB" sz="1200" dirty="0">
                <a:cs typeface="Arial" panose="020B0604020202020204" pitchFamily="34" charset="0"/>
              </a:rPr>
              <a:t>and Service Layer data and brings it all together in one place. It can identify and locate faults, or </a:t>
            </a:r>
            <a:r>
              <a:rPr lang="en-GB" sz="1200" dirty="0" smtClean="0">
                <a:cs typeface="Arial" panose="020B0604020202020204" pitchFamily="34" charset="0"/>
              </a:rPr>
              <a:t>show the </a:t>
            </a:r>
            <a:r>
              <a:rPr lang="en-GB" sz="1200" dirty="0">
                <a:cs typeface="Arial" panose="020B0604020202020204" pitchFamily="34" charset="0"/>
              </a:rPr>
              <a:t>End Customer's </a:t>
            </a:r>
            <a:r>
              <a:rPr lang="en-GB" sz="1200" dirty="0" smtClean="0">
                <a:cs typeface="Arial" panose="020B0604020202020204" pitchFamily="34" charset="0"/>
              </a:rPr>
              <a:t>service is working if </a:t>
            </a:r>
            <a:r>
              <a:rPr lang="en-GB" sz="1200" dirty="0">
                <a:cs typeface="Arial" panose="020B0604020202020204" pitchFamily="34" charset="0"/>
              </a:rPr>
              <a:t>no adverse results are found. The results screen gives additional measures and data to help support the decision-making process for local access and End User environment diagnostics. </a:t>
            </a:r>
            <a:r>
              <a:rPr lang="en-GB" sz="1200" dirty="0" smtClean="0">
                <a:cs typeface="Arial" panose="020B0604020202020204" pitchFamily="34" charset="0"/>
              </a:rPr>
              <a:t/>
            </a:r>
            <a:br>
              <a:rPr lang="en-GB" sz="1200" dirty="0" smtClean="0">
                <a:cs typeface="Arial" panose="020B0604020202020204" pitchFamily="34" charset="0"/>
              </a:rPr>
            </a:br>
            <a:endParaRPr lang="en-GB" sz="1200" dirty="0">
              <a:cs typeface="Arial" panose="020B0604020202020204" pitchFamily="34" charset="0"/>
            </a:endParaRPr>
          </a:p>
          <a:p>
            <a:pPr>
              <a:lnSpc>
                <a:spcPct val="100000"/>
              </a:lnSpc>
              <a:spcBef>
                <a:spcPts val="749"/>
              </a:spcBef>
            </a:pPr>
            <a:r>
              <a:rPr lang="en-GB" sz="1200" b="1" dirty="0" smtClean="0">
                <a:solidFill>
                  <a:schemeClr val="accent2"/>
                </a:solidFill>
                <a:cs typeface="Arial" panose="020B0604020202020204" pitchFamily="34" charset="0"/>
              </a:rPr>
              <a:t>Do I need to run KBD?</a:t>
            </a:r>
          </a:p>
          <a:p>
            <a:pPr>
              <a:lnSpc>
                <a:spcPct val="100000"/>
              </a:lnSpc>
              <a:spcBef>
                <a:spcPts val="749"/>
              </a:spcBef>
            </a:pPr>
            <a:r>
              <a:rPr lang="en-GB" sz="1200" dirty="0" smtClean="0">
                <a:cs typeface="Arial" panose="020B0604020202020204" pitchFamily="34" charset="0"/>
              </a:rPr>
              <a:t>Yes, KBD is mandatory and needs to be run within 2 hours prior to raising a fault. The KBD </a:t>
            </a:r>
            <a:r>
              <a:rPr lang="en-GB" sz="1200" dirty="0">
                <a:cs typeface="Arial" panose="020B0604020202020204" pitchFamily="34" charset="0"/>
              </a:rPr>
              <a:t>o</a:t>
            </a:r>
            <a:r>
              <a:rPr lang="en-GB" sz="1200" dirty="0" smtClean="0">
                <a:cs typeface="Arial" panose="020B0604020202020204" pitchFamily="34" charset="0"/>
              </a:rPr>
              <a:t>utcome will advise you next course of action. However on certain outcome will not allow you to raise a fault into BT Wholesale. During Fault raising, the System will check for KBD Results and will let you proceed in completing the  Fault Reporting Journey. If the System is unable to find the latest KBD Results you will be ask to run KBD.</a:t>
            </a:r>
          </a:p>
          <a:p>
            <a:pPr>
              <a:lnSpc>
                <a:spcPct val="100000"/>
              </a:lnSpc>
              <a:spcBef>
                <a:spcPts val="749"/>
              </a:spcBef>
            </a:pPr>
            <a:r>
              <a:rPr lang="en-GB" sz="1200" b="1" dirty="0" smtClean="0">
                <a:solidFill>
                  <a:schemeClr val="accent2"/>
                </a:solidFill>
                <a:cs typeface="Arial" panose="020B0604020202020204" pitchFamily="34" charset="0"/>
              </a:rPr>
              <a:t/>
            </a:r>
            <a:br>
              <a:rPr lang="en-GB" sz="1200" b="1" dirty="0" smtClean="0">
                <a:solidFill>
                  <a:schemeClr val="accent2"/>
                </a:solidFill>
                <a:cs typeface="Arial" panose="020B0604020202020204" pitchFamily="34" charset="0"/>
              </a:rPr>
            </a:br>
            <a:r>
              <a:rPr lang="en-GB" sz="1200" b="1" dirty="0" smtClean="0">
                <a:solidFill>
                  <a:schemeClr val="accent2"/>
                </a:solidFill>
                <a:cs typeface="Arial" panose="020B0604020202020204" pitchFamily="34" charset="0"/>
              </a:rPr>
              <a:t>Where do I run KBD?</a:t>
            </a:r>
            <a:endParaRPr lang="en-GB" sz="1200" b="1" dirty="0">
              <a:solidFill>
                <a:schemeClr val="accent2"/>
              </a:solidFill>
              <a:cs typeface="Arial" panose="020B0604020202020204" pitchFamily="34" charset="0"/>
            </a:endParaRPr>
          </a:p>
          <a:p>
            <a:pPr>
              <a:lnSpc>
                <a:spcPct val="100000"/>
              </a:lnSpc>
              <a:spcBef>
                <a:spcPts val="749"/>
              </a:spcBef>
            </a:pPr>
            <a:r>
              <a:rPr lang="en-GB" sz="1200" dirty="0" smtClean="0">
                <a:cs typeface="Arial" panose="020B0604020202020204" pitchFamily="34" charset="0"/>
              </a:rPr>
              <a:t>You can run KBD by logging into www.btwholesale.com &gt; My apps Tab:</a:t>
            </a:r>
          </a:p>
          <a:p>
            <a:pPr marL="228600" indent="-228600">
              <a:lnSpc>
                <a:spcPct val="100000"/>
              </a:lnSpc>
              <a:spcBef>
                <a:spcPts val="749"/>
              </a:spcBef>
              <a:buAutoNum type="arabicPeriod"/>
            </a:pPr>
            <a:r>
              <a:rPr lang="en-GB" sz="1200" dirty="0" smtClean="0">
                <a:cs typeface="Arial" panose="020B0604020202020204" pitchFamily="34" charset="0"/>
              </a:rPr>
              <a:t>To run KBD on 20CN product select 20C Knowledge Based Diagnostics</a:t>
            </a:r>
          </a:p>
          <a:p>
            <a:pPr marL="228600" indent="-228600">
              <a:lnSpc>
                <a:spcPct val="100000"/>
              </a:lnSpc>
              <a:spcBef>
                <a:spcPts val="749"/>
              </a:spcBef>
              <a:buAutoNum type="arabicPeriod"/>
            </a:pPr>
            <a:r>
              <a:rPr lang="en-GB" sz="1200" dirty="0" smtClean="0">
                <a:cs typeface="Arial" panose="020B0604020202020204" pitchFamily="34" charset="0"/>
              </a:rPr>
              <a:t>To run KBD on 21CN Copper and Fibre Product select New Knowledge Based Diagnostics.</a:t>
            </a:r>
            <a:br>
              <a:rPr lang="en-GB" sz="1200" dirty="0" smtClean="0">
                <a:cs typeface="Arial" panose="020B0604020202020204" pitchFamily="34" charset="0"/>
              </a:rPr>
            </a:br>
            <a:endParaRPr lang="en-GB" sz="1200" dirty="0" smtClean="0">
              <a:cs typeface="Arial" panose="020B0604020202020204" pitchFamily="34" charset="0"/>
            </a:endParaRPr>
          </a:p>
          <a:p>
            <a:pPr>
              <a:lnSpc>
                <a:spcPct val="100000"/>
              </a:lnSpc>
              <a:spcBef>
                <a:spcPts val="749"/>
              </a:spcBef>
            </a:pPr>
            <a:r>
              <a:rPr lang="en-GB" sz="1200" b="1" dirty="0" smtClean="0">
                <a:solidFill>
                  <a:schemeClr val="accent2"/>
                </a:solidFill>
                <a:cs typeface="Arial" panose="020B0604020202020204" pitchFamily="34" charset="0"/>
              </a:rPr>
              <a:t>Where can I learn more on KBD?</a:t>
            </a:r>
            <a:endParaRPr lang="en-GB" sz="1200" b="1" dirty="0">
              <a:solidFill>
                <a:schemeClr val="accent2"/>
              </a:solidFill>
              <a:cs typeface="Arial" panose="020B0604020202020204" pitchFamily="34" charset="0"/>
            </a:endParaRPr>
          </a:p>
          <a:p>
            <a:pPr>
              <a:lnSpc>
                <a:spcPct val="100000"/>
              </a:lnSpc>
              <a:spcBef>
                <a:spcPts val="749"/>
              </a:spcBef>
            </a:pPr>
            <a:r>
              <a:rPr lang="en-GB" sz="1200" dirty="0" smtClean="0">
                <a:cs typeface="Arial" panose="020B0604020202020204" pitchFamily="34" charset="0"/>
              </a:rPr>
              <a:t>Please login to www.btwholesale.com and then click on the link below for all information around KBD.</a:t>
            </a:r>
            <a:endParaRPr lang="en-GB" sz="1200" dirty="0">
              <a:cs typeface="Arial" panose="020B0604020202020204" pitchFamily="34" charset="0"/>
              <a:hlinkClick r:id="rId2"/>
            </a:endParaRPr>
          </a:p>
          <a:p>
            <a:pPr>
              <a:lnSpc>
                <a:spcPct val="100000"/>
              </a:lnSpc>
              <a:spcBef>
                <a:spcPts val="749"/>
              </a:spcBef>
            </a:pPr>
            <a:r>
              <a:rPr lang="en-GB" sz="1200" dirty="0" smtClean="0">
                <a:cs typeface="Arial" panose="020B0604020202020204" pitchFamily="34" charset="0"/>
                <a:hlinkClick r:id="rId2"/>
              </a:rPr>
              <a:t>https</a:t>
            </a:r>
            <a:r>
              <a:rPr lang="en-GB" sz="1200" dirty="0">
                <a:cs typeface="Arial" panose="020B0604020202020204" pitchFamily="34" charset="0"/>
                <a:hlinkClick r:id="rId2"/>
              </a:rPr>
              <a:t>://</a:t>
            </a:r>
            <a:r>
              <a:rPr lang="en-GB" sz="1200" dirty="0" smtClean="0">
                <a:cs typeface="Arial" panose="020B0604020202020204" pitchFamily="34" charset="0"/>
                <a:hlinkClick r:id="rId2"/>
              </a:rPr>
              <a:t>www.btwholesale.com/pages/static/help-and-support/broadband/faults-diagnostics-repair.htm</a:t>
            </a:r>
            <a:endParaRPr lang="en-GB" sz="1200" dirty="0" smtClean="0">
              <a:cs typeface="Arial" panose="020B0604020202020204" pitchFamily="34" charset="0"/>
            </a:endParaRPr>
          </a:p>
          <a:p>
            <a:pPr>
              <a:lnSpc>
                <a:spcPct val="100000"/>
              </a:lnSpc>
              <a:spcBef>
                <a:spcPts val="749"/>
              </a:spcBef>
            </a:pPr>
            <a:endParaRPr lang="en-GB" sz="900" dirty="0" smtClean="0">
              <a:latin typeface="Arial" panose="020B0604020202020204" pitchFamily="34" charset="0"/>
              <a:cs typeface="Arial" panose="020B0604020202020204" pitchFamily="34" charset="0"/>
            </a:endParaRPr>
          </a:p>
          <a:p>
            <a:pPr>
              <a:lnSpc>
                <a:spcPct val="100000"/>
              </a:lnSpc>
              <a:spcBef>
                <a:spcPts val="749"/>
              </a:spcBef>
            </a:pP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0524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B868178-02AE-42FC-958D-6B8F13B60175}" type="slidenum">
              <a:rPr lang="en-GB" smtClean="0"/>
              <a:pPr/>
              <a:t>5</a:t>
            </a:fld>
            <a:endParaRPr lang="en-GB" dirty="0"/>
          </a:p>
        </p:txBody>
      </p:sp>
      <p:sp>
        <p:nvSpPr>
          <p:cNvPr id="8" name="Title 1"/>
          <p:cNvSpPr txBox="1">
            <a:spLocks/>
          </p:cNvSpPr>
          <p:nvPr/>
        </p:nvSpPr>
        <p:spPr>
          <a:xfrm>
            <a:off x="482500" y="399356"/>
            <a:ext cx="8229600" cy="428625"/>
          </a:xfrm>
          <a:prstGeom prst="rect">
            <a:avLst/>
          </a:prstGeom>
        </p:spPr>
        <p:txBody>
          <a:bodyPr vert="horz" lIns="0" tIns="0" rIns="0" bIns="0" rtlCol="0" anchor="t" anchorCtr="0">
            <a:noAutofit/>
          </a:bodyPr>
          <a:lstStyle>
            <a:lvl1pPr algn="l" defTabSz="912114" rtl="0" eaLnBrk="1" latinLnBrk="0" hangingPunct="1">
              <a:spcBef>
                <a:spcPct val="0"/>
              </a:spcBef>
              <a:buNone/>
              <a:defRPr sz="2400" b="1" kern="1200">
                <a:solidFill>
                  <a:schemeClr val="accent1"/>
                </a:solidFill>
                <a:latin typeface="+mj-lt"/>
                <a:ea typeface="+mj-ea"/>
                <a:cs typeface="+mj-cs"/>
              </a:defRPr>
            </a:lvl1pPr>
          </a:lstStyle>
          <a:p>
            <a:r>
              <a:rPr lang="en-US" dirty="0" smtClean="0"/>
              <a:t>Best Practice: CCSFI</a:t>
            </a:r>
            <a:endParaRPr lang="en-US" dirty="0"/>
          </a:p>
        </p:txBody>
      </p:sp>
      <p:sp>
        <p:nvSpPr>
          <p:cNvPr id="6" name="Content Placeholder 2"/>
          <p:cNvSpPr txBox="1">
            <a:spLocks/>
          </p:cNvSpPr>
          <p:nvPr/>
        </p:nvSpPr>
        <p:spPr>
          <a:xfrm>
            <a:off x="503188" y="1116013"/>
            <a:ext cx="11233248" cy="5040560"/>
          </a:xfrm>
          <a:prstGeom prst="rect">
            <a:avLst/>
          </a:prstGeom>
        </p:spPr>
        <p:txBody>
          <a:bodyPr vert="horz" lIns="0" tIns="0" rIns="0" bIns="0" rtlCol="0" anchor="t" anchorCtr="0">
            <a:noAutofit/>
          </a:bodyPr>
          <a:lstStyle>
            <a:lvl1pPr marL="0" indent="0" algn="l" defTabSz="912114" rtl="0" eaLnBrk="1" latinLnBrk="0" hangingPunct="1">
              <a:lnSpc>
                <a:spcPct val="110000"/>
              </a:lnSpc>
              <a:spcBef>
                <a:spcPts val="0"/>
              </a:spcBef>
              <a:spcAft>
                <a:spcPts val="0"/>
              </a:spcAft>
              <a:buFontTx/>
              <a:buNone/>
              <a:defRPr sz="2400" b="0" i="0" kern="1200" baseline="0">
                <a:solidFill>
                  <a:schemeClr val="tx1"/>
                </a:solidFill>
                <a:latin typeface="+mn-lt"/>
                <a:ea typeface="+mn-ea"/>
                <a:cs typeface="+mn-cs"/>
              </a:defRPr>
            </a:lvl1pPr>
            <a:lvl2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2pPr>
            <a:lvl3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3pPr>
            <a:lvl4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2400" kern="1200" baseline="0">
                <a:solidFill>
                  <a:schemeClr val="tx1"/>
                </a:solidFill>
                <a:latin typeface="+mn-lt"/>
                <a:ea typeface="+mn-ea"/>
                <a:cs typeface="+mn-cs"/>
              </a:defRPr>
            </a:lvl4pPr>
            <a:lvl5pPr marL="720000" indent="-180000" algn="l" defTabSz="912114" rtl="0" eaLnBrk="1" latinLnBrk="0" hangingPunct="1">
              <a:lnSpc>
                <a:spcPct val="110000"/>
              </a:lnSpc>
              <a:spcBef>
                <a:spcPts val="0"/>
              </a:spcBef>
              <a:spcAft>
                <a:spcPts val="0"/>
              </a:spcAft>
              <a:buFont typeface="BT Font Light" panose="020B0403030204020203" pitchFamily="34" charset="0"/>
              <a:buChar char="&gt;"/>
              <a:defRPr sz="2400" kern="1200" baseline="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a:lstStyle>
          <a:p>
            <a:pPr>
              <a:lnSpc>
                <a:spcPct val="100000"/>
              </a:lnSpc>
              <a:spcBef>
                <a:spcPts val="749"/>
              </a:spcBef>
            </a:pPr>
            <a:r>
              <a:rPr lang="en-GB" sz="1200" b="1" dirty="0" smtClean="0">
                <a:solidFill>
                  <a:schemeClr val="accent2"/>
                </a:solidFill>
                <a:cs typeface="Arial" panose="020B0604020202020204" pitchFamily="34" charset="0"/>
              </a:rPr>
              <a:t>What is CCSFI?</a:t>
            </a:r>
          </a:p>
          <a:p>
            <a:pPr>
              <a:lnSpc>
                <a:spcPct val="100000"/>
              </a:lnSpc>
              <a:spcBef>
                <a:spcPts val="749"/>
              </a:spcBef>
            </a:pPr>
            <a:r>
              <a:rPr lang="en-GB" sz="1200" dirty="0" smtClean="0">
                <a:cs typeface="Arial" panose="020B0604020202020204" pitchFamily="34" charset="0"/>
              </a:rPr>
              <a:t>CCSFI stands for Customer Controlled Special Faults Investigation. This allows you to directly request a SFI visit when KBD has identified there is no fault found/line test ok, on BT Wholesale Network.  </a:t>
            </a:r>
            <a:br>
              <a:rPr lang="en-GB" sz="1200" dirty="0" smtClean="0">
                <a:cs typeface="Arial" panose="020B0604020202020204" pitchFamily="34" charset="0"/>
              </a:rPr>
            </a:br>
            <a:endParaRPr lang="en-GB" sz="1200" dirty="0">
              <a:cs typeface="Arial" panose="020B0604020202020204" pitchFamily="34" charset="0"/>
            </a:endParaRPr>
          </a:p>
          <a:p>
            <a:pPr>
              <a:lnSpc>
                <a:spcPct val="100000"/>
              </a:lnSpc>
              <a:spcBef>
                <a:spcPts val="749"/>
              </a:spcBef>
            </a:pPr>
            <a:r>
              <a:rPr lang="en-GB" sz="1200" b="1" dirty="0" smtClean="0">
                <a:solidFill>
                  <a:schemeClr val="accent2"/>
                </a:solidFill>
                <a:cs typeface="Arial" panose="020B0604020202020204" pitchFamily="34" charset="0"/>
              </a:rPr>
              <a:t>How do I request CCSFI?</a:t>
            </a:r>
          </a:p>
          <a:p>
            <a:pPr>
              <a:lnSpc>
                <a:spcPct val="100000"/>
              </a:lnSpc>
              <a:spcBef>
                <a:spcPts val="749"/>
              </a:spcBef>
            </a:pPr>
            <a:r>
              <a:rPr lang="en-GB" sz="1200" dirty="0" smtClean="0">
                <a:cs typeface="Arial" panose="020B0604020202020204" pitchFamily="34" charset="0"/>
              </a:rPr>
              <a:t>All you need to do is to ensure KBD has been carried out. Once this is completed follow the normal process of reporting a fault which will give you an option to take CCSFI. This guide shows you how this is done.</a:t>
            </a:r>
          </a:p>
          <a:p>
            <a:pPr>
              <a:lnSpc>
                <a:spcPct val="100000"/>
              </a:lnSpc>
              <a:spcBef>
                <a:spcPts val="749"/>
              </a:spcBef>
            </a:pPr>
            <a:r>
              <a:rPr lang="en-GB" sz="1200" dirty="0">
                <a:cs typeface="Arial" panose="020B0604020202020204" pitchFamily="34" charset="0"/>
              </a:rPr>
              <a:t/>
            </a:r>
            <a:br>
              <a:rPr lang="en-GB" sz="1200" dirty="0">
                <a:cs typeface="Arial" panose="020B0604020202020204" pitchFamily="34" charset="0"/>
              </a:rPr>
            </a:br>
            <a:r>
              <a:rPr lang="en-GB" sz="1200" b="1" dirty="0" smtClean="0">
                <a:solidFill>
                  <a:srgbClr val="E60050"/>
                </a:solidFill>
                <a:cs typeface="Arial" panose="020B0604020202020204" pitchFamily="34" charset="0"/>
              </a:rPr>
              <a:t>Recommendation</a:t>
            </a:r>
          </a:p>
          <a:p>
            <a:pPr>
              <a:lnSpc>
                <a:spcPct val="100000"/>
              </a:lnSpc>
              <a:spcBef>
                <a:spcPts val="749"/>
              </a:spcBef>
            </a:pPr>
            <a:r>
              <a:rPr lang="en-GB" sz="1200" dirty="0" smtClean="0">
                <a:cs typeface="Arial" panose="020B0604020202020204" pitchFamily="34" charset="0"/>
              </a:rPr>
              <a:t>Please ensure all checks are carried out with the Customer including the recommendations made by KBD before raising a CCSFI </a:t>
            </a:r>
            <a:r>
              <a:rPr lang="en-GB" sz="1200" dirty="0">
                <a:cs typeface="Arial" panose="020B0604020202020204" pitchFamily="34" charset="0"/>
              </a:rPr>
              <a:t>f</a:t>
            </a:r>
            <a:r>
              <a:rPr lang="en-GB" sz="1200" dirty="0" smtClean="0">
                <a:cs typeface="Arial" panose="020B0604020202020204" pitchFamily="34" charset="0"/>
              </a:rPr>
              <a:t>ault as there are charging implications for customer domain clears. </a:t>
            </a:r>
          </a:p>
          <a:p>
            <a:pPr>
              <a:lnSpc>
                <a:spcPct val="100000"/>
              </a:lnSpc>
              <a:spcBef>
                <a:spcPts val="749"/>
              </a:spcBef>
            </a:pPr>
            <a:endParaRPr lang="en-GB" sz="900" dirty="0" smtClean="0">
              <a:latin typeface="Arial" panose="020B0604020202020204" pitchFamily="34" charset="0"/>
              <a:cs typeface="Arial" panose="020B0604020202020204" pitchFamily="34" charset="0"/>
            </a:endParaRPr>
          </a:p>
          <a:p>
            <a:pPr>
              <a:lnSpc>
                <a:spcPct val="100000"/>
              </a:lnSpc>
              <a:spcBef>
                <a:spcPts val="749"/>
              </a:spcBef>
            </a:pPr>
            <a:endParaRPr lang="en-GB" sz="9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0341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81" y="1764086"/>
            <a:ext cx="6371542" cy="38164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Raising a CCSFI fault</a:t>
            </a:r>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pPr/>
              <a:t>6</a:t>
            </a:fld>
            <a:endParaRPr lang="en-GB" dirty="0"/>
          </a:p>
        </p:txBody>
      </p:sp>
      <p:sp>
        <p:nvSpPr>
          <p:cNvPr id="6" name="Content Placeholder 2"/>
          <p:cNvSpPr>
            <a:spLocks noGrp="1"/>
          </p:cNvSpPr>
          <p:nvPr>
            <p:ph idx="1"/>
          </p:nvPr>
        </p:nvSpPr>
        <p:spPr>
          <a:xfrm>
            <a:off x="7055916" y="2340149"/>
            <a:ext cx="4614527" cy="1872481"/>
          </a:xfrm>
        </p:spPr>
        <p:txBody>
          <a:bodyPr>
            <a:normAutofit/>
          </a:bodyPr>
          <a:lstStyle/>
          <a:p>
            <a:pPr marL="0" indent="0">
              <a:buNone/>
            </a:pPr>
            <a:r>
              <a:rPr lang="en-GB" sz="1300" b="1" dirty="0" smtClean="0">
                <a:solidFill>
                  <a:schemeClr val="accent2"/>
                </a:solidFill>
                <a:latin typeface="Arial" panose="020B0604020202020204" pitchFamily="34" charset="0"/>
                <a:cs typeface="Arial" panose="020B0604020202020204" pitchFamily="34" charset="0"/>
              </a:rPr>
              <a:t>Step 1: Logging In</a:t>
            </a:r>
          </a:p>
          <a:p>
            <a:pPr marL="0" indent="0">
              <a:buNone/>
            </a:pPr>
            <a:endParaRPr lang="en-GB" sz="1300" dirty="0" smtClean="0">
              <a:latin typeface="Arial" panose="020B0604020202020204" pitchFamily="34" charset="0"/>
              <a:cs typeface="Arial" panose="020B0604020202020204" pitchFamily="34" charset="0"/>
            </a:endParaRPr>
          </a:p>
          <a:p>
            <a:pPr marL="285750" indent="-285750">
              <a:lnSpc>
                <a:spcPct val="100000"/>
              </a:lnSpc>
              <a:spcBef>
                <a:spcPts val="600"/>
              </a:spcBef>
              <a:buFont typeface="Arial" panose="020B0604020202020204" pitchFamily="34" charset="0"/>
              <a:buChar char="•"/>
            </a:pPr>
            <a:r>
              <a:rPr lang="en-GB" sz="1300" dirty="0" smtClean="0">
                <a:solidFill>
                  <a:srgbClr val="595959"/>
                </a:solidFill>
                <a:latin typeface="Arial" panose="020B0604020202020204" pitchFamily="34" charset="0"/>
                <a:cs typeface="Arial" panose="020B0604020202020204" pitchFamily="34" charset="0"/>
              </a:rPr>
              <a:t>Go to </a:t>
            </a:r>
            <a:r>
              <a:rPr lang="en-GB" sz="1300" dirty="0" smtClean="0">
                <a:solidFill>
                  <a:srgbClr val="595959"/>
                </a:solidFill>
                <a:latin typeface="Arial" panose="020B0604020202020204" pitchFamily="34" charset="0"/>
                <a:cs typeface="Arial" panose="020B0604020202020204" pitchFamily="34" charset="0"/>
                <a:hlinkClick r:id="rId3"/>
              </a:rPr>
              <a:t>www.btwholesale.com</a:t>
            </a:r>
            <a:r>
              <a:rPr lang="en-GB" sz="1300" dirty="0" smtClean="0">
                <a:solidFill>
                  <a:srgbClr val="595959"/>
                </a:solidFill>
                <a:latin typeface="Arial" panose="020B0604020202020204" pitchFamily="34" charset="0"/>
                <a:cs typeface="Arial" panose="020B0604020202020204" pitchFamily="34" charset="0"/>
              </a:rPr>
              <a:t> </a:t>
            </a:r>
          </a:p>
          <a:p>
            <a:pPr marL="285750" indent="-285750">
              <a:lnSpc>
                <a:spcPct val="100000"/>
              </a:lnSpc>
              <a:spcBef>
                <a:spcPts val="600"/>
              </a:spcBef>
              <a:buFont typeface="Arial" panose="020B0604020202020204" pitchFamily="34" charset="0"/>
              <a:buChar char="•"/>
            </a:pPr>
            <a:r>
              <a:rPr lang="en-GB" sz="1300" dirty="0" smtClean="0">
                <a:solidFill>
                  <a:srgbClr val="595959"/>
                </a:solidFill>
                <a:latin typeface="Arial" panose="020B0604020202020204" pitchFamily="34" charset="0"/>
                <a:cs typeface="Arial" panose="020B0604020202020204" pitchFamily="34" charset="0"/>
              </a:rPr>
              <a:t>Enter your Username and Password</a:t>
            </a:r>
          </a:p>
          <a:p>
            <a:pPr marL="285750" indent="-285750">
              <a:lnSpc>
                <a:spcPct val="100000"/>
              </a:lnSpc>
              <a:spcBef>
                <a:spcPts val="600"/>
              </a:spcBef>
              <a:buFont typeface="Arial" panose="020B0604020202020204" pitchFamily="34" charset="0"/>
              <a:buChar char="•"/>
            </a:pPr>
            <a:r>
              <a:rPr lang="en-GB" sz="1300" dirty="0" smtClean="0">
                <a:solidFill>
                  <a:srgbClr val="595959"/>
                </a:solidFill>
                <a:latin typeface="Arial" panose="020B0604020202020204" pitchFamily="34" charset="0"/>
                <a:cs typeface="Arial" panose="020B0604020202020204" pitchFamily="34" charset="0"/>
              </a:rPr>
              <a:t>Click ‘Login’</a:t>
            </a:r>
          </a:p>
          <a:p>
            <a:pPr marL="0" indent="0">
              <a:buNone/>
            </a:pPr>
            <a:endParaRPr lang="en-GB" sz="1300" dirty="0">
              <a:latin typeface="+mj-lt"/>
            </a:endParaRPr>
          </a:p>
          <a:p>
            <a:pPr marL="0" indent="0">
              <a:buNone/>
            </a:pPr>
            <a:endParaRPr lang="en-US" sz="1300" dirty="0" smtClean="0">
              <a:latin typeface="+mj-lt"/>
            </a:endParaRPr>
          </a:p>
        </p:txBody>
      </p:sp>
    </p:spTree>
    <p:extLst>
      <p:ext uri="{BB962C8B-B14F-4D97-AF65-F5344CB8AC3E}">
        <p14:creationId xmlns:p14="http://schemas.microsoft.com/office/powerpoint/2010/main" val="484762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37" y="323925"/>
            <a:ext cx="11232000" cy="432000"/>
          </a:xfrm>
        </p:spPr>
        <p:txBody>
          <a:bodyPr/>
          <a:lstStyle/>
          <a:p>
            <a:r>
              <a:rPr lang="en-US" dirty="0" smtClean="0"/>
              <a:t>Raising a CCSFI fault</a:t>
            </a:r>
            <a:endParaRPr lang="en-GB" dirty="0"/>
          </a:p>
        </p:txBody>
      </p:sp>
      <p:sp>
        <p:nvSpPr>
          <p:cNvPr id="5" name="Slide Number Placeholder 4"/>
          <p:cNvSpPr>
            <a:spLocks noGrp="1"/>
          </p:cNvSpPr>
          <p:nvPr>
            <p:ph type="sldNum" sz="quarter" idx="4294967295"/>
          </p:nvPr>
        </p:nvSpPr>
        <p:spPr>
          <a:xfrm>
            <a:off x="504001" y="6228581"/>
            <a:ext cx="359999" cy="287267"/>
          </a:xfrm>
          <a:prstGeom prst="rect">
            <a:avLst/>
          </a:prstGeom>
        </p:spPr>
        <p:txBody>
          <a:bodyPr lIns="91435" tIns="45717" rIns="91435" bIns="45717"/>
          <a:lstStyle/>
          <a:p>
            <a:fld id="{0B868178-02AE-42FC-958D-6B8F13B60175}" type="slidenum">
              <a:rPr lang="en-GB" smtClean="0"/>
              <a:pPr/>
              <a:t>7</a:t>
            </a:fld>
            <a:endParaRPr lang="en-GB"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28" y="1764085"/>
            <a:ext cx="6371394" cy="381642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Content Placeholder 2"/>
          <p:cNvSpPr>
            <a:spLocks noGrp="1"/>
          </p:cNvSpPr>
          <p:nvPr>
            <p:ph idx="1"/>
          </p:nvPr>
        </p:nvSpPr>
        <p:spPr>
          <a:xfrm>
            <a:off x="7055916" y="2340149"/>
            <a:ext cx="4614527" cy="1872481"/>
          </a:xfrm>
        </p:spPr>
        <p:txBody>
          <a:bodyPr>
            <a:normAutofit fontScale="92500" lnSpcReduction="20000"/>
          </a:bodyPr>
          <a:lstStyle/>
          <a:p>
            <a:r>
              <a:rPr lang="en-GB" sz="1400" dirty="0">
                <a:solidFill>
                  <a:schemeClr val="accent2"/>
                </a:solidFill>
                <a:latin typeface="Arial" panose="020B0604020202020204" pitchFamily="34" charset="0"/>
                <a:cs typeface="Arial" panose="020B0604020202020204" pitchFamily="34" charset="0"/>
              </a:rPr>
              <a:t>Step 2: Accessing the journey</a:t>
            </a:r>
          </a:p>
          <a:p>
            <a:pPr marL="0" indent="0">
              <a:buNone/>
            </a:pPr>
            <a:endParaRPr lang="en-GB" sz="1400" b="0" dirty="0" smtClean="0">
              <a:latin typeface="Arial" panose="020B0604020202020204" pitchFamily="34" charset="0"/>
              <a:cs typeface="Arial" panose="020B0604020202020204" pitchFamily="34" charset="0"/>
            </a:endParaRPr>
          </a:p>
          <a:p>
            <a:r>
              <a:rPr lang="en-GB" sz="1400" b="0" dirty="0">
                <a:solidFill>
                  <a:srgbClr val="595959"/>
                </a:solidFill>
                <a:latin typeface="Arial" panose="020B0604020202020204" pitchFamily="34" charset="0"/>
                <a:cs typeface="Arial" panose="020B0604020202020204" pitchFamily="34" charset="0"/>
              </a:rPr>
              <a:t>Once logged in, you’ll be taken to </a:t>
            </a:r>
            <a:r>
              <a:rPr lang="en-GB" sz="1400" b="0" dirty="0" smtClean="0">
                <a:solidFill>
                  <a:srgbClr val="595959"/>
                </a:solidFill>
                <a:latin typeface="Arial" panose="020B0604020202020204" pitchFamily="34" charset="0"/>
                <a:cs typeface="Arial" panose="020B0604020202020204" pitchFamily="34" charset="0"/>
              </a:rPr>
              <a:t>Business Zone</a:t>
            </a:r>
            <a:r>
              <a:rPr lang="en-GB" sz="1400" b="0" dirty="0">
                <a:solidFill>
                  <a:srgbClr val="595959"/>
                </a:solidFill>
                <a:latin typeface="Arial" panose="020B0604020202020204" pitchFamily="34" charset="0"/>
                <a:cs typeface="Arial" panose="020B0604020202020204" pitchFamily="34" charset="0"/>
              </a:rPr>
              <a:t>.</a:t>
            </a:r>
          </a:p>
          <a:p>
            <a:endParaRPr lang="en-GB" sz="1400" b="0" dirty="0">
              <a:solidFill>
                <a:srgbClr val="595959"/>
              </a:solidFill>
              <a:latin typeface="Arial" panose="020B0604020202020204" pitchFamily="34" charset="0"/>
              <a:cs typeface="Arial" panose="020B0604020202020204" pitchFamily="34" charset="0"/>
            </a:endParaRPr>
          </a:p>
          <a:p>
            <a:r>
              <a:rPr lang="en-GB" sz="1400" b="0" dirty="0">
                <a:solidFill>
                  <a:srgbClr val="595959"/>
                </a:solidFill>
                <a:latin typeface="Arial" panose="020B0604020202020204" pitchFamily="34" charset="0"/>
                <a:cs typeface="Arial" panose="020B0604020202020204" pitchFamily="34" charset="0"/>
              </a:rPr>
              <a:t>If you aren’t taken to Business zone, you’ll need to </a:t>
            </a:r>
            <a:r>
              <a:rPr lang="en-GB" sz="1400" b="0" dirty="0" smtClean="0">
                <a:solidFill>
                  <a:srgbClr val="595959"/>
                </a:solidFill>
                <a:latin typeface="Arial" panose="020B0604020202020204" pitchFamily="34" charset="0"/>
                <a:cs typeface="Arial" panose="020B0604020202020204" pitchFamily="34" charset="0"/>
              </a:rPr>
              <a:t>you speak with you Administrator</a:t>
            </a:r>
          </a:p>
          <a:p>
            <a:endParaRPr lang="en-GB" sz="1400" b="0" dirty="0">
              <a:solidFill>
                <a:srgbClr val="595959"/>
              </a:solidFill>
              <a:latin typeface="Arial" panose="020B0604020202020204" pitchFamily="34" charset="0"/>
              <a:cs typeface="Arial" panose="020B0604020202020204" pitchFamily="34" charset="0"/>
            </a:endParaRPr>
          </a:p>
          <a:p>
            <a:r>
              <a:rPr lang="en-GB" sz="1400" b="0" dirty="0">
                <a:solidFill>
                  <a:srgbClr val="595959"/>
                </a:solidFill>
                <a:latin typeface="Arial" panose="020B0604020202020204" pitchFamily="34" charset="0"/>
                <a:cs typeface="Arial" panose="020B0604020202020204" pitchFamily="34" charset="0"/>
              </a:rPr>
              <a:t>To access the new journey:</a:t>
            </a:r>
          </a:p>
          <a:p>
            <a:endParaRPr lang="en-GB" sz="1400" b="0" dirty="0">
              <a:solidFill>
                <a:srgbClr val="59595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0" dirty="0">
                <a:solidFill>
                  <a:srgbClr val="595959"/>
                </a:solidFill>
                <a:latin typeface="Arial" panose="020B0604020202020204" pitchFamily="34" charset="0"/>
                <a:cs typeface="Arial" panose="020B0604020202020204" pitchFamily="34" charset="0"/>
              </a:rPr>
              <a:t>Click </a:t>
            </a:r>
            <a:r>
              <a:rPr lang="en-GB" sz="1400" b="0" dirty="0" smtClean="0">
                <a:solidFill>
                  <a:srgbClr val="595959"/>
                </a:solidFill>
                <a:latin typeface="Arial" panose="020B0604020202020204" pitchFamily="34" charset="0"/>
                <a:cs typeface="Arial" panose="020B0604020202020204" pitchFamily="34" charset="0"/>
              </a:rPr>
              <a:t>‘Raise or Track a fault’</a:t>
            </a:r>
            <a:endParaRPr lang="en-GB" sz="1400" b="0" dirty="0">
              <a:solidFill>
                <a:srgbClr val="595959"/>
              </a:solidFill>
              <a:latin typeface="Arial" panose="020B0604020202020204" pitchFamily="34" charset="0"/>
              <a:cs typeface="Arial" panose="020B0604020202020204" pitchFamily="34" charset="0"/>
            </a:endParaRPr>
          </a:p>
          <a:p>
            <a:endParaRPr lang="en-GB" sz="1300" b="0" dirty="0" smtClean="0">
              <a:latin typeface="Arial" panose="020B0604020202020204" pitchFamily="34" charset="0"/>
              <a:cs typeface="Arial" panose="020B0604020202020204" pitchFamily="34" charset="0"/>
            </a:endParaRPr>
          </a:p>
          <a:p>
            <a:pPr marL="0" indent="0">
              <a:buNone/>
            </a:pPr>
            <a:endParaRPr lang="en-GB" sz="1300" b="0" dirty="0" smtClean="0">
              <a:latin typeface="Arial" panose="020B0604020202020204" pitchFamily="34" charset="0"/>
              <a:cs typeface="Arial" panose="020B0604020202020204" pitchFamily="34" charset="0"/>
            </a:endParaRPr>
          </a:p>
          <a:p>
            <a:pPr marL="0" indent="0">
              <a:buNone/>
            </a:pPr>
            <a:endParaRPr lang="en-GB" sz="1300" b="0" dirty="0" smtClean="0">
              <a:latin typeface="Arial" panose="020B0604020202020204" pitchFamily="34" charset="0"/>
              <a:cs typeface="Arial" panose="020B0604020202020204" pitchFamily="34" charset="0"/>
            </a:endParaRPr>
          </a:p>
        </p:txBody>
      </p:sp>
      <p:sp>
        <p:nvSpPr>
          <p:cNvPr id="6" name="Rectangle 5"/>
          <p:cNvSpPr/>
          <p:nvPr/>
        </p:nvSpPr>
        <p:spPr>
          <a:xfrm>
            <a:off x="3851866" y="4442029"/>
            <a:ext cx="1302970" cy="297180"/>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35" tIns="45717" rIns="91435" bIns="45717" rtlCol="0" anchor="ctr"/>
          <a:lstStyle/>
          <a:p>
            <a:pPr algn="ctr"/>
            <a:endParaRPr lang="en-GB" dirty="0"/>
          </a:p>
        </p:txBody>
      </p:sp>
    </p:spTree>
    <p:extLst>
      <p:ext uri="{BB962C8B-B14F-4D97-AF65-F5344CB8AC3E}">
        <p14:creationId xmlns:p14="http://schemas.microsoft.com/office/powerpoint/2010/main" val="3807502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Raising a CCSFI fault</a:t>
            </a:r>
            <a:endParaRPr lang="en-GB" dirty="0"/>
          </a:p>
        </p:txBody>
      </p:sp>
      <p:sp>
        <p:nvSpPr>
          <p:cNvPr id="5" name="Slide Number Placeholder 4"/>
          <p:cNvSpPr>
            <a:spLocks noGrp="1"/>
          </p:cNvSpPr>
          <p:nvPr>
            <p:ph type="sldNum" sz="quarter" idx="4294967295"/>
          </p:nvPr>
        </p:nvSpPr>
        <p:spPr>
          <a:xfrm>
            <a:off x="504001" y="6228581"/>
            <a:ext cx="359999" cy="287267"/>
          </a:xfrm>
          <a:prstGeom prst="rect">
            <a:avLst/>
          </a:prstGeom>
        </p:spPr>
        <p:txBody>
          <a:bodyPr lIns="91435" tIns="45717" rIns="91435" bIns="45717"/>
          <a:lstStyle/>
          <a:p>
            <a:fld id="{0B868178-02AE-42FC-958D-6B8F13B60175}" type="slidenum">
              <a:rPr lang="en-GB" smtClean="0"/>
              <a:pPr/>
              <a:t>8</a:t>
            </a:fld>
            <a:endParaRPr lang="en-GB" dirty="0"/>
          </a:p>
        </p:txBody>
      </p:sp>
      <p:sp>
        <p:nvSpPr>
          <p:cNvPr id="11" name="Content Placeholder 2"/>
          <p:cNvSpPr>
            <a:spLocks noGrp="1"/>
          </p:cNvSpPr>
          <p:nvPr>
            <p:ph idx="1"/>
          </p:nvPr>
        </p:nvSpPr>
        <p:spPr>
          <a:xfrm>
            <a:off x="7055916" y="2340149"/>
            <a:ext cx="4614527" cy="2376264"/>
          </a:xfrm>
        </p:spPr>
        <p:txBody>
          <a:bodyPr>
            <a:normAutofit/>
          </a:bodyPr>
          <a:lstStyle/>
          <a:p>
            <a:pPr marL="0" indent="0">
              <a:buNone/>
            </a:pPr>
            <a:r>
              <a:rPr lang="en-GB" sz="1300" dirty="0" smtClean="0">
                <a:solidFill>
                  <a:schemeClr val="accent2"/>
                </a:solidFill>
                <a:latin typeface="Arial" panose="020B0604020202020204" pitchFamily="34" charset="0"/>
                <a:cs typeface="Arial" panose="020B0604020202020204" pitchFamily="34" charset="0"/>
              </a:rPr>
              <a:t>Step 2: Accessing the journey</a:t>
            </a:r>
          </a:p>
          <a:p>
            <a:pPr marL="0" indent="0">
              <a:buNone/>
            </a:pPr>
            <a:endParaRPr lang="en-GB" sz="1300" b="0" dirty="0" smtClean="0">
              <a:solidFill>
                <a:srgbClr val="595959"/>
              </a:solidFill>
              <a:latin typeface="Arial" panose="020B0604020202020204" pitchFamily="34" charset="0"/>
              <a:cs typeface="Arial" panose="020B0604020202020204" pitchFamily="34" charset="0"/>
            </a:endParaRPr>
          </a:p>
          <a:p>
            <a:r>
              <a:rPr lang="en-GB" sz="1300" b="0" dirty="0">
                <a:solidFill>
                  <a:srgbClr val="595959"/>
                </a:solidFill>
                <a:latin typeface="Arial" panose="020B0604020202020204" pitchFamily="34" charset="0"/>
                <a:cs typeface="Arial" panose="020B0604020202020204" pitchFamily="34" charset="0"/>
              </a:rPr>
              <a:t>A pop up box will appear asking </a:t>
            </a:r>
            <a:r>
              <a:rPr lang="en-GB" sz="1300" b="0" dirty="0" smtClean="0">
                <a:solidFill>
                  <a:srgbClr val="595959"/>
                </a:solidFill>
                <a:latin typeface="Arial" panose="020B0604020202020204" pitchFamily="34" charset="0"/>
                <a:cs typeface="Arial" panose="020B0604020202020204" pitchFamily="34" charset="0"/>
              </a:rPr>
              <a:t>you to enter the </a:t>
            </a:r>
            <a:r>
              <a:rPr lang="en-GB" sz="1300" b="0" dirty="0">
                <a:solidFill>
                  <a:srgbClr val="595959"/>
                </a:solidFill>
                <a:latin typeface="Arial" panose="020B0604020202020204" pitchFamily="34" charset="0"/>
                <a:cs typeface="Arial" panose="020B0604020202020204" pitchFamily="34" charset="0"/>
              </a:rPr>
              <a:t>BT </a:t>
            </a:r>
            <a:r>
              <a:rPr lang="en-GB" sz="1300" b="0" dirty="0" smtClean="0">
                <a:solidFill>
                  <a:srgbClr val="595959"/>
                </a:solidFill>
                <a:latin typeface="Arial" panose="020B0604020202020204" pitchFamily="34" charset="0"/>
                <a:cs typeface="Arial" panose="020B0604020202020204" pitchFamily="34" charset="0"/>
              </a:rPr>
              <a:t>Fault reference, </a:t>
            </a:r>
            <a:r>
              <a:rPr lang="en-GB" sz="1300" b="0" dirty="0">
                <a:solidFill>
                  <a:srgbClr val="595959"/>
                </a:solidFill>
                <a:latin typeface="Arial" panose="020B0604020202020204" pitchFamily="34" charset="0"/>
                <a:cs typeface="Arial" panose="020B0604020202020204" pitchFamily="34" charset="0"/>
              </a:rPr>
              <a:t>Customer, Service Reference or directory number</a:t>
            </a:r>
            <a:r>
              <a:rPr lang="en-GB" sz="1300" b="0" dirty="0" smtClean="0">
                <a:solidFill>
                  <a:srgbClr val="595959"/>
                </a:solidFill>
                <a:latin typeface="Arial" panose="020B0604020202020204" pitchFamily="34" charset="0"/>
                <a:cs typeface="Arial" panose="020B0604020202020204" pitchFamily="34" charset="0"/>
              </a:rPr>
              <a:t>.</a:t>
            </a:r>
            <a:endParaRPr lang="en-GB" sz="1300" b="0" dirty="0">
              <a:solidFill>
                <a:srgbClr val="595959"/>
              </a:solidFill>
              <a:latin typeface="Arial" panose="020B0604020202020204" pitchFamily="34" charset="0"/>
              <a:cs typeface="Arial" panose="020B0604020202020204" pitchFamily="34" charset="0"/>
            </a:endParaRPr>
          </a:p>
          <a:p>
            <a:endParaRPr lang="en-GB" sz="1300" b="0" dirty="0">
              <a:solidFill>
                <a:srgbClr val="595959"/>
              </a:solidFill>
              <a:latin typeface="Arial" panose="020B0604020202020204" pitchFamily="34" charset="0"/>
              <a:cs typeface="Arial" panose="020B0604020202020204" pitchFamily="34" charset="0"/>
            </a:endParaRPr>
          </a:p>
          <a:p>
            <a:r>
              <a:rPr lang="en-GB" sz="1300" b="0" dirty="0" smtClean="0">
                <a:solidFill>
                  <a:srgbClr val="595959"/>
                </a:solidFill>
                <a:latin typeface="Arial" panose="020B0604020202020204" pitchFamily="34" charset="0"/>
                <a:cs typeface="Arial" panose="020B0604020202020204" pitchFamily="34" charset="0"/>
              </a:rPr>
              <a:t>1) Enter </a:t>
            </a:r>
            <a:r>
              <a:rPr lang="en-GB" sz="1300" b="0" dirty="0">
                <a:solidFill>
                  <a:srgbClr val="595959"/>
                </a:solidFill>
                <a:latin typeface="Arial" panose="020B0604020202020204" pitchFamily="34" charset="0"/>
                <a:cs typeface="Arial" panose="020B0604020202020204" pitchFamily="34" charset="0"/>
              </a:rPr>
              <a:t>the Service ID which is normally a BBIP or BBEU or the Installation Number also known as Directory Number.</a:t>
            </a:r>
          </a:p>
          <a:p>
            <a:endParaRPr lang="en-GB" sz="1300" b="0" dirty="0" smtClean="0">
              <a:solidFill>
                <a:srgbClr val="595959"/>
              </a:solidFill>
              <a:latin typeface="Arial" panose="020B0604020202020204" pitchFamily="34" charset="0"/>
              <a:cs typeface="Arial" panose="020B0604020202020204" pitchFamily="34" charset="0"/>
            </a:endParaRPr>
          </a:p>
          <a:p>
            <a:r>
              <a:rPr lang="en-GB" sz="1300" b="0" dirty="0" smtClean="0">
                <a:solidFill>
                  <a:srgbClr val="595959"/>
                </a:solidFill>
                <a:latin typeface="Arial" panose="020B0604020202020204" pitchFamily="34" charset="0"/>
                <a:cs typeface="Arial" panose="020B0604020202020204" pitchFamily="34" charset="0"/>
              </a:rPr>
              <a:t>2) Click </a:t>
            </a:r>
            <a:r>
              <a:rPr lang="en-GB" sz="1300" b="0" dirty="0">
                <a:solidFill>
                  <a:srgbClr val="595959"/>
                </a:solidFill>
                <a:latin typeface="Arial" panose="020B0604020202020204" pitchFamily="34" charset="0"/>
                <a:cs typeface="Arial" panose="020B0604020202020204" pitchFamily="34" charset="0"/>
              </a:rPr>
              <a:t>on magnifying glass </a:t>
            </a:r>
            <a:r>
              <a:rPr lang="en-GB" sz="1300" b="0" dirty="0" smtClean="0">
                <a:solidFill>
                  <a:srgbClr val="595959"/>
                </a:solidFill>
                <a:latin typeface="Arial" panose="020B0604020202020204" pitchFamily="34" charset="0"/>
                <a:cs typeface="Arial" panose="020B0604020202020204" pitchFamily="34" charset="0"/>
              </a:rPr>
              <a:t>icon</a:t>
            </a:r>
            <a:r>
              <a:rPr lang="en-GB" sz="1300" b="0" dirty="0">
                <a:solidFill>
                  <a:srgbClr val="595959"/>
                </a:solidFill>
                <a:latin typeface="Arial" panose="020B0604020202020204" pitchFamily="34" charset="0"/>
                <a:cs typeface="Arial" panose="020B0604020202020204" pitchFamily="34" charset="0"/>
              </a:rPr>
              <a:t>.</a:t>
            </a:r>
          </a:p>
          <a:p>
            <a:pPr marL="0" indent="0">
              <a:buNone/>
            </a:pPr>
            <a:endParaRPr lang="en-GB" sz="1300" b="0" dirty="0" smtClean="0">
              <a:latin typeface="Arial" panose="020B0604020202020204" pitchFamily="34" charset="0"/>
              <a:cs typeface="Arial" panose="020B0604020202020204" pitchFamily="34" charset="0"/>
            </a:endParaRPr>
          </a:p>
          <a:p>
            <a:pPr marL="0" indent="0">
              <a:buNone/>
            </a:pPr>
            <a:endParaRPr lang="en-GB" sz="1300" b="0" dirty="0" smtClean="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88" y="1260029"/>
            <a:ext cx="6268441"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1765548" y="410656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
        <p:nvSpPr>
          <p:cNvPr id="13" name="Oval 12"/>
          <p:cNvSpPr/>
          <p:nvPr/>
        </p:nvSpPr>
        <p:spPr>
          <a:xfrm>
            <a:off x="5293940" y="4106565"/>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100" dirty="0" smtClean="0">
                <a:solidFill>
                  <a:srgbClr val="193A67"/>
                </a:solidFill>
              </a:rPr>
              <a:t>2</a:t>
            </a:r>
            <a:endParaRPr lang="en-GB" sz="1100" dirty="0">
              <a:solidFill>
                <a:srgbClr val="193A67"/>
              </a:solidFill>
            </a:endParaRPr>
          </a:p>
        </p:txBody>
      </p:sp>
    </p:spTree>
    <p:extLst>
      <p:ext uri="{BB962C8B-B14F-4D97-AF65-F5344CB8AC3E}">
        <p14:creationId xmlns:p14="http://schemas.microsoft.com/office/powerpoint/2010/main" val="3799246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31180" y="1764085"/>
            <a:ext cx="6371542" cy="3816424"/>
          </a:xfrm>
          <a:prstGeom prst="rect">
            <a:avLst/>
          </a:prstGeom>
          <a:noFill/>
          <a:ln w="9525">
            <a:solidFill>
              <a:schemeClr val="tx1"/>
            </a:solidFill>
            <a:miter lim="800000"/>
            <a:headEnd/>
            <a:tailEnd/>
          </a:ln>
          <a:effectLst>
            <a:outerShdw blurRad="50800" dist="508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Raising a CCSFI fault</a:t>
            </a:r>
            <a:endParaRPr lang="en-GB" dirty="0"/>
          </a:p>
        </p:txBody>
      </p:sp>
      <p:sp>
        <p:nvSpPr>
          <p:cNvPr id="5" name="Slide Number Placeholder 4"/>
          <p:cNvSpPr>
            <a:spLocks noGrp="1"/>
          </p:cNvSpPr>
          <p:nvPr>
            <p:ph type="sldNum" sz="quarter" idx="4294967295"/>
          </p:nvPr>
        </p:nvSpPr>
        <p:spPr>
          <a:xfrm>
            <a:off x="504001" y="6228581"/>
            <a:ext cx="359999" cy="287267"/>
          </a:xfrm>
          <a:prstGeom prst="rect">
            <a:avLst/>
          </a:prstGeom>
        </p:spPr>
        <p:txBody>
          <a:bodyPr lIns="91435" tIns="45717" rIns="91435" bIns="45717"/>
          <a:lstStyle/>
          <a:p>
            <a:fld id="{0B868178-02AE-42FC-958D-6B8F13B60175}" type="slidenum">
              <a:rPr lang="en-GB" smtClean="0"/>
              <a:pPr/>
              <a:t>9</a:t>
            </a:fld>
            <a:endParaRPr lang="en-GB" dirty="0"/>
          </a:p>
        </p:txBody>
      </p:sp>
      <p:sp>
        <p:nvSpPr>
          <p:cNvPr id="11" name="Content Placeholder 2"/>
          <p:cNvSpPr>
            <a:spLocks noGrp="1"/>
          </p:cNvSpPr>
          <p:nvPr>
            <p:ph idx="1"/>
          </p:nvPr>
        </p:nvSpPr>
        <p:spPr>
          <a:xfrm>
            <a:off x="7055916" y="2340149"/>
            <a:ext cx="4614527" cy="3240360"/>
          </a:xfrm>
        </p:spPr>
        <p:txBody>
          <a:bodyPr>
            <a:normAutofit/>
          </a:bodyPr>
          <a:lstStyle/>
          <a:p>
            <a:pPr marL="0" indent="0">
              <a:buNone/>
            </a:pPr>
            <a:r>
              <a:rPr lang="en-GB" sz="1300" dirty="0" smtClean="0">
                <a:solidFill>
                  <a:schemeClr val="accent2"/>
                </a:solidFill>
                <a:latin typeface="Arial" panose="020B0604020202020204" pitchFamily="34" charset="0"/>
                <a:cs typeface="Arial" panose="020B0604020202020204" pitchFamily="34" charset="0"/>
              </a:rPr>
              <a:t>Step </a:t>
            </a:r>
            <a:r>
              <a:rPr lang="en-GB" sz="1300" dirty="0">
                <a:solidFill>
                  <a:schemeClr val="accent2"/>
                </a:solidFill>
                <a:latin typeface="Arial" panose="020B0604020202020204" pitchFamily="34" charset="0"/>
                <a:cs typeface="Arial" panose="020B0604020202020204" pitchFamily="34" charset="0"/>
              </a:rPr>
              <a:t>3</a:t>
            </a:r>
            <a:r>
              <a:rPr lang="en-GB" sz="1300" dirty="0" smtClean="0">
                <a:solidFill>
                  <a:schemeClr val="accent2"/>
                </a:solidFill>
                <a:latin typeface="Arial" panose="020B0604020202020204" pitchFamily="34" charset="0"/>
                <a:cs typeface="Arial" panose="020B0604020202020204" pitchFamily="34" charset="0"/>
              </a:rPr>
              <a:t>: Accessing Fault Journey</a:t>
            </a:r>
          </a:p>
          <a:p>
            <a:pPr marL="0" indent="0">
              <a:buNone/>
            </a:pPr>
            <a:endParaRPr lang="en-GB" sz="1300" b="0" dirty="0" smtClean="0">
              <a:latin typeface="Arial" panose="020B0604020202020204" pitchFamily="34" charset="0"/>
              <a:cs typeface="Arial" panose="020B0604020202020204" pitchFamily="34" charset="0"/>
            </a:endParaRPr>
          </a:p>
          <a:p>
            <a:r>
              <a:rPr lang="en-GB" sz="1300" b="0" dirty="0">
                <a:solidFill>
                  <a:srgbClr val="595959"/>
                </a:solidFill>
                <a:latin typeface="Arial" panose="020B0604020202020204" pitchFamily="34" charset="0"/>
                <a:cs typeface="Arial" panose="020B0604020202020204" pitchFamily="34" charset="0"/>
              </a:rPr>
              <a:t>The System will advise you if there is an open fault reported. At this stage there isn't an open fault so you're given 2 options. </a:t>
            </a:r>
            <a:br>
              <a:rPr lang="en-GB" sz="1300" b="0" dirty="0">
                <a:solidFill>
                  <a:srgbClr val="595959"/>
                </a:solidFill>
                <a:latin typeface="Arial" panose="020B0604020202020204" pitchFamily="34" charset="0"/>
                <a:cs typeface="Arial" panose="020B0604020202020204" pitchFamily="34" charset="0"/>
              </a:rPr>
            </a:br>
            <a:endParaRPr lang="en-GB" sz="1300" b="0" dirty="0">
              <a:solidFill>
                <a:srgbClr val="595959"/>
              </a:solidFill>
              <a:latin typeface="Arial" panose="020B0604020202020204" pitchFamily="34" charset="0"/>
              <a:cs typeface="Arial" panose="020B0604020202020204" pitchFamily="34" charset="0"/>
            </a:endParaRPr>
          </a:p>
          <a:p>
            <a:r>
              <a:rPr lang="en-GB" sz="1300" b="0" dirty="0">
                <a:solidFill>
                  <a:srgbClr val="595959"/>
                </a:solidFill>
                <a:latin typeface="Arial" panose="020B0604020202020204" pitchFamily="34" charset="0"/>
                <a:cs typeface="Arial" panose="020B0604020202020204" pitchFamily="34" charset="0"/>
              </a:rPr>
              <a:t>1) Diagnose -  To raise a fault a KBD (Knowledge Based Diagnostics) Test must be run. The KBD outcome will indicate the next course of action. </a:t>
            </a:r>
            <a:r>
              <a:rPr lang="en-GB" sz="1300" dirty="0">
                <a:solidFill>
                  <a:srgbClr val="595959"/>
                </a:solidFill>
                <a:latin typeface="Arial" panose="020B0604020202020204" pitchFamily="34" charset="0"/>
                <a:cs typeface="Arial" panose="020B0604020202020204" pitchFamily="34" charset="0"/>
              </a:rPr>
              <a:t>You will not be able to raise a fault without KBD Test so this must be done before you raise a fault.</a:t>
            </a:r>
            <a:r>
              <a:rPr lang="en-GB" sz="1300" b="0" dirty="0">
                <a:solidFill>
                  <a:srgbClr val="595959"/>
                </a:solidFill>
                <a:latin typeface="Arial" panose="020B0604020202020204" pitchFamily="34" charset="0"/>
                <a:cs typeface="Arial" panose="020B0604020202020204" pitchFamily="34" charset="0"/>
              </a:rPr>
              <a:t/>
            </a:r>
            <a:br>
              <a:rPr lang="en-GB" sz="1300" b="0" dirty="0">
                <a:solidFill>
                  <a:srgbClr val="595959"/>
                </a:solidFill>
                <a:latin typeface="Arial" panose="020B0604020202020204" pitchFamily="34" charset="0"/>
                <a:cs typeface="Arial" panose="020B0604020202020204" pitchFamily="34" charset="0"/>
              </a:rPr>
            </a:br>
            <a:endParaRPr lang="en-GB" sz="1300" b="0" dirty="0">
              <a:solidFill>
                <a:srgbClr val="595959"/>
              </a:solidFill>
              <a:latin typeface="Arial" panose="020B0604020202020204" pitchFamily="34" charset="0"/>
              <a:cs typeface="Arial" panose="020B0604020202020204" pitchFamily="34" charset="0"/>
            </a:endParaRPr>
          </a:p>
          <a:p>
            <a:r>
              <a:rPr lang="en-GB" sz="1300" b="0" dirty="0">
                <a:solidFill>
                  <a:srgbClr val="595959"/>
                </a:solidFill>
                <a:latin typeface="Arial" panose="020B0604020202020204" pitchFamily="34" charset="0"/>
                <a:cs typeface="Arial" panose="020B0604020202020204" pitchFamily="34" charset="0"/>
              </a:rPr>
              <a:t>2) Raise a fault – If the KBD outcome recommends to raise a fault into BT Wholesale then click this option</a:t>
            </a:r>
            <a:endParaRPr lang="en-GB" sz="1300" b="0" dirty="0">
              <a:latin typeface="Arial" panose="020B0604020202020204" pitchFamily="34" charset="0"/>
              <a:cs typeface="Arial" panose="020B0604020202020204" pitchFamily="34" charset="0"/>
            </a:endParaRPr>
          </a:p>
          <a:p>
            <a:pPr marL="0" indent="0">
              <a:buNone/>
            </a:pPr>
            <a:endParaRPr lang="en-GB" sz="1300" b="0" dirty="0" smtClean="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389"/>
          <a:stretch/>
        </p:blipFill>
        <p:spPr bwMode="auto">
          <a:xfrm>
            <a:off x="1727324" y="2855219"/>
            <a:ext cx="3323141" cy="1634156"/>
          </a:xfrm>
          <a:prstGeom prst="rect">
            <a:avLst/>
          </a:prstGeom>
          <a:noFill/>
          <a:ln w="31750">
            <a:solidFill>
              <a:schemeClr val="accent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Oval 6"/>
          <p:cNvSpPr/>
          <p:nvPr/>
        </p:nvSpPr>
        <p:spPr>
          <a:xfrm>
            <a:off x="2087364" y="396254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rgbClr val="193A67"/>
                </a:solidFill>
              </a:rPr>
              <a:t>1</a:t>
            </a:r>
            <a:endParaRPr lang="en-GB" sz="1100" dirty="0">
              <a:solidFill>
                <a:srgbClr val="193A67"/>
              </a:solidFill>
            </a:endParaRPr>
          </a:p>
        </p:txBody>
      </p:sp>
      <p:sp>
        <p:nvSpPr>
          <p:cNvPr id="9" name="Oval 8"/>
          <p:cNvSpPr/>
          <p:nvPr/>
        </p:nvSpPr>
        <p:spPr>
          <a:xfrm>
            <a:off x="2917676" y="3962549"/>
            <a:ext cx="177800" cy="177800"/>
          </a:xfrm>
          <a:prstGeom prst="ellipse">
            <a:avLst/>
          </a:prstGeom>
          <a:solidFill>
            <a:srgbClr val="D9E2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rgbClr val="193A67"/>
                </a:solidFill>
              </a:rPr>
              <a:t>2</a:t>
            </a:r>
            <a:endParaRPr lang="en-GB" sz="1100" dirty="0">
              <a:solidFill>
                <a:srgbClr val="193A67"/>
              </a:solidFill>
            </a:endParaRPr>
          </a:p>
        </p:txBody>
      </p:sp>
    </p:spTree>
    <p:extLst>
      <p:ext uri="{BB962C8B-B14F-4D97-AF65-F5344CB8AC3E}">
        <p14:creationId xmlns:p14="http://schemas.microsoft.com/office/powerpoint/2010/main" val="577191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w to Place and FTTP Order Sept 17">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Philosophy - BT">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xmlns="" name="Wholesale_ppt_widescreen_fibre v2.potx" id="{CB344BD4-2EA2-45AB-BD17-00E2A7CED169}" vid="{DC9713F3-7BBB-444B-8592-4A85F21EEE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How to Place and FTTP Order Sept 17</Template>
  <TotalTime>4889</TotalTime>
  <Words>993</Words>
  <Application>Microsoft Office PowerPoint</Application>
  <PresentationFormat>Custom</PresentationFormat>
  <Paragraphs>198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How to Place and FTTP Order Sept 17</vt:lpstr>
      <vt:lpstr>Raising a Customer Controlled SFI (CCSFI) fault  Version 1</vt:lpstr>
      <vt:lpstr>PowerPoint Presentation</vt:lpstr>
      <vt:lpstr>Version Control</vt:lpstr>
      <vt:lpstr>PowerPoint Presentation</vt:lpstr>
      <vt:lpstr>PowerPoint Presentation</vt:lpstr>
      <vt:lpstr>Raising a CCSFI fault</vt:lpstr>
      <vt:lpstr>Raising a CCSFI fault</vt:lpstr>
      <vt:lpstr>Raising a CCSFI fault</vt:lpstr>
      <vt:lpstr>Raising a CCSFI fault</vt:lpstr>
      <vt:lpstr>Raising a CCSFI fault</vt:lpstr>
      <vt:lpstr>Raising a CCSFI fault</vt:lpstr>
      <vt:lpstr>Raising a CCSFI fault</vt:lpstr>
      <vt:lpstr>Raising a CCSFI fault</vt:lpstr>
      <vt:lpstr>Raising a CCSFI fault</vt:lpstr>
      <vt:lpstr>Raising a CCSFI fault</vt:lpstr>
      <vt:lpstr>Raising a CCSFI fault</vt:lpstr>
      <vt:lpstr>Raising a CCSFI fault</vt:lpstr>
      <vt:lpstr>Raising a CCSFI fault</vt:lpstr>
      <vt:lpstr>PowerPoint Presentation</vt:lpstr>
    </vt:vector>
  </TitlesOfParts>
  <Company>BT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Ordering Fibre to the Premises (FTTP)</dc:title>
  <dc:creator>Laura Avery</dc:creator>
  <cp:lastModifiedBy>Laura Avery</cp:lastModifiedBy>
  <cp:revision>114</cp:revision>
  <dcterms:created xsi:type="dcterms:W3CDTF">2017-10-04T07:57:45Z</dcterms:created>
  <dcterms:modified xsi:type="dcterms:W3CDTF">2018-06-07T11:20:36Z</dcterms:modified>
</cp:coreProperties>
</file>