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03" r:id="rId5"/>
    <p:sldId id="312" r:id="rId6"/>
    <p:sldId id="311" r:id="rId7"/>
    <p:sldId id="330" r:id="rId8"/>
    <p:sldId id="313" r:id="rId9"/>
    <p:sldId id="335" r:id="rId10"/>
    <p:sldId id="346" r:id="rId11"/>
    <p:sldId id="314" r:id="rId12"/>
    <p:sldId id="336" r:id="rId13"/>
    <p:sldId id="337" r:id="rId14"/>
    <p:sldId id="338" r:id="rId15"/>
    <p:sldId id="339" r:id="rId16"/>
    <p:sldId id="347" r:id="rId17"/>
    <p:sldId id="322" r:id="rId18"/>
    <p:sldId id="324" r:id="rId19"/>
    <p:sldId id="341" r:id="rId20"/>
    <p:sldId id="325" r:id="rId21"/>
    <p:sldId id="342" r:id="rId22"/>
    <p:sldId id="343" r:id="rId23"/>
    <p:sldId id="344" r:id="rId24"/>
    <p:sldId id="326" r:id="rId25"/>
    <p:sldId id="328" r:id="rId26"/>
    <p:sldId id="345" r:id="rId27"/>
    <p:sldId id="329" r:id="rId28"/>
    <p:sldId id="257" r:id="rId29"/>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L,Laura,NKF72 R" initials="AR" lastIdx="1" clrIdx="0">
    <p:extLst>
      <p:ext uri="{19B8F6BF-5375-455C-9EA6-DF929625EA0E}">
        <p15:presenceInfo xmlns:p15="http://schemas.microsoft.com/office/powerpoint/2012/main" userId="S-1-5-21-1275210071-2000478354-682003330-47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9100"/>
  </p:normalViewPr>
  <p:slideViewPr>
    <p:cSldViewPr showGuides="1">
      <p:cViewPr varScale="1">
        <p:scale>
          <a:sx n="94" d="100"/>
          <a:sy n="94" d="100"/>
        </p:scale>
        <p:origin x="60" y="516"/>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D266EBB-0E58-47B2-8EA8-A694003FD0F2}" type="datetimeFigureOut">
              <a:rPr lang="en-GB" smtClean="0"/>
              <a:pPr/>
              <a:t>22/03/2022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Security classification options:</a:t>
            </a:r>
            <a:br>
              <a:rPr lang="en-GB" sz="1200" u="none" strike="noStrike" kern="1200" dirty="0">
                <a:solidFill>
                  <a:schemeClr val="tx1"/>
                </a:solidFill>
                <a:effectLst/>
                <a:ea typeface="+mn-ea"/>
                <a:cs typeface="+mn-cs"/>
              </a:rPr>
            </a:br>
            <a:r>
              <a:rPr lang="en-GB" sz="1200" u="none" strike="noStrike" kern="1200" dirty="0">
                <a:solidFill>
                  <a:schemeClr val="tx1"/>
                </a:solidFill>
                <a:effectLst/>
                <a:ea typeface="+mn-ea"/>
                <a:cs typeface="+mn-cs"/>
              </a:rPr>
              <a:t>– Public</a:t>
            </a:r>
          </a:p>
          <a:p>
            <a:r>
              <a:rPr lang="en-GB" sz="1200" u="none" strike="noStrike" kern="1200" dirty="0">
                <a:solidFill>
                  <a:schemeClr val="tx1"/>
                </a:solidFill>
                <a:effectLst/>
                <a:ea typeface="+mn-ea"/>
                <a:cs typeface="+mn-cs"/>
              </a:rPr>
              <a:t>– Internal</a:t>
            </a:r>
          </a:p>
          <a:p>
            <a:r>
              <a:rPr lang="en-GB" sz="1200" u="none" strike="noStrike" kern="1200" dirty="0">
                <a:solidFill>
                  <a:schemeClr val="tx1"/>
                </a:solidFill>
                <a:effectLst/>
                <a:ea typeface="+mn-ea"/>
                <a:cs typeface="+mn-cs"/>
              </a:rPr>
              <a:t>– Confidential</a:t>
            </a:r>
          </a:p>
          <a:p>
            <a:r>
              <a:rPr lang="en-GB" sz="1200" u="none" strike="noStrike" kern="1200" dirty="0">
                <a:solidFill>
                  <a:schemeClr val="tx1"/>
                </a:solidFill>
                <a:effectLst/>
                <a:ea typeface="+mn-ea"/>
                <a:cs typeface="+mn-cs"/>
              </a:rPr>
              <a:t>– Highly Confidential</a:t>
            </a:r>
          </a:p>
          <a:p>
            <a:br>
              <a:rPr lang="en-GB" sz="1200" u="none" strike="noStrike"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dirty="0"/>
          </a:p>
        </p:txBody>
      </p:sp>
    </p:spTree>
    <p:extLst>
      <p:ext uri="{BB962C8B-B14F-4D97-AF65-F5344CB8AC3E}">
        <p14:creationId xmlns:p14="http://schemas.microsoft.com/office/powerpoint/2010/main" val="237964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518818" cy="6840539"/>
          </a:xfrm>
          <a:prstGeom prst="rect">
            <a:avLst/>
          </a:prstGeom>
        </p:spPr>
      </p:pic>
      <p:sp>
        <p:nvSpPr>
          <p:cNvPr id="2" name="Title 1"/>
          <p:cNvSpPr>
            <a:spLocks noGrp="1"/>
          </p:cNvSpPr>
          <p:nvPr>
            <p:ph type="ctrTitle" hasCustomPrompt="1"/>
          </p:nvPr>
        </p:nvSpPr>
        <p:spPr>
          <a:xfrm>
            <a:off x="357665" y="1938445"/>
            <a:ext cx="7081739" cy="1193793"/>
          </a:xfrm>
        </p:spPr>
        <p:txBody>
          <a:bodyPr/>
          <a:lstStyle>
            <a:lvl1pPr algn="l">
              <a:lnSpc>
                <a:spcPct val="85000"/>
              </a:lnSpc>
              <a:defRPr sz="4968" b="1" i="0">
                <a:solidFill>
                  <a:schemeClr val="bg1"/>
                </a:solidFill>
                <a:latin typeface="Century Gothic" panose="020B0502020202020204" pitchFamily="34" charset="0"/>
              </a:defRPr>
            </a:lvl1pPr>
          </a:lstStyle>
          <a:p>
            <a:r>
              <a:rPr lang="en-US" dirty="0"/>
              <a:t>Title slide</a:t>
            </a:r>
            <a:endParaRPr lang="en-GB" dirty="0"/>
          </a:p>
        </p:txBody>
      </p:sp>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3361566" y="6318000"/>
            <a:ext cx="7296787"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10" name="Slide Number Placeholder 3">
            <a:extLst>
              <a:ext uri="{FF2B5EF4-FFF2-40B4-BE49-F238E27FC236}">
                <a16:creationId xmlns:a16="http://schemas.microsoft.com/office/drawing/2014/main"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dirty="0"/>
          </a:p>
        </p:txBody>
      </p:sp>
      <p:sp>
        <p:nvSpPr>
          <p:cNvPr id="11" name="Subtitle 2">
            <a:extLst>
              <a:ext uri="{FF2B5EF4-FFF2-40B4-BE49-F238E27FC236}">
                <a16:creationId xmlns:a16="http://schemas.microsoft.com/office/drawing/2014/main"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2" name="Date Placeholder 5">
            <a:extLst>
              <a:ext uri="{FF2B5EF4-FFF2-40B4-BE49-F238E27FC236}">
                <a16:creationId xmlns:a16="http://schemas.microsoft.com/office/drawing/2014/main" id="{B1627BA0-8196-CA4A-B50C-7CC5B7B01D35}"/>
              </a:ext>
            </a:extLst>
          </p:cNvPr>
          <p:cNvSpPr>
            <a:spLocks noGrp="1"/>
          </p:cNvSpPr>
          <p:nvPr>
            <p:ph type="dt" sz="half" idx="16"/>
          </p:nvPr>
        </p:nvSpPr>
        <p:spPr>
          <a:xfrm>
            <a:off x="1501499" y="6318001"/>
            <a:ext cx="1856248" cy="262800"/>
          </a:xfrm>
        </p:spPr>
        <p:txBody>
          <a:bodyPr/>
          <a:lstStyle>
            <a:lvl1pPr>
              <a:defRPr>
                <a:solidFill>
                  <a:schemeClr val="bg1"/>
                </a:solidFill>
              </a:defRPr>
            </a:lvl1pPr>
          </a:lstStyle>
          <a:p>
            <a:fld id="{A0E618AD-EEE3-1B4E-801B-57908FEC0D19}" type="datetime8">
              <a:rPr lang="en-GB" smtClean="0"/>
              <a:t>22/03/2022 10:36</a:t>
            </a:fld>
            <a:endParaRPr lang="en-GB" dirty="0"/>
          </a:p>
        </p:txBody>
      </p:sp>
      <p:pic>
        <p:nvPicPr>
          <p:cNvPr id="14" name="Picture 13">
            <a:extLst>
              <a:ext uri="{FF2B5EF4-FFF2-40B4-BE49-F238E27FC236}">
                <a16:creationId xmlns:a16="http://schemas.microsoft.com/office/drawing/2014/main" id="{8C721C7D-29AF-1C40-8674-79CD83AF5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3095303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69727"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330F82C1-D339-8F45-AEBE-0364CBA5818A}"/>
              </a:ext>
            </a:extLst>
          </p:cNvPr>
          <p:cNvSpPr>
            <a:spLocks noGrp="1"/>
          </p:cNvSpPr>
          <p:nvPr>
            <p:ph type="dt" sz="half" idx="14"/>
          </p:nvPr>
        </p:nvSpPr>
        <p:spPr/>
        <p:txBody>
          <a:bodyPr/>
          <a:lstStyle/>
          <a:p>
            <a:fld id="{DA79F45F-DB97-5D4D-B518-CF0144150AD9}" type="datetime8">
              <a:rPr lang="en-GB" smtClean="0"/>
              <a:t>22/03/2022 10:36</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665" y="828000"/>
            <a:ext cx="7569988"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57666"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32970"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8108274" y="2012950"/>
            <a:ext cx="3694683"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98972BA-FC02-3C40-942B-024089F90D7C}"/>
              </a:ext>
            </a:extLst>
          </p:cNvPr>
          <p:cNvSpPr>
            <a:spLocks noGrp="1"/>
          </p:cNvSpPr>
          <p:nvPr>
            <p:ph type="dt" sz="half" idx="15"/>
          </p:nvPr>
        </p:nvSpPr>
        <p:spPr/>
        <p:txBody>
          <a:bodyPr/>
          <a:lstStyle/>
          <a:p>
            <a:fld id="{D8D417C0-B5BD-7241-BD9C-349CCE3676AE}" type="datetime8">
              <a:rPr lang="en-GB" smtClean="0"/>
              <a:t>22/03/2022 10:36</a:t>
            </a:fld>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6080311" y="1"/>
            <a:ext cx="6080311" cy="6102581"/>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04497399-4D34-F141-8F35-1BB5851D4942}"/>
              </a:ext>
            </a:extLst>
          </p:cNvPr>
          <p:cNvSpPr>
            <a:spLocks noGrp="1"/>
          </p:cNvSpPr>
          <p:nvPr>
            <p:ph type="dt" sz="half" idx="15"/>
          </p:nvPr>
        </p:nvSpPr>
        <p:spPr/>
        <p:txBody>
          <a:bodyPr/>
          <a:lstStyle/>
          <a:p>
            <a:fld id="{0FA4342F-CAD5-9D45-ADBD-192DADC515DB}" type="datetime8">
              <a:rPr lang="en-GB" smtClean="0"/>
              <a:t>22/03/2022 10:36</a:t>
            </a:fld>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E77F56FC-EBA8-344F-A922-4AA3E6B2B81A}"/>
              </a:ext>
            </a:extLst>
          </p:cNvPr>
          <p:cNvSpPr>
            <a:spLocks noGrp="1"/>
          </p:cNvSpPr>
          <p:nvPr>
            <p:ph type="dt" sz="half" idx="16"/>
          </p:nvPr>
        </p:nvSpPr>
        <p:spPr/>
        <p:txBody>
          <a:bodyPr/>
          <a:lstStyle/>
          <a:p>
            <a:fld id="{2429A84A-6A61-8148-A97E-E0A771C9A1A3}" type="datetime8">
              <a:rPr lang="en-GB" smtClean="0"/>
              <a:t>22/03/2022 10:36</a:t>
            </a:fld>
            <a:endParaRPr lang="en-GB" dirty="0"/>
          </a:p>
        </p:txBody>
      </p:sp>
      <p:sp>
        <p:nvSpPr>
          <p:cNvPr id="11" name="Picture Placeholder 4">
            <a:extLst>
              <a:ext uri="{FF2B5EF4-FFF2-40B4-BE49-F238E27FC236}">
                <a16:creationId xmlns:a16="http://schemas.microsoft.com/office/drawing/2014/main" id="{07964F80-E2FC-6247-AF5F-317852CC82B2}"/>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2" name="Picture Placeholder 4">
            <a:extLst>
              <a:ext uri="{FF2B5EF4-FFF2-40B4-BE49-F238E27FC236}">
                <a16:creationId xmlns:a16="http://schemas.microsoft.com/office/drawing/2014/main" id="{C205DF93-8587-5340-B9D7-7603C30D36E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080311" y="2015999"/>
            <a:ext cx="3040156" cy="4086582"/>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20467" y="2015999"/>
            <a:ext cx="3040156" cy="4086582"/>
          </a:xfrm>
          <a:solidFill>
            <a:schemeClr val="bg1">
              <a:lumMod val="8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DD1B82C9-5C57-034B-B299-9689009DC83E}"/>
              </a:ext>
            </a:extLst>
          </p:cNvPr>
          <p:cNvSpPr>
            <a:spLocks noGrp="1"/>
          </p:cNvSpPr>
          <p:nvPr>
            <p:ph type="dt" sz="half" idx="16"/>
          </p:nvPr>
        </p:nvSpPr>
        <p:spPr/>
        <p:txBody>
          <a:bodyPr/>
          <a:lstStyle/>
          <a:p>
            <a:fld id="{AE75CCAC-19D0-3F48-87BC-1D380F474897}" type="datetime8">
              <a:rPr lang="en-GB" smtClean="0"/>
              <a:t>22/03/2022 10:36</a:t>
            </a:fld>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4">
            <a:extLst>
              <a:ext uri="{FF2B5EF4-FFF2-40B4-BE49-F238E27FC236}">
                <a16:creationId xmlns:a16="http://schemas.microsoft.com/office/drawing/2014/main" id="{EF95CA88-6E93-41FD-95E1-3CBCD8250032}"/>
              </a:ext>
            </a:extLst>
          </p:cNvPr>
          <p:cNvSpPr>
            <a:spLocks noGrp="1"/>
          </p:cNvSpPr>
          <p:nvPr>
            <p:ph type="pic" sz="quarter" idx="13"/>
          </p:nvPr>
        </p:nvSpPr>
        <p:spPr>
          <a:xfrm>
            <a:off x="6080311" y="2015999"/>
            <a:ext cx="3040156" cy="4086280"/>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465383E4-9B0A-43BD-B164-89BFC7F626D7}"/>
              </a:ext>
            </a:extLst>
          </p:cNvPr>
          <p:cNvSpPr>
            <a:spLocks noGrp="1"/>
          </p:cNvSpPr>
          <p:nvPr>
            <p:ph type="pic" sz="quarter" idx="14"/>
          </p:nvPr>
        </p:nvSpPr>
        <p:spPr>
          <a:xfrm>
            <a:off x="9120467" y="2016000"/>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04BD122D-3F9A-4C09-96ED-16A8A704A694}"/>
              </a:ext>
            </a:extLst>
          </p:cNvPr>
          <p:cNvSpPr>
            <a:spLocks noGrp="1"/>
          </p:cNvSpPr>
          <p:nvPr>
            <p:ph type="pic" sz="quarter" idx="15"/>
          </p:nvPr>
        </p:nvSpPr>
        <p:spPr>
          <a:xfrm>
            <a:off x="9120467" y="4068342"/>
            <a:ext cx="3040156" cy="2033938"/>
          </a:xfrm>
          <a:solidFill>
            <a:schemeClr val="bg1">
              <a:lumMod val="75000"/>
            </a:schemeClr>
          </a:solidFill>
        </p:spPr>
        <p:txBody>
          <a:bodyPr/>
          <a:lstStyle>
            <a:lvl1pPr>
              <a:defRPr b="0"/>
            </a:lvl1pPr>
          </a:lstStyle>
          <a:p>
            <a:r>
              <a:rPr lang="en-US"/>
              <a:t>Click icon to add picture</a:t>
            </a:r>
            <a:endParaRPr lang="en-GB" dirty="0"/>
          </a:p>
        </p:txBody>
      </p:sp>
      <p:sp>
        <p:nvSpPr>
          <p:cNvPr id="13" name="Slide Number Placeholder 3">
            <a:extLst>
              <a:ext uri="{FF2B5EF4-FFF2-40B4-BE49-F238E27FC236}">
                <a16:creationId xmlns:a16="http://schemas.microsoft.com/office/drawing/2014/main"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a16="http://schemas.microsoft.com/office/drawing/2014/main"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a16="http://schemas.microsoft.com/office/drawing/2014/main" id="{AF5C635E-0635-9249-8016-5F5139D14B1D}"/>
              </a:ext>
            </a:extLst>
          </p:cNvPr>
          <p:cNvSpPr>
            <a:spLocks noGrp="1"/>
          </p:cNvSpPr>
          <p:nvPr>
            <p:ph type="dt" sz="half" idx="17"/>
          </p:nvPr>
        </p:nvSpPr>
        <p:spPr/>
        <p:txBody>
          <a:bodyPr/>
          <a:lstStyle/>
          <a:p>
            <a:fld id="{6000980E-9E68-CC45-87B7-3ADE4ED86C1B}" type="datetime8">
              <a:rPr lang="en-GB" smtClean="0"/>
              <a:t>22/03/2022 10:36</a:t>
            </a:fld>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a:t>Click icon to add picture</a:t>
            </a:r>
            <a:endParaRPr lang="en-GB" dirty="0"/>
          </a:p>
        </p:txBody>
      </p:sp>
      <p:sp>
        <p:nvSpPr>
          <p:cNvPr id="14" name="Slide Number Placeholder 3">
            <a:extLst>
              <a:ext uri="{FF2B5EF4-FFF2-40B4-BE49-F238E27FC236}">
                <a16:creationId xmlns:a16="http://schemas.microsoft.com/office/drawing/2014/main"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EF69EA9E-370C-6F4C-B876-8FAF992E603C}"/>
              </a:ext>
            </a:extLst>
          </p:cNvPr>
          <p:cNvSpPr>
            <a:spLocks noGrp="1"/>
          </p:cNvSpPr>
          <p:nvPr>
            <p:ph type="dt" sz="half" idx="18"/>
          </p:nvPr>
        </p:nvSpPr>
        <p:spPr/>
        <p:txBody>
          <a:bodyPr/>
          <a:lstStyle/>
          <a:p>
            <a:fld id="{2708AC9B-99B8-9944-9B50-7FD1B236E8DA}" type="datetime8">
              <a:rPr lang="en-GB" smtClean="0"/>
              <a:t>22/03/2022 10:36</a:t>
            </a:fld>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4">
            <a:extLst>
              <a:ext uri="{FF2B5EF4-FFF2-40B4-BE49-F238E27FC236}">
                <a16:creationId xmlns:a16="http://schemas.microsoft.com/office/drawing/2014/main"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a:t>Click icon to add picture</a:t>
            </a:r>
            <a:endParaRPr lang="en-GB" dirty="0"/>
          </a:p>
        </p:txBody>
      </p:sp>
      <p:sp>
        <p:nvSpPr>
          <p:cNvPr id="14" name="Picture Placeholder 4">
            <a:extLst>
              <a:ext uri="{FF2B5EF4-FFF2-40B4-BE49-F238E27FC236}">
                <a16:creationId xmlns:a16="http://schemas.microsoft.com/office/drawing/2014/main"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D2DFC9CA-EB31-3B4B-8FDB-D8DEBFF15ED6}"/>
              </a:ext>
            </a:extLst>
          </p:cNvPr>
          <p:cNvSpPr>
            <a:spLocks noGrp="1"/>
          </p:cNvSpPr>
          <p:nvPr>
            <p:ph type="dt" sz="half" idx="20"/>
          </p:nvPr>
        </p:nvSpPr>
        <p:spPr/>
        <p:txBody>
          <a:bodyPr/>
          <a:lstStyle/>
          <a:p>
            <a:fld id="{E9684784-F41D-5C47-AFBB-5C55C938AF8E}" type="datetime8">
              <a:rPr lang="en-GB" smtClean="0"/>
              <a:t>22/03/2022 10:36</a:t>
            </a:fld>
            <a:endParaRPr lang="en-GB" dirty="0"/>
          </a:p>
        </p:txBody>
      </p:sp>
      <p:sp>
        <p:nvSpPr>
          <p:cNvPr id="18" name="Picture Placeholder 4">
            <a:extLst>
              <a:ext uri="{FF2B5EF4-FFF2-40B4-BE49-F238E27FC236}">
                <a16:creationId xmlns:a16="http://schemas.microsoft.com/office/drawing/2014/main" id="{C379B7ED-0A6A-704C-931C-E88E0E2B8F04}"/>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9" name="Picture Placeholder 4">
            <a:extLst>
              <a:ext uri="{FF2B5EF4-FFF2-40B4-BE49-F238E27FC236}">
                <a16:creationId xmlns:a16="http://schemas.microsoft.com/office/drawing/2014/main" id="{7E87C964-DC43-8145-9F43-8D1173C0219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20" name="Picture Placeholder 4">
            <a:extLst>
              <a:ext uri="{FF2B5EF4-FFF2-40B4-BE49-F238E27FC236}">
                <a16:creationId xmlns:a16="http://schemas.microsoft.com/office/drawing/2014/main"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21" name="Picture Placeholder 4">
            <a:extLst>
              <a:ext uri="{FF2B5EF4-FFF2-40B4-BE49-F238E27FC236}">
                <a16:creationId xmlns:a16="http://schemas.microsoft.com/office/drawing/2014/main"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a:t>Click icon to add picture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1A7C17-1FCA-458C-A9D5-EB02358F0E8D}"/>
              </a:ext>
            </a:extLst>
          </p:cNvPr>
          <p:cNvSpPr>
            <a:spLocks noGrp="1"/>
          </p:cNvSpPr>
          <p:nvPr>
            <p:ph type="pic" sz="quarter" idx="13"/>
          </p:nvPr>
        </p:nvSpPr>
        <p:spPr>
          <a:xfrm>
            <a:off x="-1" y="-1"/>
            <a:ext cx="12160623" cy="6102582"/>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a16="http://schemas.microsoft.com/office/drawing/2014/main" id="{3C610F19-0BB1-D24F-BBBA-1FA75BE50ECD}"/>
              </a:ext>
            </a:extLst>
          </p:cNvPr>
          <p:cNvSpPr>
            <a:spLocks noGrp="1"/>
          </p:cNvSpPr>
          <p:nvPr>
            <p:ph type="dt" sz="half" idx="15"/>
          </p:nvPr>
        </p:nvSpPr>
        <p:spPr/>
        <p:txBody>
          <a:bodyPr/>
          <a:lstStyle/>
          <a:p>
            <a:fld id="{D9F44B3C-8FDE-F741-A126-60192D727799}" type="datetime8">
              <a:rPr lang="en-GB" smtClean="0"/>
              <a:t>22/03/2022 10:36</a:t>
            </a:fld>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8" name="Slide Number Placeholder 3">
            <a:extLst>
              <a:ext uri="{FF2B5EF4-FFF2-40B4-BE49-F238E27FC236}">
                <a16:creationId xmlns:a16="http://schemas.microsoft.com/office/drawing/2014/main"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2033B244-CE3E-B64C-B070-DFAB24069508}"/>
              </a:ext>
            </a:extLst>
          </p:cNvPr>
          <p:cNvSpPr>
            <a:spLocks noGrp="1"/>
          </p:cNvSpPr>
          <p:nvPr>
            <p:ph type="dt" sz="half" idx="15"/>
          </p:nvPr>
        </p:nvSpPr>
        <p:spPr/>
        <p:txBody>
          <a:bodyPr/>
          <a:lstStyle/>
          <a:p>
            <a:fld id="{21368B80-88E0-FE44-80E8-62C3E3F0613E}" type="datetime8">
              <a:rPr lang="en-GB" smtClean="0"/>
              <a:t>22/03/2022 10:36</a:t>
            </a:fld>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65" y="2016000"/>
            <a:ext cx="5579377" cy="900000"/>
          </a:xfrm>
        </p:spPr>
        <p:txBody>
          <a:bodyPr/>
          <a:lstStyle>
            <a:lvl1pPr algn="l">
              <a:lnSpc>
                <a:spcPct val="85000"/>
              </a:lnSpc>
              <a:defRPr sz="3179" b="1" i="0">
                <a:solidFill>
                  <a:schemeClr val="bg1"/>
                </a:solidFill>
                <a:latin typeface="Century Gothic" panose="020B050202020202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357665" y="2988001"/>
            <a:ext cx="5579377" cy="718167"/>
          </a:xfrm>
        </p:spPr>
        <p:txBody>
          <a:bodyPr/>
          <a:lstStyle>
            <a:lvl1pPr marL="0" indent="0" algn="l">
              <a:lnSpc>
                <a:spcPct val="100000"/>
              </a:lnSpc>
              <a:buNone/>
              <a:defRPr sz="2384"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7081699" y="6318000"/>
            <a:ext cx="3576654" cy="262800"/>
          </a:xfrm>
          <a:prstGeom prst="rect">
            <a:avLst/>
          </a:prstGeom>
        </p:spPr>
        <p:txBody>
          <a:bodyPr/>
          <a:lstStyle/>
          <a:p>
            <a:r>
              <a:rPr lang="en-GB" dirty="0"/>
              <a:t>SECURITY CLASSIFICATION. PUBLISHED VERSION. OWNER'S NAME.</a:t>
            </a:r>
          </a:p>
        </p:txBody>
      </p:sp>
      <p:sp>
        <p:nvSpPr>
          <p:cNvPr id="11" name="Rectangle 10">
            <a:extLst>
              <a:ext uri="{FF2B5EF4-FFF2-40B4-BE49-F238E27FC236}">
                <a16:creationId xmlns:a16="http://schemas.microsoft.com/office/drawing/2014/main" id="{CCDDEE7E-2489-464D-B7CA-5828573183EA}"/>
              </a:ext>
            </a:extLst>
          </p:cNvPr>
          <p:cNvSpPr/>
          <p:nvPr userDrawn="1"/>
        </p:nvSpPr>
        <p:spPr>
          <a:xfrm>
            <a:off x="11087626" y="6192000"/>
            <a:ext cx="8583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847" tIns="45424" rIns="90847" bIns="45424" numCol="1" spcCol="0" rtlCol="0" fromWordArt="0" anchor="ctr" anchorCtr="0" forceAA="0" compatLnSpc="1">
            <a:prstTxWarp prst="textNoShape">
              <a:avLst/>
            </a:prstTxWarp>
            <a:noAutofit/>
          </a:bodyPr>
          <a:lstStyle/>
          <a:p>
            <a:pPr algn="ctr"/>
            <a:endParaRPr lang="en-GB" sz="1788" dirty="0"/>
          </a:p>
        </p:txBody>
      </p:sp>
      <p:sp>
        <p:nvSpPr>
          <p:cNvPr id="8" name="Picture Placeholder 7">
            <a:extLst>
              <a:ext uri="{FF2B5EF4-FFF2-40B4-BE49-F238E27FC236}">
                <a16:creationId xmlns:a16="http://schemas.microsoft.com/office/drawing/2014/main" id="{A7BEA481-AFB0-401E-BA9B-EB82B4E16FBA}"/>
              </a:ext>
            </a:extLst>
          </p:cNvPr>
          <p:cNvSpPr>
            <a:spLocks noGrp="1"/>
          </p:cNvSpPr>
          <p:nvPr>
            <p:ph type="pic" sz="quarter" idx="14"/>
          </p:nvPr>
        </p:nvSpPr>
        <p:spPr>
          <a:xfrm>
            <a:off x="6080311" y="0"/>
            <a:ext cx="6080311" cy="6840000"/>
          </a:xfrm>
          <a:solidFill>
            <a:schemeClr val="bg1">
              <a:lumMod val="95000"/>
            </a:schemeClr>
          </a:solidFill>
        </p:spPr>
        <p:txBody>
          <a:bodyPr/>
          <a:lstStyle>
            <a:lvl1pPr>
              <a:defRPr b="0"/>
            </a:lvl1pPr>
          </a:lstStyle>
          <a:p>
            <a:r>
              <a:rPr lang="en-US"/>
              <a:t>Click icon to add picture</a:t>
            </a:r>
            <a:endParaRPr lang="en-GB" dirty="0"/>
          </a:p>
        </p:txBody>
      </p:sp>
      <p:sp>
        <p:nvSpPr>
          <p:cNvPr id="6" name="Date Placeholder 5">
            <a:extLst>
              <a:ext uri="{FF2B5EF4-FFF2-40B4-BE49-F238E27FC236}">
                <a16:creationId xmlns:a16="http://schemas.microsoft.com/office/drawing/2014/main"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22/03/2022 10:36</a:t>
            </a:fld>
            <a:endParaRPr lang="en-GB" dirty="0"/>
          </a:p>
        </p:txBody>
      </p:sp>
      <p:sp>
        <p:nvSpPr>
          <p:cNvPr id="10" name="Slide Number Placeholder 3">
            <a:extLst>
              <a:ext uri="{FF2B5EF4-FFF2-40B4-BE49-F238E27FC236}">
                <a16:creationId xmlns:a16="http://schemas.microsoft.com/office/drawing/2014/main" id="{0F029A75-5C13-1C42-8DFF-291E48E64BA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12" name="Picture 11">
            <a:extLst>
              <a:ext uri="{FF2B5EF4-FFF2-40B4-BE49-F238E27FC236}">
                <a16:creationId xmlns:a16="http://schemas.microsoft.com/office/drawing/2014/main" id="{79EAEB30-E26A-BF46-9AD3-4E1CAC518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18038930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1"/>
            <a:ext cx="6080311"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7" name="Picture Placeholder 6">
            <a:extLst>
              <a:ext uri="{FF2B5EF4-FFF2-40B4-BE49-F238E27FC236}">
                <a16:creationId xmlns:a16="http://schemas.microsoft.com/office/drawing/2014/main" id="{FA139E5E-A22B-4F21-B007-3DE51F648135}"/>
              </a:ext>
            </a:extLst>
          </p:cNvPr>
          <p:cNvSpPr>
            <a:spLocks noGrp="1"/>
          </p:cNvSpPr>
          <p:nvPr>
            <p:ph type="pic" sz="quarter" idx="14"/>
          </p:nvPr>
        </p:nvSpPr>
        <p:spPr>
          <a:xfrm>
            <a:off x="6079939" y="1476001"/>
            <a:ext cx="6080311" cy="4626581"/>
          </a:xfrm>
          <a:solidFill>
            <a:schemeClr val="bg1">
              <a:lumMod val="8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D5C9E27D-8FAE-CE4D-B0B6-876DC20E0F4F}"/>
              </a:ext>
            </a:extLst>
          </p:cNvPr>
          <p:cNvSpPr>
            <a:spLocks noGrp="1"/>
          </p:cNvSpPr>
          <p:nvPr>
            <p:ph type="dt" sz="half" idx="16"/>
          </p:nvPr>
        </p:nvSpPr>
        <p:spPr/>
        <p:txBody>
          <a:bodyPr/>
          <a:lstStyle/>
          <a:p>
            <a:fld id="{643B58A0-310E-1D4F-AD6A-1133D1C8D70F}" type="datetime8">
              <a:rPr lang="en-GB" smtClean="0"/>
              <a:t>22/03/2022 10:36</a:t>
            </a:fld>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3">
            <a:extLst>
              <a:ext uri="{FF2B5EF4-FFF2-40B4-BE49-F238E27FC236}">
                <a16:creationId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C0B8CD5E-6DDE-F843-A2ED-735B3D5D1AD8}"/>
              </a:ext>
            </a:extLst>
          </p:cNvPr>
          <p:cNvSpPr>
            <a:spLocks noGrp="1"/>
          </p:cNvSpPr>
          <p:nvPr>
            <p:ph type="dt" sz="half" idx="14"/>
          </p:nvPr>
        </p:nvSpPr>
        <p:spPr/>
        <p:txBody>
          <a:bodyPr/>
          <a:lstStyle/>
          <a:p>
            <a:fld id="{6D624208-EA8E-EF41-B3CA-D8FA738CCB46}" type="datetime8">
              <a:rPr lang="en-GB" smtClean="0"/>
              <a:t>22/03/2022 10:36</a:t>
            </a:fld>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425052D3-6940-674E-A3F5-3E2F0C7B0466}"/>
              </a:ext>
            </a:extLst>
          </p:cNvPr>
          <p:cNvSpPr>
            <a:spLocks noGrp="1"/>
          </p:cNvSpPr>
          <p:nvPr>
            <p:ph type="dt" sz="half" idx="14"/>
          </p:nvPr>
        </p:nvSpPr>
        <p:spPr/>
        <p:txBody>
          <a:bodyPr/>
          <a:lstStyle/>
          <a:p>
            <a:fld id="{2DE87A84-C8C3-3F48-984D-B26B0DA8E6AE}" type="datetime8">
              <a:rPr lang="en-GB" smtClean="0"/>
              <a:t>22/03/2022 10:36</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a16="http://schemas.microsoft.com/office/drawing/2014/main" id="{D1B30074-3AA9-914C-AD7C-4672820CE5E3}"/>
              </a:ext>
            </a:extLst>
          </p:cNvPr>
          <p:cNvSpPr txBox="1"/>
          <p:nvPr userDrawn="1"/>
        </p:nvSpPr>
        <p:spPr>
          <a:xfrm>
            <a:off x="9868769" y="6316691"/>
            <a:ext cx="2145992" cy="261818"/>
          </a:xfrm>
          <a:prstGeom prst="rect">
            <a:avLst/>
          </a:prstGeom>
          <a:noFill/>
        </p:spPr>
        <p:txBody>
          <a:bodyPr wrap="square" lIns="0" tIns="0" rIns="0" bIns="0" rtlCol="0" anchor="b" anchorCtr="0">
            <a:noAutofit/>
          </a:bodyPr>
          <a:lstStyle/>
          <a:p>
            <a:r>
              <a:rPr lang="en-GB" sz="994" b="1" i="0" dirty="0">
                <a:solidFill>
                  <a:schemeClr val="bg1"/>
                </a:solidFill>
                <a:latin typeface="Century Gothic" panose="020B0502020202020204" pitchFamily="34" charset="0"/>
              </a:rPr>
              <a:t>© British Telecommunications plc</a:t>
            </a:r>
          </a:p>
        </p:txBody>
      </p:sp>
      <p:pic>
        <p:nvPicPr>
          <p:cNvPr id="5" name="Picture 4">
            <a:extLst>
              <a:ext uri="{FF2B5EF4-FFF2-40B4-BE49-F238E27FC236}">
                <a16:creationId xmlns:a16="http://schemas.microsoft.com/office/drawing/2014/main" id="{802D7899-6D90-784E-9BB3-4E6B9DF3D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111" y="2948413"/>
            <a:ext cx="3402028" cy="943712"/>
          </a:xfrm>
          <a:prstGeom prst="rect">
            <a:avLst/>
          </a:prstGeom>
        </p:spPr>
      </p:pic>
    </p:spTree>
    <p:extLst>
      <p:ext uri="{BB962C8B-B14F-4D97-AF65-F5344CB8AC3E}">
        <p14:creationId xmlns:p14="http://schemas.microsoft.com/office/powerpoint/2010/main" val="36957288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id="{CFCE3314-74F0-4E41-80CD-73C5CBD2D1DF}"/>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22/03/2022 10:36</a:t>
            </a:fld>
            <a:endParaRPr lang="en-GB" dirty="0"/>
          </a:p>
        </p:txBody>
      </p:sp>
      <p:pic>
        <p:nvPicPr>
          <p:cNvPr id="9" name="Picture 8">
            <a:extLst>
              <a:ext uri="{FF2B5EF4-FFF2-40B4-BE49-F238E27FC236}">
                <a16:creationId xmlns:a16="http://schemas.microsoft.com/office/drawing/2014/main" id="{AD01AB99-2603-7E48-8AA1-DF7768E62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a16="http://schemas.microsoft.com/office/drawing/2014/main"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22/03/2022 10:36</a:t>
            </a:fld>
            <a:endParaRPr lang="en-GB" dirty="0"/>
          </a:p>
        </p:txBody>
      </p:sp>
      <p:pic>
        <p:nvPicPr>
          <p:cNvPr id="10" name="Picture 9">
            <a:extLst>
              <a:ext uri="{FF2B5EF4-FFF2-40B4-BE49-F238E27FC236}">
                <a16:creationId xmlns:a16="http://schemas.microsoft.com/office/drawing/2014/main" id="{17128222-3BED-3A40-9A69-FD7EEF8BC9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22/03/2022 10:36</a:t>
            </a:fld>
            <a:endParaRPr lang="en-GB" dirty="0"/>
          </a:p>
        </p:txBody>
      </p:sp>
      <p:pic>
        <p:nvPicPr>
          <p:cNvPr id="9" name="Picture 8">
            <a:extLst>
              <a:ext uri="{FF2B5EF4-FFF2-40B4-BE49-F238E27FC236}">
                <a16:creationId xmlns:a16="http://schemas.microsoft.com/office/drawing/2014/main" id="{26A6BAE8-C69D-7F44-B55A-65D98634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6437977" cy="324000"/>
          </a:xfrm>
        </p:spPr>
        <p:txBody>
          <a:bodyPr anchor="t" anchorCtr="0"/>
          <a:lstStyle>
            <a:lvl1pPr algn="l">
              <a:lnSpc>
                <a:spcPct val="100000"/>
              </a:lnSpc>
              <a:defRPr sz="2384"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6448" y="2376000"/>
            <a:ext cx="6437977" cy="1620000"/>
          </a:xfrm>
        </p:spPr>
        <p:txBody>
          <a:bodyPr/>
          <a:lstStyle>
            <a:lvl1pPr>
              <a:lnSpc>
                <a:spcPct val="100000"/>
              </a:lnSpc>
              <a:defRPr sz="2384" b="0">
                <a:solidFill>
                  <a:schemeClr val="bg1"/>
                </a:solidFill>
                <a:latin typeface="Century Gothic" panose="020B0502020202020204" pitchFamily="34" charset="0"/>
              </a:defRPr>
            </a:lvl1pPr>
          </a:lstStyle>
          <a:p>
            <a:pPr lvl="0"/>
            <a:r>
              <a:rPr lang="en-US"/>
              <a:t>Click to edit Master text styles</a:t>
            </a:r>
          </a:p>
        </p:txBody>
      </p:sp>
      <p:sp>
        <p:nvSpPr>
          <p:cNvPr id="10" name="Slide Number Placeholder 3">
            <a:extLst>
              <a:ext uri="{FF2B5EF4-FFF2-40B4-BE49-F238E27FC236}">
                <a16:creationId xmlns:a16="http://schemas.microsoft.com/office/drawing/2014/main"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22/03/2022 10:36</a:t>
            </a:fld>
            <a:endParaRPr lang="en-GB" dirty="0"/>
          </a:p>
        </p:txBody>
      </p:sp>
      <p:pic>
        <p:nvPicPr>
          <p:cNvPr id="11" name="Picture 10">
            <a:extLst>
              <a:ext uri="{FF2B5EF4-FFF2-40B4-BE49-F238E27FC236}">
                <a16:creationId xmlns:a16="http://schemas.microsoft.com/office/drawing/2014/main" id="{D4245787-D425-B042-B6C5-14A7542646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1445292" cy="2700000"/>
          </a:xfrm>
        </p:spPr>
        <p:txBody>
          <a:bodyPr anchor="ctr" anchorCtr="0"/>
          <a:lstStyle>
            <a:lvl1pPr algn="ctr">
              <a:lnSpc>
                <a:spcPct val="90000"/>
              </a:lnSpc>
              <a:defRPr sz="3179"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3" name="Date Placeholder 2">
            <a:extLst>
              <a:ext uri="{FF2B5EF4-FFF2-40B4-BE49-F238E27FC236}">
                <a16:creationId xmlns:a16="http://schemas.microsoft.com/office/drawing/2014/main"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22/03/2022 10:36</a:t>
            </a:fld>
            <a:endParaRPr lang="en-GB" dirty="0"/>
          </a:p>
        </p:txBody>
      </p:sp>
      <p:sp>
        <p:nvSpPr>
          <p:cNvPr id="8" name="Slide Number Placeholder 3">
            <a:extLst>
              <a:ext uri="{FF2B5EF4-FFF2-40B4-BE49-F238E27FC236}">
                <a16:creationId xmlns:a16="http://schemas.microsoft.com/office/drawing/2014/main"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7" name="Picture 6">
            <a:extLst>
              <a:ext uri="{FF2B5EF4-FFF2-40B4-BE49-F238E27FC236}">
                <a16:creationId xmlns:a16="http://schemas.microsoft.com/office/drawing/2014/main" id="{CCD22412-E7D3-2141-99B2-4D9A05E6E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112559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3">
            <a:extLst>
              <a:ext uri="{FF2B5EF4-FFF2-40B4-BE49-F238E27FC236}">
                <a16:creationId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dirty="0"/>
          </a:p>
        </p:txBody>
      </p:sp>
      <p:sp>
        <p:nvSpPr>
          <p:cNvPr id="5" name="Footer Placeholder 4">
            <a:extLst>
              <a:ext uri="{FF2B5EF4-FFF2-40B4-BE49-F238E27FC236}">
                <a16:creationId xmlns:a16="http://schemas.microsoft.com/office/drawing/2014/main"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a16="http://schemas.microsoft.com/office/drawing/2014/main" id="{6B1B4166-45F0-DA42-B193-E60E5144CA12}"/>
              </a:ext>
            </a:extLst>
          </p:cNvPr>
          <p:cNvSpPr>
            <a:spLocks noGrp="1"/>
          </p:cNvSpPr>
          <p:nvPr>
            <p:ph type="title"/>
          </p:nvPr>
        </p:nvSpPr>
        <p:spPr/>
        <p:txBody>
          <a:bodyPr/>
          <a:lstStyle/>
          <a:p>
            <a:r>
              <a:rPr lang="en-US"/>
              <a:t>Click to edit Master title style</a:t>
            </a:r>
            <a:endParaRPr lang="en-US" dirty="0"/>
          </a:p>
        </p:txBody>
      </p:sp>
      <p:sp>
        <p:nvSpPr>
          <p:cNvPr id="10" name="Date Placeholder 9">
            <a:extLst>
              <a:ext uri="{FF2B5EF4-FFF2-40B4-BE49-F238E27FC236}">
                <a16:creationId xmlns:a16="http://schemas.microsoft.com/office/drawing/2014/main" id="{AF42AB2C-E8B8-4B42-AD9C-2D3F18E9744E}"/>
              </a:ext>
            </a:extLst>
          </p:cNvPr>
          <p:cNvSpPr>
            <a:spLocks noGrp="1"/>
          </p:cNvSpPr>
          <p:nvPr>
            <p:ph type="dt" sz="half" idx="14"/>
          </p:nvPr>
        </p:nvSpPr>
        <p:spPr/>
        <p:txBody>
          <a:bodyPr/>
          <a:lstStyle/>
          <a:p>
            <a:fld id="{D2066C9A-3A41-1B44-93FE-861B8A9F5FAF}" type="datetime8">
              <a:rPr lang="en-GB" smtClean="0"/>
              <a:t>22/03/2022 10:36</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6148"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DE6BEA8B-4829-A743-B35D-07BAABCEB9DB}"/>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CD79FD8-7803-2D4C-886D-C75EF739025B}"/>
              </a:ext>
            </a:extLst>
          </p:cNvPr>
          <p:cNvSpPr>
            <a:spLocks noGrp="1"/>
          </p:cNvSpPr>
          <p:nvPr>
            <p:ph type="dt" sz="half" idx="14"/>
          </p:nvPr>
        </p:nvSpPr>
        <p:spPr/>
        <p:txBody>
          <a:bodyPr/>
          <a:lstStyle/>
          <a:p>
            <a:fld id="{75C0C07E-04C7-C74A-88C5-EFB7A78F13F0}" type="datetime8">
              <a:rPr lang="en-GB" smtClean="0"/>
              <a:t>22/03/2022 10:36</a:t>
            </a:fld>
            <a:endParaRPr lang="en-GB" dirty="0"/>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5" y="828000"/>
            <a:ext cx="464965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647730" y="6318000"/>
            <a:ext cx="6536851" cy="262800"/>
          </a:xfrm>
          <a:prstGeom prst="rect">
            <a:avLst/>
          </a:prstGeom>
        </p:spPr>
        <p:txBody>
          <a:bodyPr vert="horz" lIns="0" tIns="0" rIns="0" bIns="0" rtlCol="0" anchor="b" anchorCtr="0">
            <a:noAutofit/>
          </a:bodyPr>
          <a:lstStyle>
            <a:lvl1pPr algn="r">
              <a:defRPr sz="994"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mn-lt"/>
              </a:defRPr>
            </a:lvl1pPr>
          </a:lstStyle>
          <a:p>
            <a:pPr algn="l"/>
            <a:fld id="{0B868178-02AE-42FC-958D-6B8F13B60175}" type="slidenum">
              <a:rPr lang="en-GB" smtClean="0"/>
              <a:pPr algn="l"/>
              <a:t>‹#›</a:t>
            </a:fld>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1501499" y="6318001"/>
            <a:ext cx="1856248" cy="262800"/>
          </a:xfrm>
          <a:prstGeom prst="rect">
            <a:avLst/>
          </a:prstGeom>
        </p:spPr>
        <p:txBody>
          <a:bodyPr vert="horz" lIns="0" tIns="0" rIns="0" bIns="0" rtlCol="0" anchor="b" anchorCtr="0">
            <a:noAutofit/>
          </a:bodyPr>
          <a:lstStyle>
            <a:lvl1pPr>
              <a:defRPr lang="en-GB" sz="994" b="0" i="0" smtClean="0">
                <a:solidFill>
                  <a:schemeClr val="accent1"/>
                </a:solidFill>
                <a:latin typeface="+mn-lt"/>
              </a:defRPr>
            </a:lvl1pPr>
          </a:lstStyle>
          <a:p>
            <a:fld id="{90D222F1-69A6-5842-A2FE-BAB8412F77EB}" type="datetime8">
              <a:rPr lang="en-GB" smtClean="0"/>
              <a:pPr/>
              <a:t>22/03/2022 10:36</a:t>
            </a:fld>
            <a:endParaRPr lang="en-GB" dirty="0"/>
          </a:p>
        </p:txBody>
      </p:sp>
      <p:pic>
        <p:nvPicPr>
          <p:cNvPr id="8" name="Picture 7">
            <a:extLst>
              <a:ext uri="{FF2B5EF4-FFF2-40B4-BE49-F238E27FC236}">
                <a16:creationId xmlns:a16="http://schemas.microsoft.com/office/drawing/2014/main" id="{0E58DE53-D880-9145-ABCC-B3509D39E9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72613" y="6272790"/>
            <a:ext cx="1402800" cy="389133"/>
          </a:xfrm>
          <a:prstGeom prst="rect">
            <a:avLst/>
          </a:prstGeom>
          <a:noFill/>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p:titleStyle>
    <p:body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23.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3.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9.xml"/><Relationship Id="rId6" Type="http://schemas.openxmlformats.org/officeDocument/2006/relationships/image" Target="../media/image58.png"/><Relationship Id="rId11" Type="http://schemas.openxmlformats.org/officeDocument/2006/relationships/image" Target="../media/image45.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png"/><Relationship Id="rId1" Type="http://schemas.openxmlformats.org/officeDocument/2006/relationships/slideLayout" Target="../slideLayouts/slideLayout19.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twholesale.com/"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8.png"/><Relationship Id="rId7" Type="http://schemas.openxmlformats.org/officeDocument/2006/relationships/image" Target="../media/image71.png"/><Relationship Id="rId2" Type="http://schemas.openxmlformats.org/officeDocument/2006/relationships/image" Target="../media/image77.png"/><Relationship Id="rId1" Type="http://schemas.openxmlformats.org/officeDocument/2006/relationships/slideLayout" Target="../slideLayouts/slideLayout19.xml"/><Relationship Id="rId6" Type="http://schemas.openxmlformats.org/officeDocument/2006/relationships/image" Target="../media/image80.png"/><Relationship Id="rId5" Type="http://schemas.openxmlformats.org/officeDocument/2006/relationships/image" Target="../media/image73.pn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eur02.safelinks.protection.outlook.com/?url=https://www.btwholesale.com/products-and-services/data/broadband/fibre-broadband.html#handbook-and-technical-documents&amp;data=04|01|julie.clementson@bt.com|be6167f571fd45933b2508d90aed8440|a7f356889c004d5eba4129f146377ab0|0|0|637552837783263791|Unknown|TWFpbGZsb3d8eyJWIjoiMC4wLjAwMDAiLCJQIjoiV2luMzIiLCJBTiI6Ik1haWwiLCJXVCI6Mn0%3D|1000&amp;sdata=YdBush8S%2BTL680FC4BBXsTTfl5o5%2BevE1f4fhAeI9cs%3D&amp;reserved=0" TargetMode="External"/><Relationship Id="rId2" Type="http://schemas.openxmlformats.org/officeDocument/2006/relationships/hyperlink" Target="https://eur02.safelinks.protection.outlook.com/?url=https://www.btwholesale.com/help-and-support/pricing/service-provider-price-list.html#section44-wholesale-broadband-services&amp;data=04|01|julie.clementson@bt.com|cb64e976531a4c66561a08d90b15a908|a7f356889c004d5eba4129f146377ab0|0|0|637553009912658283|Unknown|TWFpbGZsb3d8eyJWIjoiMC4wLjAwMDAiLCJQIjoiV2luMzIiLCJBTiI6Ik1haWwiLCJXVCI6Mn0%3D|1000&amp;sdata=O1WGG/mWOcfMKPIzztDeUtayua0Neu8eL4oDWOno85Y%3D&amp;reserved=0" TargetMode="Externa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F253-B1E4-E242-8118-44AF395E4548}"/>
              </a:ext>
            </a:extLst>
          </p:cNvPr>
          <p:cNvSpPr>
            <a:spLocks noGrp="1"/>
          </p:cNvSpPr>
          <p:nvPr>
            <p:ph type="ctrTitle"/>
          </p:nvPr>
        </p:nvSpPr>
        <p:spPr>
          <a:xfrm>
            <a:off x="357665" y="1938445"/>
            <a:ext cx="12059164" cy="1193793"/>
          </a:xfrm>
        </p:spPr>
        <p:txBody>
          <a:bodyPr/>
          <a:lstStyle/>
          <a:p>
            <a:r>
              <a:rPr lang="en-GB" dirty="0"/>
              <a:t>How to place a SOGEA NTE Shift Order on Enhanced Eco+</a:t>
            </a:r>
            <a:br>
              <a:rPr lang="en-GB" dirty="0"/>
            </a:br>
            <a:endParaRPr lang="en-US" dirty="0"/>
          </a:p>
        </p:txBody>
      </p:sp>
      <p:sp>
        <p:nvSpPr>
          <p:cNvPr id="3" name="Footer Placeholder 2">
            <a:extLst>
              <a:ext uri="{FF2B5EF4-FFF2-40B4-BE49-F238E27FC236}">
                <a16:creationId xmlns:a16="http://schemas.microsoft.com/office/drawing/2014/main" id="{8AEB226E-098B-FC40-BFA6-6962E3EB76B3}"/>
              </a:ext>
            </a:extLst>
          </p:cNvPr>
          <p:cNvSpPr>
            <a:spLocks noGrp="1"/>
          </p:cNvSpPr>
          <p:nvPr>
            <p:ph type="ftr" sz="quarter" idx="13"/>
          </p:nvPr>
        </p:nvSpPr>
        <p:spPr/>
        <p:txBody>
          <a:bodyPr/>
          <a:lstStyle/>
          <a:p>
            <a:r>
              <a:rPr lang="en-GB" dirty="0"/>
              <a:t> Version 1Julie Clementson.</a:t>
            </a:r>
          </a:p>
        </p:txBody>
      </p:sp>
      <p:sp>
        <p:nvSpPr>
          <p:cNvPr id="5" name="Slide Number Placeholder 4">
            <a:extLst>
              <a:ext uri="{FF2B5EF4-FFF2-40B4-BE49-F238E27FC236}">
                <a16:creationId xmlns:a16="http://schemas.microsoft.com/office/drawing/2014/main" id="{CFD41E57-317C-9040-91E9-14B521C86E23}"/>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Subtitle 5">
            <a:extLst>
              <a:ext uri="{FF2B5EF4-FFF2-40B4-BE49-F238E27FC236}">
                <a16:creationId xmlns:a16="http://schemas.microsoft.com/office/drawing/2014/main" id="{4C4EAD99-332F-7247-AB8F-68068F13A910}"/>
              </a:ext>
            </a:extLst>
          </p:cNvPr>
          <p:cNvSpPr>
            <a:spLocks noGrp="1"/>
          </p:cNvSpPr>
          <p:nvPr>
            <p:ph type="subTitle" idx="1"/>
          </p:nvPr>
        </p:nvSpPr>
        <p:spPr/>
        <p:txBody>
          <a:bodyPr/>
          <a:lstStyle/>
          <a:p>
            <a:r>
              <a:rPr lang="en-US" dirty="0"/>
              <a:t>Version 1</a:t>
            </a:r>
          </a:p>
        </p:txBody>
      </p:sp>
    </p:spTree>
    <p:extLst>
      <p:ext uri="{BB962C8B-B14F-4D97-AF65-F5344CB8AC3E}">
        <p14:creationId xmlns:p14="http://schemas.microsoft.com/office/powerpoint/2010/main" val="137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79909"/>
            <a:ext cx="11267075" cy="364800"/>
          </a:xfrm>
        </p:spPr>
        <p:txBody>
          <a:bodyPr/>
          <a:lstStyle/>
          <a:p>
            <a:r>
              <a:rPr lang="en-GB" dirty="0"/>
              <a:t>How to place a SOGEA NTE Shift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10</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4: Check Availability</a:t>
            </a:r>
          </a:p>
          <a:p>
            <a:endParaRPr lang="en-GB" sz="1400" b="1" dirty="0">
              <a:solidFill>
                <a:schemeClr val="accent2">
                  <a:lumMod val="75000"/>
                </a:schemeClr>
              </a:solidFill>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1. </a:t>
            </a:r>
            <a:r>
              <a:rPr lang="en-GB" sz="1400" dirty="0">
                <a:solidFill>
                  <a:schemeClr val="bg1">
                    <a:lumMod val="50000"/>
                  </a:schemeClr>
                </a:solidFill>
                <a:latin typeface="+mn-lt"/>
                <a:cs typeface="Arial" panose="020B0604020202020204" pitchFamily="34" charset="0"/>
              </a:rPr>
              <a:t>Click on ‘</a:t>
            </a:r>
            <a:r>
              <a:rPr lang="en-GB" sz="1400" b="1" dirty="0">
                <a:solidFill>
                  <a:schemeClr val="bg1">
                    <a:lumMod val="50000"/>
                  </a:schemeClr>
                </a:solidFill>
                <a:latin typeface="+mn-lt"/>
                <a:cs typeface="Arial" panose="020B0604020202020204" pitchFamily="34" charset="0"/>
              </a:rPr>
              <a:t>Check Availability</a:t>
            </a:r>
            <a:r>
              <a:rPr lang="en-GB" sz="1400" dirty="0">
                <a:solidFill>
                  <a:schemeClr val="tx1">
                    <a:lumMod val="50000"/>
                    <a:lumOff val="50000"/>
                  </a:schemeClr>
                </a:solidFill>
                <a:latin typeface="+mn-lt"/>
                <a:cs typeface="Arial" panose="020B0604020202020204" pitchFamily="34" charset="0"/>
              </a:rPr>
              <a:t>’</a:t>
            </a:r>
          </a:p>
          <a:p>
            <a:pPr>
              <a:spcBef>
                <a:spcPts val="600"/>
              </a:spcBef>
            </a:pPr>
            <a:r>
              <a:rPr lang="en-GB" sz="1400" dirty="0">
                <a:solidFill>
                  <a:schemeClr val="tx1">
                    <a:lumMod val="50000"/>
                    <a:lumOff val="50000"/>
                  </a:schemeClr>
                </a:solidFill>
                <a:cs typeface="Arial" panose="020B0604020202020204" pitchFamily="34" charset="0"/>
              </a:rPr>
              <a:t> </a:t>
            </a: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buFont typeface="+mj-lt"/>
              <a:buAutoNum type="arabicPeriod"/>
            </a:pPr>
            <a:endParaRPr lang="en-GB" sz="1200" dirty="0">
              <a:latin typeface="Arial" panose="020B0604020202020204" pitchFamily="34" charset="0"/>
              <a:cs typeface="Arial" panose="020B0604020202020204" pitchFamily="34" charset="0"/>
            </a:endParaRPr>
          </a:p>
          <a:p>
            <a:endParaRPr lang="en-GB" sz="1300" dirty="0">
              <a:latin typeface="+mj-lt"/>
            </a:endParaRPr>
          </a:p>
          <a:p>
            <a:endParaRPr lang="en-GB" sz="1300" dirty="0">
              <a:latin typeface="+mj-lt"/>
            </a:endParaRPr>
          </a:p>
          <a:p>
            <a:endParaRPr lang="en-US" sz="1300" dirty="0">
              <a:latin typeface="+mj-lt"/>
            </a:endParaRPr>
          </a:p>
        </p:txBody>
      </p:sp>
      <p:pic>
        <p:nvPicPr>
          <p:cNvPr id="5" name="Picture 4"/>
          <p:cNvPicPr>
            <a:picLocks noChangeAspect="1"/>
          </p:cNvPicPr>
          <p:nvPr/>
        </p:nvPicPr>
        <p:blipFill>
          <a:blip r:embed="rId2"/>
          <a:stretch>
            <a:fillRect/>
          </a:stretch>
        </p:blipFill>
        <p:spPr>
          <a:xfrm>
            <a:off x="1" y="683964"/>
            <a:ext cx="7415956" cy="6048673"/>
          </a:xfrm>
          <a:prstGeom prst="rect">
            <a:avLst/>
          </a:prstGeom>
        </p:spPr>
      </p:pic>
      <p:pic>
        <p:nvPicPr>
          <p:cNvPr id="6" name="Picture 5"/>
          <p:cNvPicPr>
            <a:picLocks noChangeAspect="1"/>
          </p:cNvPicPr>
          <p:nvPr/>
        </p:nvPicPr>
        <p:blipFill>
          <a:blip r:embed="rId3"/>
          <a:stretch>
            <a:fillRect/>
          </a:stretch>
        </p:blipFill>
        <p:spPr>
          <a:xfrm>
            <a:off x="4927997" y="6451996"/>
            <a:ext cx="231668" cy="274344"/>
          </a:xfrm>
          <a:prstGeom prst="rect">
            <a:avLst/>
          </a:prstGeom>
        </p:spPr>
      </p:pic>
    </p:spTree>
    <p:extLst>
      <p:ext uri="{BB962C8B-B14F-4D97-AF65-F5344CB8AC3E}">
        <p14:creationId xmlns:p14="http://schemas.microsoft.com/office/powerpoint/2010/main" val="55338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79909"/>
            <a:ext cx="11267075" cy="409138"/>
          </a:xfrm>
        </p:spPr>
        <p:txBody>
          <a:bodyPr/>
          <a:lstStyle/>
          <a:p>
            <a:r>
              <a:rPr lang="en-GB" dirty="0"/>
              <a:t>How to place a SOGEA NTE Shift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11</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4: Check Availability</a:t>
            </a:r>
          </a:p>
          <a:p>
            <a:endParaRPr lang="en-GB" sz="1400" b="1" dirty="0">
              <a:solidFill>
                <a:schemeClr val="accent2">
                  <a:lumMod val="75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The available products will be shown in the Results table.</a:t>
            </a:r>
          </a:p>
          <a:p>
            <a:endParaRPr lang="en-GB" sz="1400" b="1" dirty="0">
              <a:solidFill>
                <a:schemeClr val="bg1">
                  <a:lumMod val="50000"/>
                </a:schemeClr>
              </a:solidFill>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1. </a:t>
            </a:r>
            <a:r>
              <a:rPr lang="en-GB" sz="1400" dirty="0">
                <a:solidFill>
                  <a:schemeClr val="bg1">
                    <a:lumMod val="50000"/>
                  </a:schemeClr>
                </a:solidFill>
                <a:latin typeface="+mn-lt"/>
                <a:cs typeface="Arial" panose="020B0604020202020204" pitchFamily="34" charset="0"/>
              </a:rPr>
              <a:t>Select ‘</a:t>
            </a:r>
            <a:r>
              <a:rPr lang="en-GB" sz="1400" b="1" dirty="0">
                <a:solidFill>
                  <a:schemeClr val="bg1">
                    <a:lumMod val="50000"/>
                  </a:schemeClr>
                </a:solidFill>
                <a:latin typeface="+mn-lt"/>
                <a:cs typeface="Arial" panose="020B0604020202020204" pitchFamily="34" charset="0"/>
              </a:rPr>
              <a:t>Next</a:t>
            </a:r>
            <a:r>
              <a:rPr lang="en-GB" sz="1400" dirty="0">
                <a:solidFill>
                  <a:schemeClr val="bg1">
                    <a:lumMod val="50000"/>
                  </a:schemeClr>
                </a:solidFill>
                <a:latin typeface="+mn-lt"/>
                <a:cs typeface="Arial" panose="020B0604020202020204" pitchFamily="34" charset="0"/>
              </a:rPr>
              <a:t>’ at the bottom of the page</a:t>
            </a:r>
          </a:p>
          <a:p>
            <a:pPr>
              <a:spcBef>
                <a:spcPts val="600"/>
              </a:spcBef>
            </a:pPr>
            <a:endParaRPr lang="en-GB" sz="1400" dirty="0">
              <a:solidFill>
                <a:schemeClr val="bg1">
                  <a:lumMod val="50000"/>
                </a:schemeClr>
              </a:solidFill>
              <a:latin typeface="+mn-lt"/>
              <a:cs typeface="Arial" panose="020B0604020202020204" pitchFamily="34" charset="0"/>
            </a:endParaRPr>
          </a:p>
          <a:p>
            <a:pPr>
              <a:spcBef>
                <a:spcPts val="600"/>
              </a:spcBef>
            </a:pPr>
            <a:r>
              <a:rPr lang="en-GB" sz="1400" dirty="0">
                <a:solidFill>
                  <a:schemeClr val="bg1">
                    <a:lumMod val="50000"/>
                  </a:schemeClr>
                </a:solidFill>
                <a:latin typeface="+mn-lt"/>
                <a:cs typeface="Arial" panose="020B0604020202020204" pitchFamily="34" charset="0"/>
              </a:rPr>
              <a:t>Note: SOGEA will appear automatically in the product box</a:t>
            </a: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buFont typeface="+mj-lt"/>
              <a:buAutoNum type="arabicPeriod"/>
            </a:pPr>
            <a:endParaRPr lang="en-GB" sz="1200" dirty="0">
              <a:latin typeface="Arial" panose="020B0604020202020204" pitchFamily="34" charset="0"/>
              <a:cs typeface="Arial" panose="020B0604020202020204" pitchFamily="34" charset="0"/>
            </a:endParaRPr>
          </a:p>
          <a:p>
            <a:endParaRPr lang="en-GB" sz="1300" dirty="0">
              <a:latin typeface="+mj-lt"/>
            </a:endParaRPr>
          </a:p>
          <a:p>
            <a:endParaRPr lang="en-GB" sz="1300" dirty="0">
              <a:latin typeface="+mj-lt"/>
            </a:endParaRPr>
          </a:p>
          <a:p>
            <a:endParaRPr lang="en-US" sz="1300" dirty="0">
              <a:latin typeface="+mj-lt"/>
            </a:endParaRPr>
          </a:p>
        </p:txBody>
      </p:sp>
      <p:pic>
        <p:nvPicPr>
          <p:cNvPr id="3" name="Picture 2"/>
          <p:cNvPicPr>
            <a:picLocks noChangeAspect="1"/>
          </p:cNvPicPr>
          <p:nvPr/>
        </p:nvPicPr>
        <p:blipFill>
          <a:blip r:embed="rId2"/>
          <a:stretch>
            <a:fillRect/>
          </a:stretch>
        </p:blipFill>
        <p:spPr>
          <a:xfrm>
            <a:off x="103461" y="554384"/>
            <a:ext cx="7128792" cy="4162029"/>
          </a:xfrm>
          <a:prstGeom prst="rect">
            <a:avLst/>
          </a:prstGeom>
        </p:spPr>
      </p:pic>
      <p:pic>
        <p:nvPicPr>
          <p:cNvPr id="4" name="Picture 3"/>
          <p:cNvPicPr>
            <a:picLocks noChangeAspect="1"/>
          </p:cNvPicPr>
          <p:nvPr/>
        </p:nvPicPr>
        <p:blipFill>
          <a:blip r:embed="rId3"/>
          <a:stretch>
            <a:fillRect/>
          </a:stretch>
        </p:blipFill>
        <p:spPr>
          <a:xfrm>
            <a:off x="103461" y="5144248"/>
            <a:ext cx="6984776" cy="1371600"/>
          </a:xfrm>
          <a:prstGeom prst="rect">
            <a:avLst/>
          </a:prstGeom>
        </p:spPr>
      </p:pic>
      <p:pic>
        <p:nvPicPr>
          <p:cNvPr id="5" name="Picture 4"/>
          <p:cNvPicPr>
            <a:picLocks noChangeAspect="1"/>
          </p:cNvPicPr>
          <p:nvPr/>
        </p:nvPicPr>
        <p:blipFill>
          <a:blip r:embed="rId4"/>
          <a:stretch>
            <a:fillRect/>
          </a:stretch>
        </p:blipFill>
        <p:spPr>
          <a:xfrm>
            <a:off x="7020428" y="5838902"/>
            <a:ext cx="231668" cy="274344"/>
          </a:xfrm>
          <a:prstGeom prst="rect">
            <a:avLst/>
          </a:prstGeom>
        </p:spPr>
      </p:pic>
    </p:spTree>
    <p:extLst>
      <p:ext uri="{BB962C8B-B14F-4D97-AF65-F5344CB8AC3E}">
        <p14:creationId xmlns:p14="http://schemas.microsoft.com/office/powerpoint/2010/main" val="387565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79909"/>
            <a:ext cx="11267075" cy="735896"/>
          </a:xfrm>
        </p:spPr>
        <p:txBody>
          <a:bodyPr/>
          <a:lstStyle/>
          <a:p>
            <a:r>
              <a:rPr lang="en-GB" dirty="0"/>
              <a:t>How to place a SOGEA NTE Shift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12</a:t>
            </a:fld>
            <a:endParaRPr lang="en-GB"/>
          </a:p>
        </p:txBody>
      </p:sp>
      <p:sp>
        <p:nvSpPr>
          <p:cNvPr id="14" name="Content Placeholder 2"/>
          <p:cNvSpPr txBox="1">
            <a:spLocks/>
          </p:cNvSpPr>
          <p:nvPr/>
        </p:nvSpPr>
        <p:spPr>
          <a:xfrm>
            <a:off x="7415956" y="1116013"/>
            <a:ext cx="4608512" cy="4680520"/>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500" b="1" dirty="0">
                <a:solidFill>
                  <a:schemeClr val="accent2">
                    <a:lumMod val="75000"/>
                  </a:schemeClr>
                </a:solidFill>
                <a:cs typeface="Arial" panose="020B0604020202020204" pitchFamily="34" charset="0"/>
              </a:rPr>
              <a:t>Step 5: Order Details</a:t>
            </a:r>
          </a:p>
          <a:p>
            <a:endParaRPr lang="en-GB" sz="1500" b="1" dirty="0">
              <a:solidFill>
                <a:schemeClr val="accent2">
                  <a:lumMod val="75000"/>
                </a:schemeClr>
              </a:solidFill>
              <a:cs typeface="Arial" panose="020B0604020202020204" pitchFamily="34" charset="0"/>
            </a:endParaRPr>
          </a:p>
          <a:p>
            <a:pPr>
              <a:spcBef>
                <a:spcPts val="600"/>
              </a:spcBef>
            </a:pPr>
            <a:r>
              <a:rPr lang="en-GB" sz="1500" b="1" dirty="0">
                <a:solidFill>
                  <a:schemeClr val="bg1">
                    <a:lumMod val="50000"/>
                  </a:schemeClr>
                </a:solidFill>
                <a:latin typeface="+mn-lt"/>
                <a:cs typeface="Arial" panose="020B0604020202020204" pitchFamily="34" charset="0"/>
              </a:rPr>
              <a:t>1. Customer required by date  </a:t>
            </a:r>
            <a:r>
              <a:rPr lang="en-GB" sz="1500" dirty="0">
                <a:solidFill>
                  <a:schemeClr val="bg1">
                    <a:lumMod val="50000"/>
                  </a:schemeClr>
                </a:solidFill>
                <a:latin typeface="+mn-lt"/>
                <a:cs typeface="Arial" panose="020B0604020202020204" pitchFamily="34" charset="0"/>
              </a:rPr>
              <a:t>- This will default to the standard lead time of 1 day. You can push this out if you want to too the date you want the appointment to be.</a:t>
            </a:r>
          </a:p>
          <a:p>
            <a:pPr>
              <a:spcBef>
                <a:spcPts val="600"/>
              </a:spcBef>
            </a:pPr>
            <a:endParaRPr lang="en-GB" sz="1400" b="1" dirty="0">
              <a:solidFill>
                <a:srgbClr val="595959"/>
              </a:solidFill>
              <a:latin typeface="+mn-lt"/>
              <a:cs typeface="Arial" panose="020B0604020202020204" pitchFamily="34" charset="0"/>
            </a:endParaRP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buFont typeface="+mj-lt"/>
              <a:buAutoNum type="arabicPeriod"/>
            </a:pPr>
            <a:endParaRPr lang="en-GB" sz="1200" dirty="0">
              <a:latin typeface="Arial" panose="020B0604020202020204" pitchFamily="34" charset="0"/>
              <a:cs typeface="Arial" panose="020B0604020202020204" pitchFamily="34" charset="0"/>
            </a:endParaRPr>
          </a:p>
          <a:p>
            <a:endParaRPr lang="en-GB" sz="1300" dirty="0">
              <a:latin typeface="+mj-lt"/>
            </a:endParaRPr>
          </a:p>
          <a:p>
            <a:endParaRPr lang="en-GB" sz="1300" dirty="0">
              <a:latin typeface="+mj-lt"/>
            </a:endParaRPr>
          </a:p>
          <a:p>
            <a:endParaRPr lang="en-US" sz="1300" dirty="0">
              <a:latin typeface="+mj-lt"/>
            </a:endParaRPr>
          </a:p>
        </p:txBody>
      </p:sp>
      <p:pic>
        <p:nvPicPr>
          <p:cNvPr id="6" name="Picture 5"/>
          <p:cNvPicPr>
            <a:picLocks noChangeAspect="1"/>
          </p:cNvPicPr>
          <p:nvPr/>
        </p:nvPicPr>
        <p:blipFill>
          <a:blip r:embed="rId2"/>
          <a:stretch>
            <a:fillRect/>
          </a:stretch>
        </p:blipFill>
        <p:spPr>
          <a:xfrm>
            <a:off x="15435" y="539556"/>
            <a:ext cx="7415956" cy="4191572"/>
          </a:xfrm>
          <a:prstGeom prst="rect">
            <a:avLst/>
          </a:prstGeom>
        </p:spPr>
      </p:pic>
      <p:pic>
        <p:nvPicPr>
          <p:cNvPr id="16" name="Picture 15"/>
          <p:cNvPicPr>
            <a:picLocks noChangeAspect="1"/>
          </p:cNvPicPr>
          <p:nvPr/>
        </p:nvPicPr>
        <p:blipFill>
          <a:blip r:embed="rId3"/>
          <a:stretch>
            <a:fillRect/>
          </a:stretch>
        </p:blipFill>
        <p:spPr>
          <a:xfrm>
            <a:off x="5648077" y="3996333"/>
            <a:ext cx="231668" cy="274344"/>
          </a:xfrm>
          <a:prstGeom prst="rect">
            <a:avLst/>
          </a:prstGeom>
        </p:spPr>
      </p:pic>
    </p:spTree>
    <p:extLst>
      <p:ext uri="{BB962C8B-B14F-4D97-AF65-F5344CB8AC3E}">
        <p14:creationId xmlns:p14="http://schemas.microsoft.com/office/powerpoint/2010/main" val="125818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79909"/>
            <a:ext cx="11267075" cy="735896"/>
          </a:xfrm>
        </p:spPr>
        <p:txBody>
          <a:bodyPr/>
          <a:lstStyle/>
          <a:p>
            <a:r>
              <a:rPr lang="en-GB" dirty="0"/>
              <a:t>How to place a SOGEA NTE Shift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13</a:t>
            </a:fld>
            <a:endParaRPr lang="en-GB"/>
          </a:p>
        </p:txBody>
      </p:sp>
      <p:sp>
        <p:nvSpPr>
          <p:cNvPr id="14" name="Content Placeholder 2"/>
          <p:cNvSpPr txBox="1">
            <a:spLocks/>
          </p:cNvSpPr>
          <p:nvPr/>
        </p:nvSpPr>
        <p:spPr>
          <a:xfrm>
            <a:off x="7415956" y="1116013"/>
            <a:ext cx="4608512" cy="4680520"/>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500" b="1" dirty="0">
                <a:solidFill>
                  <a:schemeClr val="accent2">
                    <a:lumMod val="75000"/>
                  </a:schemeClr>
                </a:solidFill>
                <a:cs typeface="Arial" panose="020B0604020202020204" pitchFamily="34" charset="0"/>
              </a:rPr>
              <a:t>Step 5: Order Details</a:t>
            </a:r>
          </a:p>
          <a:p>
            <a:endParaRPr lang="en-GB" sz="1500" b="1" dirty="0">
              <a:solidFill>
                <a:schemeClr val="accent2">
                  <a:lumMod val="75000"/>
                </a:schemeClr>
              </a:solidFill>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1. Set Up primary Contact  </a:t>
            </a:r>
            <a:r>
              <a:rPr lang="en-GB" sz="1400" dirty="0">
                <a:solidFill>
                  <a:schemeClr val="bg1">
                    <a:lumMod val="50000"/>
                  </a:schemeClr>
                </a:solidFill>
                <a:latin typeface="+mn-lt"/>
                <a:cs typeface="Arial" panose="020B0604020202020204" pitchFamily="34" charset="0"/>
              </a:rPr>
              <a:t>- This is where the updates of the progression of the order will go to.</a:t>
            </a:r>
          </a:p>
          <a:p>
            <a:pPr>
              <a:spcBef>
                <a:spcPts val="600"/>
              </a:spcBef>
            </a:pPr>
            <a:endParaRPr lang="en-GB" sz="1400" dirty="0">
              <a:solidFill>
                <a:schemeClr val="bg1">
                  <a:lumMod val="50000"/>
                </a:schemeClr>
              </a:solidFill>
              <a:latin typeface="+mn-lt"/>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2. Notes – </a:t>
            </a:r>
            <a:r>
              <a:rPr lang="en-GB" sz="1400" dirty="0">
                <a:solidFill>
                  <a:schemeClr val="bg1">
                    <a:lumMod val="50000"/>
                  </a:schemeClr>
                </a:solidFill>
                <a:latin typeface="+mn-lt"/>
                <a:cs typeface="Arial" panose="020B0604020202020204" pitchFamily="34" charset="0"/>
              </a:rPr>
              <a:t>You need to add two sets of notes - </a:t>
            </a:r>
          </a:p>
          <a:p>
            <a:pPr>
              <a:spcBef>
                <a:spcPts val="600"/>
              </a:spcBef>
            </a:pPr>
            <a:r>
              <a:rPr lang="en-GB" sz="1400" b="1" dirty="0">
                <a:solidFill>
                  <a:schemeClr val="bg1">
                    <a:lumMod val="50000"/>
                  </a:schemeClr>
                </a:solidFill>
                <a:latin typeface="+mn-lt"/>
                <a:cs typeface="Arial" panose="020B0604020202020204" pitchFamily="34" charset="0"/>
              </a:rPr>
              <a:t>Hazards</a:t>
            </a:r>
            <a:r>
              <a:rPr lang="en-GB" sz="1400" dirty="0">
                <a:solidFill>
                  <a:schemeClr val="bg1">
                    <a:lumMod val="50000"/>
                  </a:schemeClr>
                </a:solidFill>
                <a:latin typeface="+mn-lt"/>
                <a:cs typeface="Arial" panose="020B0604020202020204" pitchFamily="34" charset="0"/>
              </a:rPr>
              <a:t> notes are mandatory. Insert any hazard notes or add no Hazard.</a:t>
            </a:r>
          </a:p>
          <a:p>
            <a:pPr>
              <a:spcBef>
                <a:spcPts val="600"/>
              </a:spcBef>
            </a:pPr>
            <a:endParaRPr lang="en-GB" sz="1400" dirty="0">
              <a:solidFill>
                <a:schemeClr val="bg1">
                  <a:lumMod val="50000"/>
                </a:schemeClr>
              </a:solidFill>
              <a:latin typeface="+mn-lt"/>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Site visit notes </a:t>
            </a:r>
            <a:r>
              <a:rPr lang="en-GB" sz="1400" dirty="0">
                <a:solidFill>
                  <a:schemeClr val="bg1">
                    <a:lumMod val="50000"/>
                  </a:schemeClr>
                </a:solidFill>
                <a:latin typeface="+mn-lt"/>
                <a:cs typeface="Arial" panose="020B0604020202020204" pitchFamily="34" charset="0"/>
              </a:rPr>
              <a:t>insert  the notes - Shift NTE order.</a:t>
            </a:r>
          </a:p>
          <a:p>
            <a:pPr>
              <a:spcBef>
                <a:spcPts val="600"/>
              </a:spcBef>
            </a:pPr>
            <a:endParaRPr lang="en-GB" sz="1400" dirty="0">
              <a:solidFill>
                <a:schemeClr val="bg1">
                  <a:lumMod val="50000"/>
                </a:schemeClr>
              </a:solidFill>
              <a:latin typeface="+mn-lt"/>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3. </a:t>
            </a:r>
            <a:r>
              <a:rPr lang="en-GB" sz="1400" dirty="0">
                <a:solidFill>
                  <a:schemeClr val="bg1">
                    <a:lumMod val="50000"/>
                  </a:schemeClr>
                </a:solidFill>
                <a:latin typeface="+mn-lt"/>
                <a:cs typeface="Arial" panose="020B0604020202020204" pitchFamily="34" charset="0"/>
              </a:rPr>
              <a:t>Click on ‘</a:t>
            </a:r>
            <a:r>
              <a:rPr lang="en-GB" sz="1400" b="1" dirty="0">
                <a:solidFill>
                  <a:schemeClr val="bg1">
                    <a:lumMod val="50000"/>
                  </a:schemeClr>
                </a:solidFill>
                <a:latin typeface="+mn-lt"/>
                <a:cs typeface="Arial" panose="020B0604020202020204" pitchFamily="34" charset="0"/>
              </a:rPr>
              <a:t>NEXT</a:t>
            </a:r>
            <a:r>
              <a:rPr lang="en-GB" sz="1400" dirty="0">
                <a:solidFill>
                  <a:schemeClr val="bg1">
                    <a:lumMod val="50000"/>
                  </a:schemeClr>
                </a:solidFill>
                <a:latin typeface="+mn-lt"/>
                <a:cs typeface="Arial" panose="020B0604020202020204" pitchFamily="34" charset="0"/>
              </a:rPr>
              <a:t>’</a:t>
            </a:r>
          </a:p>
          <a:p>
            <a:pPr>
              <a:spcBef>
                <a:spcPts val="600"/>
              </a:spcBef>
            </a:pPr>
            <a:endParaRPr lang="en-GB" sz="1400" b="1" dirty="0">
              <a:solidFill>
                <a:srgbClr val="595959"/>
              </a:solidFill>
              <a:latin typeface="+mn-lt"/>
              <a:cs typeface="Arial" panose="020B0604020202020204" pitchFamily="34" charset="0"/>
            </a:endParaRP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buFont typeface="+mj-lt"/>
              <a:buAutoNum type="arabicPeriod"/>
            </a:pPr>
            <a:endParaRPr lang="en-GB" sz="1200" dirty="0">
              <a:latin typeface="Arial" panose="020B0604020202020204" pitchFamily="34" charset="0"/>
              <a:cs typeface="Arial" panose="020B0604020202020204" pitchFamily="34" charset="0"/>
            </a:endParaRPr>
          </a:p>
          <a:p>
            <a:endParaRPr lang="en-GB" sz="1300" dirty="0">
              <a:latin typeface="+mj-lt"/>
            </a:endParaRPr>
          </a:p>
          <a:p>
            <a:endParaRPr lang="en-GB" sz="1300" dirty="0">
              <a:latin typeface="+mj-lt"/>
            </a:endParaRPr>
          </a:p>
          <a:p>
            <a:endParaRPr lang="en-US" sz="1300" dirty="0">
              <a:latin typeface="+mj-lt"/>
            </a:endParaRPr>
          </a:p>
        </p:txBody>
      </p:sp>
      <p:pic>
        <p:nvPicPr>
          <p:cNvPr id="8" name="Picture 7"/>
          <p:cNvPicPr>
            <a:picLocks noChangeAspect="1"/>
          </p:cNvPicPr>
          <p:nvPr/>
        </p:nvPicPr>
        <p:blipFill>
          <a:blip r:embed="rId2"/>
          <a:stretch>
            <a:fillRect/>
          </a:stretch>
        </p:blipFill>
        <p:spPr>
          <a:xfrm>
            <a:off x="5792093" y="6296737"/>
            <a:ext cx="231668" cy="274344"/>
          </a:xfrm>
          <a:prstGeom prst="rect">
            <a:avLst/>
          </a:prstGeom>
        </p:spPr>
      </p:pic>
      <p:pic>
        <p:nvPicPr>
          <p:cNvPr id="3" name="Picture 2"/>
          <p:cNvPicPr>
            <a:picLocks noChangeAspect="1"/>
          </p:cNvPicPr>
          <p:nvPr/>
        </p:nvPicPr>
        <p:blipFill>
          <a:blip r:embed="rId3"/>
          <a:stretch>
            <a:fillRect/>
          </a:stretch>
        </p:blipFill>
        <p:spPr>
          <a:xfrm>
            <a:off x="0" y="581141"/>
            <a:ext cx="7460322" cy="3060484"/>
          </a:xfrm>
          <a:prstGeom prst="rect">
            <a:avLst/>
          </a:prstGeom>
        </p:spPr>
      </p:pic>
      <p:pic>
        <p:nvPicPr>
          <p:cNvPr id="16" name="Picture 15"/>
          <p:cNvPicPr>
            <a:picLocks noChangeAspect="1"/>
          </p:cNvPicPr>
          <p:nvPr/>
        </p:nvPicPr>
        <p:blipFill>
          <a:blip r:embed="rId4"/>
          <a:stretch>
            <a:fillRect/>
          </a:stretch>
        </p:blipFill>
        <p:spPr>
          <a:xfrm>
            <a:off x="10751" y="3852317"/>
            <a:ext cx="7149494" cy="2988221"/>
          </a:xfrm>
          <a:prstGeom prst="rect">
            <a:avLst/>
          </a:prstGeom>
        </p:spPr>
      </p:pic>
      <p:pic>
        <p:nvPicPr>
          <p:cNvPr id="17" name="Picture 16"/>
          <p:cNvPicPr>
            <a:picLocks noChangeAspect="1"/>
          </p:cNvPicPr>
          <p:nvPr/>
        </p:nvPicPr>
        <p:blipFill>
          <a:blip r:embed="rId5"/>
          <a:stretch>
            <a:fillRect/>
          </a:stretch>
        </p:blipFill>
        <p:spPr>
          <a:xfrm>
            <a:off x="2047677" y="1842937"/>
            <a:ext cx="231668" cy="274344"/>
          </a:xfrm>
          <a:prstGeom prst="rect">
            <a:avLst/>
          </a:prstGeom>
        </p:spPr>
      </p:pic>
      <p:pic>
        <p:nvPicPr>
          <p:cNvPr id="18" name="Picture 17"/>
          <p:cNvPicPr>
            <a:picLocks noChangeAspect="1"/>
          </p:cNvPicPr>
          <p:nvPr/>
        </p:nvPicPr>
        <p:blipFill>
          <a:blip r:embed="rId6"/>
          <a:stretch>
            <a:fillRect/>
          </a:stretch>
        </p:blipFill>
        <p:spPr>
          <a:xfrm>
            <a:off x="5759534" y="4776746"/>
            <a:ext cx="231668" cy="268247"/>
          </a:xfrm>
          <a:prstGeom prst="rect">
            <a:avLst/>
          </a:prstGeom>
        </p:spPr>
      </p:pic>
      <p:pic>
        <p:nvPicPr>
          <p:cNvPr id="19" name="Picture 18"/>
          <p:cNvPicPr>
            <a:picLocks noChangeAspect="1"/>
          </p:cNvPicPr>
          <p:nvPr/>
        </p:nvPicPr>
        <p:blipFill>
          <a:blip r:embed="rId7"/>
          <a:stretch>
            <a:fillRect/>
          </a:stretch>
        </p:blipFill>
        <p:spPr>
          <a:xfrm>
            <a:off x="7151698" y="6420151"/>
            <a:ext cx="256054" cy="304826"/>
          </a:xfrm>
          <a:prstGeom prst="rect">
            <a:avLst/>
          </a:prstGeom>
        </p:spPr>
      </p:pic>
    </p:spTree>
    <p:extLst>
      <p:ext uri="{BB962C8B-B14F-4D97-AF65-F5344CB8AC3E}">
        <p14:creationId xmlns:p14="http://schemas.microsoft.com/office/powerpoint/2010/main" val="395250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6" y="489051"/>
            <a:ext cx="11195068"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14</a:t>
            </a:fld>
            <a:endParaRPr lang="en-GB"/>
          </a:p>
        </p:txBody>
      </p:sp>
      <p:pic>
        <p:nvPicPr>
          <p:cNvPr id="21" name="Picture 20"/>
          <p:cNvPicPr>
            <a:picLocks noChangeAspect="1"/>
          </p:cNvPicPr>
          <p:nvPr/>
        </p:nvPicPr>
        <p:blipFill rotWithShape="1">
          <a:blip r:embed="rId2"/>
          <a:srcRect l="4710" t="1065" r="2961"/>
          <a:stretch/>
        </p:blipFill>
        <p:spPr>
          <a:xfrm>
            <a:off x="535509" y="1188021"/>
            <a:ext cx="3456384" cy="4523494"/>
          </a:xfrm>
          <a:prstGeom prst="rect">
            <a:avLst/>
          </a:prstGeom>
          <a:noFill/>
          <a:ln>
            <a:solidFill>
              <a:srgbClr val="666666"/>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rotWithShape="1">
          <a:blip r:embed="rId3"/>
          <a:srcRect l="4453" r="2821" b="1499"/>
          <a:stretch/>
        </p:blipFill>
        <p:spPr>
          <a:xfrm>
            <a:off x="7880325" y="1208344"/>
            <a:ext cx="3672409" cy="4480991"/>
          </a:xfrm>
          <a:prstGeom prst="rect">
            <a:avLst/>
          </a:prstGeom>
          <a:ln>
            <a:solidFill>
              <a:srgbClr val="666666"/>
            </a:solidFill>
          </a:ln>
          <a:effectLst>
            <a:outerShdw blurRad="50800" dist="38100" dir="2700000" algn="tl" rotWithShape="0">
              <a:prstClr val="black">
                <a:alpha val="40000"/>
              </a:prstClr>
            </a:outerShdw>
          </a:effectLst>
        </p:spPr>
      </p:pic>
      <p:sp>
        <p:nvSpPr>
          <p:cNvPr id="23" name="Content Placeholder 2"/>
          <p:cNvSpPr txBox="1">
            <a:spLocks/>
          </p:cNvSpPr>
          <p:nvPr/>
        </p:nvSpPr>
        <p:spPr>
          <a:xfrm>
            <a:off x="4267722" y="1684424"/>
            <a:ext cx="3364258" cy="4027091"/>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solidFill>
                  <a:schemeClr val="accent2">
                    <a:lumMod val="75000"/>
                  </a:schemeClr>
                </a:solidFill>
                <a:latin typeface="+mn-lt"/>
                <a:cs typeface="Arial" panose="020B0604020202020204" pitchFamily="34" charset="0"/>
              </a:rPr>
              <a:t>Step 5: Order Details</a:t>
            </a:r>
          </a:p>
          <a:p>
            <a:pPr marL="0" indent="0">
              <a:buNone/>
            </a:pPr>
            <a:endParaRPr lang="en-GB" sz="1400" dirty="0">
              <a:latin typeface="+mn-lt"/>
              <a:cs typeface="Arial" panose="020B0604020202020204" pitchFamily="34" charset="0"/>
            </a:endParaRPr>
          </a:p>
          <a:p>
            <a:pPr marL="0" indent="0">
              <a:spcBef>
                <a:spcPts val="1200"/>
              </a:spcBef>
              <a:buNone/>
            </a:pPr>
            <a:r>
              <a:rPr lang="en-GB" sz="1400" dirty="0">
                <a:solidFill>
                  <a:schemeClr val="bg1">
                    <a:lumMod val="50000"/>
                  </a:schemeClr>
                </a:solidFill>
                <a:latin typeface="+mn-lt"/>
                <a:cs typeface="Arial" panose="020B0604020202020204" pitchFamily="34" charset="0"/>
              </a:rPr>
              <a:t>From here you can Create a New Contact. If you have a contact you use frequently, you can save their details as a Favourite contact to stop you having to enter the details every time. </a:t>
            </a:r>
          </a:p>
          <a:p>
            <a:pPr marL="0" indent="0">
              <a:spcBef>
                <a:spcPts val="1200"/>
              </a:spcBef>
              <a:buNone/>
            </a:pPr>
            <a:r>
              <a:rPr lang="en-GB" sz="1400" dirty="0">
                <a:solidFill>
                  <a:schemeClr val="bg1">
                    <a:lumMod val="50000"/>
                  </a:schemeClr>
                </a:solidFill>
                <a:latin typeface="+mn-lt"/>
                <a:cs typeface="Arial" panose="020B0604020202020204" pitchFamily="34" charset="0"/>
              </a:rPr>
              <a:t>Select ‘Confirm’ once you have entered all the details. </a:t>
            </a:r>
          </a:p>
          <a:p>
            <a:pPr marL="0" indent="0">
              <a:spcBef>
                <a:spcPts val="1200"/>
              </a:spcBef>
              <a:buNone/>
            </a:pPr>
            <a:r>
              <a:rPr lang="en-GB" sz="1400" dirty="0">
                <a:solidFill>
                  <a:schemeClr val="bg1">
                    <a:lumMod val="50000"/>
                  </a:schemeClr>
                </a:solidFill>
                <a:latin typeface="+mn-lt"/>
                <a:cs typeface="Arial" panose="020B0604020202020204" pitchFamily="34" charset="0"/>
              </a:rPr>
              <a:t>If you wish to change this after you have selected Confirm, you can go back and amend the details using an Edit option that will appear on the previous screen.</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a:latin typeface="+mj-lt"/>
            </a:endParaRPr>
          </a:p>
          <a:p>
            <a:pPr marL="0" indent="0">
              <a:buFont typeface="Arial"/>
              <a:buNone/>
            </a:pPr>
            <a:endParaRPr lang="en-GB" sz="1300" dirty="0">
              <a:latin typeface="+mj-lt"/>
            </a:endParaRPr>
          </a:p>
          <a:p>
            <a:pPr marL="0" indent="0">
              <a:buFont typeface="Arial"/>
              <a:buNone/>
            </a:pPr>
            <a:endParaRPr lang="en-US" sz="1300" dirty="0">
              <a:latin typeface="+mj-lt"/>
            </a:endParaRPr>
          </a:p>
        </p:txBody>
      </p:sp>
    </p:spTree>
    <p:extLst>
      <p:ext uri="{BB962C8B-B14F-4D97-AF65-F5344CB8AC3E}">
        <p14:creationId xmlns:p14="http://schemas.microsoft.com/office/powerpoint/2010/main" val="88089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07901"/>
            <a:ext cx="10619003" cy="72008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15</a:t>
            </a:fld>
            <a:endParaRPr lang="en-GB"/>
          </a:p>
        </p:txBody>
      </p:sp>
      <p:sp>
        <p:nvSpPr>
          <p:cNvPr id="9" name="Oval 8"/>
          <p:cNvSpPr/>
          <p:nvPr/>
        </p:nvSpPr>
        <p:spPr>
          <a:xfrm>
            <a:off x="4895676"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6</a:t>
            </a:r>
          </a:p>
        </p:txBody>
      </p:sp>
      <p:sp>
        <p:nvSpPr>
          <p:cNvPr id="10" name="Oval 9"/>
          <p:cNvSpPr/>
          <p:nvPr/>
        </p:nvSpPr>
        <p:spPr>
          <a:xfrm>
            <a:off x="4895676" y="360250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7</a:t>
            </a:r>
          </a:p>
        </p:txBody>
      </p:sp>
      <p:sp>
        <p:nvSpPr>
          <p:cNvPr id="14" name="Oval 13"/>
          <p:cNvSpPr/>
          <p:nvPr/>
        </p:nvSpPr>
        <p:spPr>
          <a:xfrm>
            <a:off x="4895676" y="295443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4</a:t>
            </a:r>
            <a:endParaRPr lang="en-GB" sz="1100" dirty="0">
              <a:solidFill>
                <a:srgbClr val="193A67"/>
              </a:solidFill>
            </a:endParaRPr>
          </a:p>
        </p:txBody>
      </p:sp>
      <p:sp>
        <p:nvSpPr>
          <p:cNvPr id="15" name="Oval 14"/>
          <p:cNvSpPr/>
          <p:nvPr/>
        </p:nvSpPr>
        <p:spPr>
          <a:xfrm>
            <a:off x="4895676" y="317046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5</a:t>
            </a:r>
            <a:endParaRPr lang="en-GB" sz="1100" dirty="0">
              <a:solidFill>
                <a:srgbClr val="193A67"/>
              </a:solidFill>
            </a:endParaRPr>
          </a:p>
        </p:txBody>
      </p:sp>
      <p:sp>
        <p:nvSpPr>
          <p:cNvPr id="17" name="Oval 16"/>
          <p:cNvSpPr/>
          <p:nvPr/>
        </p:nvSpPr>
        <p:spPr>
          <a:xfrm>
            <a:off x="4856825" y="478842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9</a:t>
            </a:r>
          </a:p>
        </p:txBody>
      </p:sp>
      <p:sp>
        <p:nvSpPr>
          <p:cNvPr id="18" name="Oval 17"/>
          <p:cNvSpPr/>
          <p:nvPr/>
        </p:nvSpPr>
        <p:spPr>
          <a:xfrm>
            <a:off x="4828441" y="5004445"/>
            <a:ext cx="271767" cy="249808"/>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rgbClr val="193A67"/>
                </a:solidFill>
              </a:rPr>
              <a:t>10</a:t>
            </a:r>
          </a:p>
        </p:txBody>
      </p:sp>
      <p:sp>
        <p:nvSpPr>
          <p:cNvPr id="19" name="Oval 18"/>
          <p:cNvSpPr/>
          <p:nvPr/>
        </p:nvSpPr>
        <p:spPr>
          <a:xfrm>
            <a:off x="5593483" y="5689902"/>
            <a:ext cx="271767" cy="249808"/>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solidFill>
                  <a:srgbClr val="193A67"/>
                </a:solidFill>
              </a:rPr>
              <a:t>11</a:t>
            </a:r>
          </a:p>
        </p:txBody>
      </p:sp>
      <p:sp>
        <p:nvSpPr>
          <p:cNvPr id="20" name="Content Placeholder 2"/>
          <p:cNvSpPr txBox="1">
            <a:spLocks/>
          </p:cNvSpPr>
          <p:nvPr/>
        </p:nvSpPr>
        <p:spPr>
          <a:xfrm>
            <a:off x="6924013" y="739081"/>
            <a:ext cx="5256584" cy="6101457"/>
          </a:xfrm>
          <a:prstGeom prst="rect">
            <a:avLst/>
          </a:prstGeom>
        </p:spPr>
        <p:txBody>
          <a:bodyPr vert="horz" lIns="91440" tIns="45720" rIns="91440" bIns="45720" rtlCol="0">
            <a:normAutofit lnSpcReduction="10000"/>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solidFill>
                  <a:schemeClr val="accent2">
                    <a:lumMod val="75000"/>
                  </a:schemeClr>
                </a:solidFill>
                <a:latin typeface="+mn-lt"/>
                <a:cs typeface="Arial" panose="020B0604020202020204" pitchFamily="34" charset="0"/>
              </a:rPr>
              <a:t>Step 6: Product Details</a:t>
            </a:r>
          </a:p>
          <a:p>
            <a:pPr marL="0" indent="0">
              <a:buNone/>
            </a:pPr>
            <a:endParaRPr lang="en-GB" sz="1400" b="1" dirty="0">
              <a:solidFill>
                <a:schemeClr val="accent2"/>
              </a:solidFill>
              <a:latin typeface="+mn-lt"/>
              <a:cs typeface="Arial" panose="020B0604020202020204" pitchFamily="34" charset="0"/>
            </a:endParaRPr>
          </a:p>
          <a:p>
            <a:pPr marL="0" indent="0">
              <a:buFont typeface="Arial"/>
              <a:buNone/>
            </a:pPr>
            <a:r>
              <a:rPr lang="en-GB" sz="1400" b="1" dirty="0">
                <a:solidFill>
                  <a:schemeClr val="bg1">
                    <a:lumMod val="50000"/>
                  </a:schemeClr>
                </a:solidFill>
                <a:latin typeface="+mn-lt"/>
                <a:cs typeface="Arial" panose="020B0604020202020204" pitchFamily="34" charset="0"/>
              </a:rPr>
              <a:t>Important: For a shift order you cannot make any changes to these following parameters. </a:t>
            </a:r>
          </a:p>
          <a:p>
            <a:pPr marL="0" indent="0">
              <a:buFont typeface="Arial"/>
              <a:buNone/>
            </a:pPr>
            <a:endParaRPr lang="en-GB" sz="1400" b="1" dirty="0">
              <a:solidFill>
                <a:schemeClr val="bg1">
                  <a:lumMod val="50000"/>
                </a:schemeClr>
              </a:solidFill>
              <a:latin typeface="+mn-lt"/>
              <a:cs typeface="Arial" panose="020B0604020202020204" pitchFamily="34" charset="0"/>
            </a:endParaRP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1. </a:t>
            </a:r>
            <a:r>
              <a:rPr lang="en-GB" sz="1400" b="1" dirty="0">
                <a:solidFill>
                  <a:schemeClr val="tx1">
                    <a:lumMod val="50000"/>
                    <a:lumOff val="50000"/>
                  </a:schemeClr>
                </a:solidFill>
                <a:latin typeface="+mn-lt"/>
                <a:cs typeface="Arial" panose="020B0604020202020204" pitchFamily="34" charset="0"/>
              </a:rPr>
              <a:t>Downstream Speed </a:t>
            </a:r>
            <a:r>
              <a:rPr lang="en-GB" sz="1400" b="1" dirty="0">
                <a:solidFill>
                  <a:schemeClr val="bg1">
                    <a:lumMod val="50000"/>
                  </a:schemeClr>
                </a:solidFill>
                <a:latin typeface="+mn-lt"/>
                <a:cs typeface="Arial" panose="020B0604020202020204" pitchFamily="34" charset="0"/>
              </a:rPr>
              <a:t> - </a:t>
            </a:r>
            <a:r>
              <a:rPr lang="en-GB" sz="1400" dirty="0">
                <a:solidFill>
                  <a:schemeClr val="bg1">
                    <a:lumMod val="50000"/>
                  </a:schemeClr>
                </a:solidFill>
                <a:latin typeface="+mn-lt"/>
                <a:cs typeface="Arial" panose="020B0604020202020204" pitchFamily="34" charset="0"/>
              </a:rPr>
              <a:t>Do not change</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2. Upstream Speed </a:t>
            </a:r>
            <a:r>
              <a:rPr lang="en-GB" sz="1400" dirty="0">
                <a:solidFill>
                  <a:schemeClr val="bg1">
                    <a:lumMod val="50000"/>
                  </a:schemeClr>
                </a:solidFill>
                <a:latin typeface="+mn-lt"/>
                <a:cs typeface="Arial" panose="020B0604020202020204" pitchFamily="34" charset="0"/>
              </a:rPr>
              <a:t>– Do not change</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3. Business Bundle </a:t>
            </a:r>
            <a:r>
              <a:rPr lang="en-GB" sz="1400" dirty="0">
                <a:solidFill>
                  <a:schemeClr val="bg1">
                    <a:lumMod val="50000"/>
                  </a:schemeClr>
                </a:solidFill>
                <a:latin typeface="+mn-lt"/>
                <a:cs typeface="Arial" panose="020B0604020202020204" pitchFamily="34" charset="0"/>
              </a:rPr>
              <a:t>– refer to the product handbook for further details. Combines Traffic Weighting and Maintenance Category combinations. </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4. Traffic Weighting </a:t>
            </a:r>
            <a:r>
              <a:rPr lang="en-GB" sz="1400" dirty="0">
                <a:solidFill>
                  <a:schemeClr val="bg1">
                    <a:lumMod val="50000"/>
                  </a:schemeClr>
                </a:solidFill>
                <a:latin typeface="+mn-lt"/>
                <a:cs typeface="Arial" panose="020B0604020202020204" pitchFamily="34" charset="0"/>
              </a:rPr>
              <a:t>Do not change</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5. </a:t>
            </a:r>
            <a:r>
              <a:rPr lang="en-GB" sz="1400" b="1" dirty="0" err="1">
                <a:solidFill>
                  <a:schemeClr val="bg1">
                    <a:lumMod val="50000"/>
                  </a:schemeClr>
                </a:solidFill>
                <a:latin typeface="+mn-lt"/>
                <a:cs typeface="Arial" panose="020B0604020202020204" pitchFamily="34" charset="0"/>
              </a:rPr>
              <a:t>RealTime</a:t>
            </a:r>
            <a:r>
              <a:rPr lang="en-GB" sz="1400" b="1" dirty="0">
                <a:solidFill>
                  <a:schemeClr val="bg1">
                    <a:lumMod val="50000"/>
                  </a:schemeClr>
                </a:solidFill>
                <a:latin typeface="+mn-lt"/>
                <a:cs typeface="Arial" panose="020B0604020202020204" pitchFamily="34" charset="0"/>
              </a:rPr>
              <a:t> speed </a:t>
            </a:r>
            <a:r>
              <a:rPr lang="en-GB" sz="1400" dirty="0">
                <a:solidFill>
                  <a:schemeClr val="bg1">
                    <a:lumMod val="50000"/>
                  </a:schemeClr>
                </a:solidFill>
                <a:latin typeface="+mn-lt"/>
                <a:cs typeface="Arial" panose="020B0604020202020204" pitchFamily="34" charset="0"/>
              </a:rPr>
              <a:t>– Do not change</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6. Charging category </a:t>
            </a:r>
            <a:r>
              <a:rPr lang="en-GB" sz="1400" dirty="0">
                <a:solidFill>
                  <a:schemeClr val="bg1">
                    <a:lumMod val="50000"/>
                  </a:schemeClr>
                </a:solidFill>
                <a:latin typeface="+mn-lt"/>
                <a:cs typeface="Arial" panose="020B0604020202020204" pitchFamily="34" charset="0"/>
              </a:rPr>
              <a:t>Do not change</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7. Maintenance Category: </a:t>
            </a:r>
            <a:r>
              <a:rPr lang="en-GB" sz="1400" b="1" dirty="0">
                <a:solidFill>
                  <a:schemeClr val="bg1">
                    <a:lumMod val="50000"/>
                  </a:schemeClr>
                </a:solidFill>
                <a:latin typeface="+mn-lt"/>
              </a:rPr>
              <a:t> </a:t>
            </a:r>
          </a:p>
          <a:p>
            <a:pPr lvl="1">
              <a:spcBef>
                <a:spcPts val="0"/>
              </a:spcBef>
            </a:pPr>
            <a:r>
              <a:rPr lang="en-GB" sz="1400" dirty="0">
                <a:solidFill>
                  <a:schemeClr val="bg1">
                    <a:lumMod val="50000"/>
                  </a:schemeClr>
                </a:solidFill>
                <a:latin typeface="+mn-lt"/>
              </a:rPr>
              <a:t>  Category 5 = 40 hour repair</a:t>
            </a:r>
          </a:p>
          <a:p>
            <a:pPr lvl="1">
              <a:spcBef>
                <a:spcPts val="0"/>
              </a:spcBef>
            </a:pPr>
            <a:r>
              <a:rPr lang="en-GB" sz="1400" dirty="0">
                <a:solidFill>
                  <a:schemeClr val="bg1">
                    <a:lumMod val="50000"/>
                  </a:schemeClr>
                </a:solidFill>
                <a:latin typeface="+mn-lt"/>
              </a:rPr>
              <a:t>	Category 4 = 20 hour repair</a:t>
            </a:r>
          </a:p>
          <a:p>
            <a:pPr lvl="1">
              <a:spcBef>
                <a:spcPts val="0"/>
              </a:spcBef>
            </a:pPr>
            <a:r>
              <a:rPr lang="en-GB" sz="1400" dirty="0">
                <a:solidFill>
                  <a:schemeClr val="bg1">
                    <a:lumMod val="50000"/>
                  </a:schemeClr>
                </a:solidFill>
                <a:latin typeface="+mn-lt"/>
              </a:rPr>
              <a:t>	Category 14 = 7 hour repair</a:t>
            </a:r>
          </a:p>
          <a:p>
            <a:pPr marL="0" indent="0">
              <a:buFont typeface="Arial"/>
              <a:buNone/>
            </a:pPr>
            <a:r>
              <a:rPr lang="en-GB" b="1" u="sng" dirty="0">
                <a:solidFill>
                  <a:schemeClr val="bg2">
                    <a:lumMod val="75000"/>
                  </a:schemeClr>
                </a:solidFill>
                <a:latin typeface="+mj-lt"/>
              </a:rPr>
              <a:t>8. TR Charge Band – This needs to be changed to 1</a:t>
            </a:r>
          </a:p>
          <a:p>
            <a:pPr marL="0" indent="0">
              <a:buFont typeface="Arial"/>
              <a:buNone/>
            </a:pPr>
            <a:r>
              <a:rPr lang="en-GB" b="1" u="sng" dirty="0">
                <a:solidFill>
                  <a:schemeClr val="bg2">
                    <a:lumMod val="75000"/>
                  </a:schemeClr>
                </a:solidFill>
                <a:latin typeface="+mj-lt"/>
              </a:rPr>
              <a:t>If </a:t>
            </a:r>
            <a:r>
              <a:rPr lang="en-GB" b="1" u="sng">
                <a:solidFill>
                  <a:schemeClr val="bg2">
                    <a:lumMod val="75000"/>
                  </a:schemeClr>
                </a:solidFill>
                <a:latin typeface="+mj-lt"/>
              </a:rPr>
              <a:t>the original order was TRC 1 then you need to put TRC 2</a:t>
            </a:r>
            <a:endParaRPr lang="en-GB" b="1" u="sng" dirty="0">
              <a:solidFill>
                <a:schemeClr val="bg2">
                  <a:lumMod val="75000"/>
                </a:schemeClr>
              </a:solidFill>
              <a:latin typeface="+mj-lt"/>
            </a:endParaRPr>
          </a:p>
          <a:p>
            <a:endParaRPr lang="en-GB" sz="1300" dirty="0">
              <a:latin typeface="+mj-lt"/>
            </a:endParaRPr>
          </a:p>
          <a:p>
            <a:pPr marL="0" indent="0">
              <a:buFont typeface="Arial"/>
              <a:buNone/>
            </a:pPr>
            <a:endParaRPr lang="en-GB" sz="1300" dirty="0">
              <a:latin typeface="+mj-lt"/>
            </a:endParaRPr>
          </a:p>
          <a:p>
            <a:pPr marL="0" indent="0">
              <a:buFont typeface="Arial"/>
              <a:buNone/>
            </a:pPr>
            <a:endParaRPr lang="en-US" sz="1300" dirty="0">
              <a:latin typeface="+mj-lt"/>
            </a:endParaRPr>
          </a:p>
        </p:txBody>
      </p:sp>
      <p:sp>
        <p:nvSpPr>
          <p:cNvPr id="7" name="TextBox 6"/>
          <p:cNvSpPr txBox="1"/>
          <p:nvPr/>
        </p:nvSpPr>
        <p:spPr>
          <a:xfrm>
            <a:off x="6584925" y="3780309"/>
            <a:ext cx="914400" cy="914400"/>
          </a:xfrm>
          <a:prstGeom prst="rect">
            <a:avLst/>
          </a:prstGeom>
        </p:spPr>
        <p:txBody>
          <a:bodyPr vert="horz" wrap="none" lIns="0" tIns="0" rIns="0" bIns="0" rtlCol="0" anchor="b" anchorCtr="0">
            <a:noAutofit/>
          </a:bodyPr>
          <a:lstStyle/>
          <a:p>
            <a:pPr algn="l"/>
            <a:endParaRPr lang="en-GB" dirty="0"/>
          </a:p>
        </p:txBody>
      </p:sp>
      <p:pic>
        <p:nvPicPr>
          <p:cNvPr id="4" name="Picture 3"/>
          <p:cNvPicPr>
            <a:picLocks noChangeAspect="1"/>
          </p:cNvPicPr>
          <p:nvPr/>
        </p:nvPicPr>
        <p:blipFill>
          <a:blip r:embed="rId2"/>
          <a:stretch>
            <a:fillRect/>
          </a:stretch>
        </p:blipFill>
        <p:spPr>
          <a:xfrm>
            <a:off x="1" y="592098"/>
            <a:ext cx="6903984" cy="6248440"/>
          </a:xfrm>
          <a:prstGeom prst="rect">
            <a:avLst/>
          </a:prstGeom>
        </p:spPr>
      </p:pic>
      <p:pic>
        <p:nvPicPr>
          <p:cNvPr id="6" name="Picture 5"/>
          <p:cNvPicPr>
            <a:picLocks noChangeAspect="1"/>
          </p:cNvPicPr>
          <p:nvPr/>
        </p:nvPicPr>
        <p:blipFill>
          <a:blip r:embed="rId3"/>
          <a:stretch>
            <a:fillRect/>
          </a:stretch>
        </p:blipFill>
        <p:spPr>
          <a:xfrm>
            <a:off x="4956978" y="3252361"/>
            <a:ext cx="231668" cy="268247"/>
          </a:xfrm>
          <a:prstGeom prst="rect">
            <a:avLst/>
          </a:prstGeom>
        </p:spPr>
      </p:pic>
      <p:pic>
        <p:nvPicPr>
          <p:cNvPr id="11" name="Picture 10"/>
          <p:cNvPicPr>
            <a:picLocks noChangeAspect="1"/>
          </p:cNvPicPr>
          <p:nvPr/>
        </p:nvPicPr>
        <p:blipFill>
          <a:blip r:embed="rId4"/>
          <a:stretch>
            <a:fillRect/>
          </a:stretch>
        </p:blipFill>
        <p:spPr>
          <a:xfrm>
            <a:off x="4945725" y="3695286"/>
            <a:ext cx="231668" cy="274344"/>
          </a:xfrm>
          <a:prstGeom prst="rect">
            <a:avLst/>
          </a:prstGeom>
        </p:spPr>
      </p:pic>
      <p:pic>
        <p:nvPicPr>
          <p:cNvPr id="12" name="Picture 11"/>
          <p:cNvPicPr>
            <a:picLocks noChangeAspect="1"/>
          </p:cNvPicPr>
          <p:nvPr/>
        </p:nvPicPr>
        <p:blipFill>
          <a:blip r:embed="rId5"/>
          <a:stretch>
            <a:fillRect/>
          </a:stretch>
        </p:blipFill>
        <p:spPr>
          <a:xfrm>
            <a:off x="4921339" y="4077406"/>
            <a:ext cx="256054" cy="304826"/>
          </a:xfrm>
          <a:prstGeom prst="rect">
            <a:avLst/>
          </a:prstGeom>
        </p:spPr>
      </p:pic>
      <p:pic>
        <p:nvPicPr>
          <p:cNvPr id="13" name="Picture 12"/>
          <p:cNvPicPr>
            <a:picLocks noChangeAspect="1"/>
          </p:cNvPicPr>
          <p:nvPr/>
        </p:nvPicPr>
        <p:blipFill>
          <a:blip r:embed="rId6"/>
          <a:stretch>
            <a:fillRect/>
          </a:stretch>
        </p:blipFill>
        <p:spPr>
          <a:xfrm>
            <a:off x="4964324" y="4524663"/>
            <a:ext cx="256054" cy="304826"/>
          </a:xfrm>
          <a:prstGeom prst="rect">
            <a:avLst/>
          </a:prstGeom>
        </p:spPr>
      </p:pic>
      <p:pic>
        <p:nvPicPr>
          <p:cNvPr id="24" name="Picture 23"/>
          <p:cNvPicPr>
            <a:picLocks noChangeAspect="1"/>
          </p:cNvPicPr>
          <p:nvPr/>
        </p:nvPicPr>
        <p:blipFill>
          <a:blip r:embed="rId7"/>
          <a:stretch>
            <a:fillRect/>
          </a:stretch>
        </p:blipFill>
        <p:spPr>
          <a:xfrm>
            <a:off x="4944785" y="4940834"/>
            <a:ext cx="256054" cy="304826"/>
          </a:xfrm>
          <a:prstGeom prst="rect">
            <a:avLst/>
          </a:prstGeom>
        </p:spPr>
      </p:pic>
      <p:pic>
        <p:nvPicPr>
          <p:cNvPr id="25" name="Picture 24"/>
          <p:cNvPicPr>
            <a:picLocks noChangeAspect="1"/>
          </p:cNvPicPr>
          <p:nvPr/>
        </p:nvPicPr>
        <p:blipFill>
          <a:blip r:embed="rId8"/>
          <a:stretch>
            <a:fillRect/>
          </a:stretch>
        </p:blipFill>
        <p:spPr>
          <a:xfrm>
            <a:off x="4944785" y="5404204"/>
            <a:ext cx="256054" cy="304826"/>
          </a:xfrm>
          <a:prstGeom prst="rect">
            <a:avLst/>
          </a:prstGeom>
        </p:spPr>
      </p:pic>
      <p:pic>
        <p:nvPicPr>
          <p:cNvPr id="26" name="Picture 25"/>
          <p:cNvPicPr>
            <a:picLocks noChangeAspect="1"/>
          </p:cNvPicPr>
          <p:nvPr/>
        </p:nvPicPr>
        <p:blipFill>
          <a:blip r:embed="rId9"/>
          <a:stretch>
            <a:fillRect/>
          </a:stretch>
        </p:blipFill>
        <p:spPr>
          <a:xfrm>
            <a:off x="4921339" y="5867574"/>
            <a:ext cx="231668" cy="280440"/>
          </a:xfrm>
          <a:prstGeom prst="rect">
            <a:avLst/>
          </a:prstGeom>
        </p:spPr>
      </p:pic>
      <p:pic>
        <p:nvPicPr>
          <p:cNvPr id="27" name="Picture 26"/>
          <p:cNvPicPr>
            <a:picLocks noChangeAspect="1"/>
          </p:cNvPicPr>
          <p:nvPr/>
        </p:nvPicPr>
        <p:blipFill>
          <a:blip r:embed="rId10"/>
          <a:stretch>
            <a:fillRect/>
          </a:stretch>
        </p:blipFill>
        <p:spPr>
          <a:xfrm>
            <a:off x="4906598" y="6406381"/>
            <a:ext cx="256054" cy="304826"/>
          </a:xfrm>
          <a:prstGeom prst="rect">
            <a:avLst/>
          </a:prstGeom>
        </p:spPr>
      </p:pic>
    </p:spTree>
    <p:extLst>
      <p:ext uri="{BB962C8B-B14F-4D97-AF65-F5344CB8AC3E}">
        <p14:creationId xmlns:p14="http://schemas.microsoft.com/office/powerpoint/2010/main" val="313106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07901"/>
            <a:ext cx="11195067" cy="72008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16</a:t>
            </a:fld>
            <a:endParaRPr lang="en-GB"/>
          </a:p>
        </p:txBody>
      </p:sp>
      <p:sp>
        <p:nvSpPr>
          <p:cNvPr id="20" name="Content Placeholder 2"/>
          <p:cNvSpPr txBox="1">
            <a:spLocks/>
          </p:cNvSpPr>
          <p:nvPr/>
        </p:nvSpPr>
        <p:spPr>
          <a:xfrm>
            <a:off x="6924013" y="1281051"/>
            <a:ext cx="5256584" cy="5203688"/>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a:solidFill>
                  <a:schemeClr val="accent2">
                    <a:lumMod val="75000"/>
                  </a:schemeClr>
                </a:solidFill>
                <a:latin typeface="+mn-lt"/>
                <a:cs typeface="Arial" panose="020B0604020202020204" pitchFamily="34" charset="0"/>
              </a:rPr>
              <a:t>Step 6: Product Details</a:t>
            </a:r>
          </a:p>
          <a:p>
            <a:pPr marL="0" indent="0">
              <a:buNone/>
            </a:pPr>
            <a:endParaRPr lang="en-GB" sz="1400" b="1" dirty="0">
              <a:solidFill>
                <a:schemeClr val="accent2">
                  <a:lumMod val="75000"/>
                </a:schemeClr>
              </a:solidFill>
              <a:latin typeface="+mn-lt"/>
              <a:cs typeface="Arial" panose="020B0604020202020204" pitchFamily="34" charset="0"/>
            </a:endParaRPr>
          </a:p>
          <a:p>
            <a:pPr marL="0" indent="0">
              <a:lnSpc>
                <a:spcPct val="150000"/>
              </a:lnSpc>
              <a:buClr>
                <a:schemeClr val="bg2"/>
              </a:buClr>
              <a:buNone/>
            </a:pPr>
            <a:r>
              <a:rPr lang="en-GB" sz="1400" b="1" dirty="0">
                <a:solidFill>
                  <a:srgbClr val="666666"/>
                </a:solidFill>
                <a:latin typeface="+mn-lt"/>
                <a:cs typeface="Arial" panose="020B0604020202020204" pitchFamily="34" charset="0"/>
              </a:rPr>
              <a:t>Please note: No other Parameters can be made on a Shift NTE order. </a:t>
            </a:r>
          </a:p>
          <a:p>
            <a:pPr marL="0" indent="0">
              <a:lnSpc>
                <a:spcPct val="150000"/>
              </a:lnSpc>
              <a:buClr>
                <a:schemeClr val="bg2"/>
              </a:buClr>
              <a:buNone/>
            </a:pPr>
            <a:endParaRPr lang="en-GB" sz="1400" b="1" dirty="0">
              <a:solidFill>
                <a:srgbClr val="666666"/>
              </a:solidFill>
              <a:latin typeface="+mn-lt"/>
              <a:cs typeface="Arial" panose="020B0604020202020204" pitchFamily="34" charset="0"/>
            </a:endParaRP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1.  Stability Option </a:t>
            </a:r>
            <a:r>
              <a:rPr lang="en-GB" sz="1400" dirty="0">
                <a:solidFill>
                  <a:schemeClr val="bg1">
                    <a:lumMod val="50000"/>
                  </a:schemeClr>
                </a:solidFill>
                <a:latin typeface="+mn-lt"/>
                <a:cs typeface="Arial" panose="020B0604020202020204" pitchFamily="34" charset="0"/>
              </a:rPr>
              <a:t>– select the speed as standard.</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2.  Expedite</a:t>
            </a:r>
            <a:r>
              <a:rPr lang="en-GB" sz="1400" dirty="0">
                <a:solidFill>
                  <a:schemeClr val="bg1">
                    <a:lumMod val="50000"/>
                  </a:schemeClr>
                </a:solidFill>
                <a:latin typeface="+mn-lt"/>
                <a:cs typeface="Arial" panose="020B0604020202020204" pitchFamily="34" charset="0"/>
              </a:rPr>
              <a:t> – This is not applicable for Modify orders.</a:t>
            </a:r>
          </a:p>
          <a:p>
            <a:pPr marL="0" indent="0">
              <a:lnSpc>
                <a:spcPct val="150000"/>
              </a:lnSpc>
              <a:buClr>
                <a:schemeClr val="bg2"/>
              </a:buClr>
              <a:buNone/>
            </a:pPr>
            <a:r>
              <a:rPr lang="en-GB" sz="1400" b="1" dirty="0">
                <a:solidFill>
                  <a:schemeClr val="bg1">
                    <a:lumMod val="50000"/>
                  </a:schemeClr>
                </a:solidFill>
                <a:latin typeface="+mn-lt"/>
                <a:cs typeface="Arial" panose="020B0604020202020204" pitchFamily="34" charset="0"/>
              </a:rPr>
              <a:t>3.  SVR </a:t>
            </a:r>
            <a:r>
              <a:rPr lang="en-GB" sz="1400" dirty="0">
                <a:solidFill>
                  <a:schemeClr val="bg1">
                    <a:lumMod val="50000"/>
                  </a:schemeClr>
                </a:solidFill>
                <a:latin typeface="+mn-lt"/>
                <a:cs typeface="Arial" panose="020B0604020202020204" pitchFamily="34" charset="0"/>
              </a:rPr>
              <a:t>– This needs to be selected as Premium</a:t>
            </a:r>
            <a:endParaRPr lang="en-GB" sz="1400" b="1" dirty="0">
              <a:solidFill>
                <a:schemeClr val="bg1">
                  <a:lumMod val="50000"/>
                </a:schemeClr>
              </a:solidFill>
              <a:latin typeface="+mn-lt"/>
              <a:cs typeface="Arial" panose="020B0604020202020204" pitchFamily="34" charset="0"/>
            </a:endParaRPr>
          </a:p>
          <a:p>
            <a:pPr marL="0" indent="0">
              <a:lnSpc>
                <a:spcPct val="150000"/>
              </a:lnSpc>
              <a:buClr>
                <a:schemeClr val="bg2"/>
              </a:buClr>
              <a:buNone/>
            </a:pPr>
            <a:r>
              <a:rPr lang="en-GB" sz="1400" b="1" dirty="0">
                <a:solidFill>
                  <a:schemeClr val="tx1"/>
                </a:solidFill>
                <a:latin typeface="+mn-lt"/>
                <a:cs typeface="Arial" panose="020B0604020202020204" pitchFamily="34" charset="0"/>
              </a:rPr>
              <a:t>4.  Notes – Ensure you add Shift NTE (insert where too) This can only be a maximum of 60 Characters</a:t>
            </a:r>
          </a:p>
          <a:p>
            <a:pPr marL="342900" indent="-342900">
              <a:lnSpc>
                <a:spcPct val="150000"/>
              </a:lnSpc>
              <a:buClr>
                <a:schemeClr val="bg2"/>
              </a:buClr>
              <a:buAutoNum type="arabicPeriod" startAt="5"/>
            </a:pPr>
            <a:r>
              <a:rPr lang="en-GB" sz="1400" dirty="0">
                <a:solidFill>
                  <a:schemeClr val="bg1">
                    <a:lumMod val="50000"/>
                  </a:schemeClr>
                </a:solidFill>
                <a:latin typeface="+mn-lt"/>
                <a:cs typeface="Arial" panose="020B0604020202020204" pitchFamily="34" charset="0"/>
              </a:rPr>
              <a:t>Click ‘</a:t>
            </a:r>
            <a:r>
              <a:rPr lang="en-GB" sz="1400" b="1" dirty="0">
                <a:solidFill>
                  <a:schemeClr val="bg1">
                    <a:lumMod val="50000"/>
                  </a:schemeClr>
                </a:solidFill>
                <a:latin typeface="+mn-lt"/>
                <a:cs typeface="Arial" panose="020B0604020202020204" pitchFamily="34" charset="0"/>
              </a:rPr>
              <a:t>Next’</a:t>
            </a:r>
          </a:p>
          <a:p>
            <a:pPr marL="0" indent="0">
              <a:lnSpc>
                <a:spcPct val="150000"/>
              </a:lnSpc>
              <a:buClr>
                <a:schemeClr val="bg2"/>
              </a:buClr>
              <a:buNone/>
            </a:pPr>
            <a:endParaRPr lang="en-GB" sz="1400" dirty="0">
              <a:solidFill>
                <a:schemeClr val="bg1">
                  <a:lumMod val="50000"/>
                </a:schemeClr>
              </a:solidFill>
              <a:latin typeface="+mn-lt"/>
            </a:endParaRPr>
          </a:p>
          <a:p>
            <a:pPr marL="0" indent="0">
              <a:buFont typeface="Arial"/>
              <a:buNone/>
            </a:pPr>
            <a:endParaRPr lang="en-GB" sz="1300" dirty="0">
              <a:latin typeface="+mj-lt"/>
            </a:endParaRPr>
          </a:p>
          <a:p>
            <a:pPr marL="0" indent="0">
              <a:buNone/>
            </a:pPr>
            <a:endParaRPr lang="en-GB" sz="1300" dirty="0">
              <a:latin typeface="+mj-lt"/>
            </a:endParaRPr>
          </a:p>
          <a:p>
            <a:pPr marL="0" indent="0">
              <a:buFont typeface="Arial"/>
              <a:buNone/>
            </a:pPr>
            <a:endParaRPr lang="en-GB" sz="1300" dirty="0">
              <a:latin typeface="+mj-lt"/>
            </a:endParaRPr>
          </a:p>
          <a:p>
            <a:pPr marL="0" indent="0">
              <a:buFont typeface="Arial"/>
              <a:buNone/>
            </a:pPr>
            <a:endParaRPr lang="en-US" sz="1300" dirty="0">
              <a:latin typeface="+mj-lt"/>
            </a:endParaRPr>
          </a:p>
        </p:txBody>
      </p:sp>
      <p:sp>
        <p:nvSpPr>
          <p:cNvPr id="7" name="TextBox 6"/>
          <p:cNvSpPr txBox="1"/>
          <p:nvPr/>
        </p:nvSpPr>
        <p:spPr>
          <a:xfrm>
            <a:off x="6584925" y="3780309"/>
            <a:ext cx="914400" cy="914400"/>
          </a:xfrm>
          <a:prstGeom prst="rect">
            <a:avLst/>
          </a:prstGeom>
        </p:spPr>
        <p:txBody>
          <a:bodyPr vert="horz" wrap="none" lIns="0" tIns="0" rIns="0" bIns="0" rtlCol="0" anchor="b" anchorCtr="0">
            <a:noAutofit/>
          </a:bodyPr>
          <a:lstStyle/>
          <a:p>
            <a:pPr algn="l"/>
            <a:endParaRPr lang="en-GB" dirty="0"/>
          </a:p>
        </p:txBody>
      </p:sp>
      <p:pic>
        <p:nvPicPr>
          <p:cNvPr id="24" name="Picture 23"/>
          <p:cNvPicPr>
            <a:picLocks noChangeAspect="1"/>
          </p:cNvPicPr>
          <p:nvPr/>
        </p:nvPicPr>
        <p:blipFill>
          <a:blip r:embed="rId2"/>
          <a:stretch>
            <a:fillRect/>
          </a:stretch>
        </p:blipFill>
        <p:spPr>
          <a:xfrm>
            <a:off x="6584925" y="6414504"/>
            <a:ext cx="256054" cy="304826"/>
          </a:xfrm>
          <a:prstGeom prst="rect">
            <a:avLst/>
          </a:prstGeom>
        </p:spPr>
      </p:pic>
      <p:pic>
        <p:nvPicPr>
          <p:cNvPr id="3" name="Picture 2"/>
          <p:cNvPicPr>
            <a:picLocks noChangeAspect="1"/>
          </p:cNvPicPr>
          <p:nvPr/>
        </p:nvPicPr>
        <p:blipFill>
          <a:blip r:embed="rId3"/>
          <a:stretch>
            <a:fillRect/>
          </a:stretch>
        </p:blipFill>
        <p:spPr>
          <a:xfrm>
            <a:off x="0" y="603152"/>
            <a:ext cx="6654452" cy="2025030"/>
          </a:xfrm>
          <a:prstGeom prst="rect">
            <a:avLst/>
          </a:prstGeom>
        </p:spPr>
      </p:pic>
      <p:pic>
        <p:nvPicPr>
          <p:cNvPr id="8" name="Picture 7"/>
          <p:cNvPicPr>
            <a:picLocks noChangeAspect="1"/>
          </p:cNvPicPr>
          <p:nvPr/>
        </p:nvPicPr>
        <p:blipFill>
          <a:blip r:embed="rId4"/>
          <a:stretch>
            <a:fillRect/>
          </a:stretch>
        </p:blipFill>
        <p:spPr>
          <a:xfrm>
            <a:off x="0" y="2700189"/>
            <a:ext cx="6686550" cy="4140349"/>
          </a:xfrm>
          <a:prstGeom prst="rect">
            <a:avLst/>
          </a:prstGeom>
        </p:spPr>
      </p:pic>
      <p:pic>
        <p:nvPicPr>
          <p:cNvPr id="9" name="Picture 8"/>
          <p:cNvPicPr>
            <a:picLocks noChangeAspect="1"/>
          </p:cNvPicPr>
          <p:nvPr/>
        </p:nvPicPr>
        <p:blipFill>
          <a:blip r:embed="rId5"/>
          <a:stretch>
            <a:fillRect/>
          </a:stretch>
        </p:blipFill>
        <p:spPr>
          <a:xfrm>
            <a:off x="4557834" y="1281051"/>
            <a:ext cx="231668" cy="268247"/>
          </a:xfrm>
          <a:prstGeom prst="rect">
            <a:avLst/>
          </a:prstGeom>
        </p:spPr>
      </p:pic>
      <p:pic>
        <p:nvPicPr>
          <p:cNvPr id="10" name="Picture 9"/>
          <p:cNvPicPr>
            <a:picLocks noChangeAspect="1"/>
          </p:cNvPicPr>
          <p:nvPr/>
        </p:nvPicPr>
        <p:blipFill>
          <a:blip r:embed="rId6"/>
          <a:stretch>
            <a:fillRect/>
          </a:stretch>
        </p:blipFill>
        <p:spPr>
          <a:xfrm>
            <a:off x="1759645" y="2359935"/>
            <a:ext cx="231668" cy="268247"/>
          </a:xfrm>
          <a:prstGeom prst="rect">
            <a:avLst/>
          </a:prstGeom>
        </p:spPr>
      </p:pic>
      <p:pic>
        <p:nvPicPr>
          <p:cNvPr id="14" name="Picture 13"/>
          <p:cNvPicPr>
            <a:picLocks noChangeAspect="1"/>
          </p:cNvPicPr>
          <p:nvPr/>
        </p:nvPicPr>
        <p:blipFill>
          <a:blip r:embed="rId7"/>
          <a:stretch>
            <a:fillRect/>
          </a:stretch>
        </p:blipFill>
        <p:spPr>
          <a:xfrm>
            <a:off x="3862521" y="4617950"/>
            <a:ext cx="256054" cy="304826"/>
          </a:xfrm>
          <a:prstGeom prst="rect">
            <a:avLst/>
          </a:prstGeom>
        </p:spPr>
      </p:pic>
      <p:pic>
        <p:nvPicPr>
          <p:cNvPr id="15" name="Picture 14"/>
          <p:cNvPicPr>
            <a:picLocks noChangeAspect="1"/>
          </p:cNvPicPr>
          <p:nvPr/>
        </p:nvPicPr>
        <p:blipFill>
          <a:blip r:embed="rId8"/>
          <a:stretch>
            <a:fillRect/>
          </a:stretch>
        </p:blipFill>
        <p:spPr>
          <a:xfrm>
            <a:off x="3862521" y="5292477"/>
            <a:ext cx="256054" cy="304826"/>
          </a:xfrm>
          <a:prstGeom prst="rect">
            <a:avLst/>
          </a:prstGeom>
        </p:spPr>
      </p:pic>
    </p:spTree>
    <p:extLst>
      <p:ext uri="{BB962C8B-B14F-4D97-AF65-F5344CB8AC3E}">
        <p14:creationId xmlns:p14="http://schemas.microsoft.com/office/powerpoint/2010/main" val="24223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91493" y="106695"/>
            <a:ext cx="10657184"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17</a:t>
            </a:fld>
            <a:endParaRPr lang="en-GB"/>
          </a:p>
        </p:txBody>
      </p:sp>
      <p:sp>
        <p:nvSpPr>
          <p:cNvPr id="21" name="Content Placeholder 2"/>
          <p:cNvSpPr txBox="1">
            <a:spLocks/>
          </p:cNvSpPr>
          <p:nvPr/>
        </p:nvSpPr>
        <p:spPr>
          <a:xfrm>
            <a:off x="7520284" y="1404045"/>
            <a:ext cx="4504183"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a:solidFill>
                  <a:schemeClr val="accent2">
                    <a:lumMod val="75000"/>
                  </a:schemeClr>
                </a:solidFill>
                <a:latin typeface="+mn-lt"/>
                <a:cs typeface="Arial" panose="020B0604020202020204" pitchFamily="34" charset="0"/>
              </a:rPr>
              <a:t>Step 7: Order Summary</a:t>
            </a:r>
          </a:p>
          <a:p>
            <a:pPr marL="0" indent="0">
              <a:buFont typeface="Arial"/>
              <a:buNone/>
            </a:pPr>
            <a:endParaRPr lang="en-GB" sz="1300" dirty="0">
              <a:latin typeface="+mn-lt"/>
              <a:cs typeface="Arial" panose="020B0604020202020204" pitchFamily="34" charset="0"/>
            </a:endParaRPr>
          </a:p>
          <a:p>
            <a:pPr marL="0" indent="0">
              <a:buFont typeface="Arial"/>
              <a:buNone/>
            </a:pPr>
            <a:r>
              <a:rPr lang="en-GB" sz="1400" dirty="0">
                <a:solidFill>
                  <a:srgbClr val="666666"/>
                </a:solidFill>
                <a:latin typeface="+mn-lt"/>
                <a:cs typeface="Arial" panose="020B0604020202020204" pitchFamily="34" charset="0"/>
              </a:rPr>
              <a:t>Your order is summarised confirming the selected CRD and the costs. </a:t>
            </a:r>
          </a:p>
          <a:p>
            <a:pPr marL="0" indent="0">
              <a:buFont typeface="Arial"/>
              <a:buNone/>
            </a:pPr>
            <a:endParaRPr lang="en-GB" sz="1400" dirty="0">
              <a:solidFill>
                <a:srgbClr val="666666"/>
              </a:solidFill>
              <a:latin typeface="+mn-lt"/>
              <a:cs typeface="Arial" panose="020B0604020202020204" pitchFamily="34" charset="0"/>
            </a:endParaRPr>
          </a:p>
          <a:p>
            <a:pPr marL="0" indent="0">
              <a:buFont typeface="Arial"/>
              <a:buNone/>
            </a:pPr>
            <a:r>
              <a:rPr lang="en-GB" sz="1400" b="1" dirty="0">
                <a:solidFill>
                  <a:srgbClr val="666666"/>
                </a:solidFill>
                <a:latin typeface="+mn-lt"/>
                <a:cs typeface="Arial" panose="020B0604020202020204" pitchFamily="34" charset="0"/>
              </a:rPr>
              <a:t>1. </a:t>
            </a:r>
            <a:r>
              <a:rPr lang="en-GB" sz="1400" dirty="0">
                <a:solidFill>
                  <a:srgbClr val="666666"/>
                </a:solidFill>
                <a:latin typeface="+mn-lt"/>
                <a:cs typeface="Arial" panose="020B0604020202020204" pitchFamily="34" charset="0"/>
              </a:rPr>
              <a:t>Click on ‘</a:t>
            </a:r>
            <a:r>
              <a:rPr lang="en-GB" sz="1400" b="1" dirty="0">
                <a:solidFill>
                  <a:srgbClr val="666666"/>
                </a:solidFill>
                <a:latin typeface="+mn-lt"/>
                <a:cs typeface="Arial" panose="020B0604020202020204" pitchFamily="34" charset="0"/>
              </a:rPr>
              <a:t>Book</a:t>
            </a:r>
            <a:r>
              <a:rPr lang="en-GB" sz="1400" dirty="0">
                <a:solidFill>
                  <a:srgbClr val="666666"/>
                </a:solidFill>
                <a:latin typeface="+mn-lt"/>
                <a:cs typeface="Arial" panose="020B0604020202020204" pitchFamily="34" charset="0"/>
              </a:rPr>
              <a:t>’ to select the appointment date for the Shift to take please.</a:t>
            </a:r>
          </a:p>
          <a:p>
            <a:pPr marL="0" indent="0">
              <a:buFont typeface="Arial"/>
              <a:buNone/>
            </a:pPr>
            <a:endParaRPr lang="en-GB" sz="1300" dirty="0">
              <a:solidFill>
                <a:srgbClr val="666666"/>
              </a:solidFill>
              <a:latin typeface="+mn-lt"/>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3461" y="4078086"/>
            <a:ext cx="7232253" cy="2466541"/>
          </a:xfrm>
          <a:prstGeom prst="rect">
            <a:avLst/>
          </a:prstGeom>
        </p:spPr>
      </p:pic>
      <p:pic>
        <p:nvPicPr>
          <p:cNvPr id="7" name="Picture 6"/>
          <p:cNvPicPr>
            <a:picLocks noChangeAspect="1"/>
          </p:cNvPicPr>
          <p:nvPr/>
        </p:nvPicPr>
        <p:blipFill>
          <a:blip r:embed="rId3"/>
          <a:stretch>
            <a:fillRect/>
          </a:stretch>
        </p:blipFill>
        <p:spPr>
          <a:xfrm>
            <a:off x="0" y="548856"/>
            <a:ext cx="7520284" cy="4762500"/>
          </a:xfrm>
          <a:prstGeom prst="rect">
            <a:avLst/>
          </a:prstGeom>
        </p:spPr>
      </p:pic>
      <p:pic>
        <p:nvPicPr>
          <p:cNvPr id="8" name="Picture 7"/>
          <p:cNvPicPr>
            <a:picLocks noChangeAspect="1"/>
          </p:cNvPicPr>
          <p:nvPr/>
        </p:nvPicPr>
        <p:blipFill>
          <a:blip r:embed="rId4"/>
          <a:stretch>
            <a:fillRect/>
          </a:stretch>
        </p:blipFill>
        <p:spPr>
          <a:xfrm>
            <a:off x="7016229" y="4952222"/>
            <a:ext cx="231668" cy="268247"/>
          </a:xfrm>
          <a:prstGeom prst="rect">
            <a:avLst/>
          </a:prstGeom>
        </p:spPr>
      </p:pic>
    </p:spTree>
    <p:extLst>
      <p:ext uri="{BB962C8B-B14F-4D97-AF65-F5344CB8AC3E}">
        <p14:creationId xmlns:p14="http://schemas.microsoft.com/office/powerpoint/2010/main" val="217868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91493" y="106695"/>
            <a:ext cx="10657184"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18</a:t>
            </a:fld>
            <a:endParaRPr lang="en-GB"/>
          </a:p>
        </p:txBody>
      </p:sp>
      <p:sp>
        <p:nvSpPr>
          <p:cNvPr id="21" name="Content Placeholder 2"/>
          <p:cNvSpPr txBox="1">
            <a:spLocks/>
          </p:cNvSpPr>
          <p:nvPr/>
        </p:nvSpPr>
        <p:spPr>
          <a:xfrm>
            <a:off x="7664301" y="943927"/>
            <a:ext cx="4495949" cy="5212645"/>
          </a:xfrm>
          <a:prstGeom prst="rect">
            <a:avLst/>
          </a:prstGeom>
        </p:spPr>
        <p:txBody>
          <a:bodyPr vert="horz" lIns="91440" tIns="45720" rIns="91440" bIns="45720" rtlCol="0">
            <a:normAutofit lnSpcReduction="10000"/>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a:solidFill>
                  <a:schemeClr val="accent2">
                    <a:lumMod val="75000"/>
                  </a:schemeClr>
                </a:solidFill>
                <a:latin typeface="+mn-lt"/>
                <a:cs typeface="Arial" panose="020B0604020202020204" pitchFamily="34" charset="0"/>
              </a:rPr>
              <a:t>Step 8: Booking the Appointment</a:t>
            </a:r>
          </a:p>
          <a:p>
            <a:pPr marL="0" indent="0">
              <a:buFont typeface="Arial"/>
              <a:buNone/>
            </a:pPr>
            <a:endParaRPr lang="en-GB" sz="1300" dirty="0">
              <a:latin typeface="+mn-lt"/>
              <a:cs typeface="Arial" panose="020B0604020202020204" pitchFamily="34" charset="0"/>
            </a:endParaRPr>
          </a:p>
          <a:p>
            <a:pPr marL="0" indent="0">
              <a:buNone/>
            </a:pPr>
            <a:r>
              <a:rPr lang="en-GB" sz="1400" b="1" dirty="0">
                <a:solidFill>
                  <a:srgbClr val="666666"/>
                </a:solidFill>
                <a:latin typeface="+mn-lt"/>
                <a:cs typeface="Arial" panose="020B0604020202020204" pitchFamily="34" charset="0"/>
              </a:rPr>
              <a:t>1. Appointment type </a:t>
            </a:r>
            <a:r>
              <a:rPr lang="en-GB" sz="1400" dirty="0">
                <a:solidFill>
                  <a:srgbClr val="666666"/>
                </a:solidFill>
                <a:latin typeface="+mn-lt"/>
                <a:cs typeface="Arial" panose="020B0604020202020204" pitchFamily="34" charset="0"/>
              </a:rPr>
              <a:t>– Here choose the standard Am or PM option</a:t>
            </a:r>
          </a:p>
          <a:p>
            <a:pPr marL="0" indent="0">
              <a:buNone/>
            </a:pPr>
            <a:endParaRPr lang="en-GB" sz="1400" dirty="0">
              <a:solidFill>
                <a:srgbClr val="666666"/>
              </a:solidFill>
              <a:latin typeface="+mn-lt"/>
              <a:cs typeface="Arial" panose="020B0604020202020204" pitchFamily="34" charset="0"/>
            </a:endParaRPr>
          </a:p>
          <a:p>
            <a:pPr marL="0" indent="0">
              <a:buNone/>
            </a:pPr>
            <a:r>
              <a:rPr lang="en-GB" sz="1400" b="1" dirty="0">
                <a:solidFill>
                  <a:srgbClr val="666666"/>
                </a:solidFill>
                <a:latin typeface="+mn-lt"/>
                <a:cs typeface="Arial" panose="020B0604020202020204" pitchFamily="34" charset="0"/>
              </a:rPr>
              <a:t>2. Technology type </a:t>
            </a:r>
            <a:r>
              <a:rPr lang="en-GB" sz="1400" dirty="0">
                <a:solidFill>
                  <a:srgbClr val="666666"/>
                </a:solidFill>
                <a:latin typeface="+mn-lt"/>
                <a:cs typeface="Arial" panose="020B0604020202020204" pitchFamily="34" charset="0"/>
              </a:rPr>
              <a:t>– Select  </a:t>
            </a:r>
            <a:r>
              <a:rPr lang="en-GB" sz="1400" b="1" dirty="0">
                <a:solidFill>
                  <a:srgbClr val="666666"/>
                </a:solidFill>
                <a:latin typeface="+mn-lt"/>
                <a:cs typeface="Arial" panose="020B0604020202020204" pitchFamily="34" charset="0"/>
              </a:rPr>
              <a:t>VDSL</a:t>
            </a:r>
            <a:r>
              <a:rPr lang="en-GB" sz="1400" dirty="0">
                <a:solidFill>
                  <a:srgbClr val="666666"/>
                </a:solidFill>
                <a:latin typeface="+mn-lt"/>
                <a:cs typeface="Arial" panose="020B0604020202020204" pitchFamily="34" charset="0"/>
              </a:rPr>
              <a:t> or </a:t>
            </a:r>
            <a:r>
              <a:rPr lang="en-GB" sz="1400" b="1" dirty="0">
                <a:solidFill>
                  <a:srgbClr val="666666"/>
                </a:solidFill>
                <a:latin typeface="+mn-lt"/>
                <a:cs typeface="Arial" panose="020B0604020202020204" pitchFamily="34" charset="0"/>
              </a:rPr>
              <a:t>GFAST</a:t>
            </a:r>
          </a:p>
          <a:p>
            <a:pPr marL="0" indent="0">
              <a:buNone/>
            </a:pPr>
            <a:endParaRPr lang="en-GB" sz="1400" dirty="0">
              <a:solidFill>
                <a:srgbClr val="666666"/>
              </a:solidFill>
              <a:latin typeface="+mn-lt"/>
              <a:cs typeface="Arial" panose="020B0604020202020204" pitchFamily="34" charset="0"/>
            </a:endParaRPr>
          </a:p>
          <a:p>
            <a:pPr marL="0" indent="0">
              <a:buNone/>
            </a:pPr>
            <a:r>
              <a:rPr lang="en-GB" sz="1400" b="1" dirty="0">
                <a:solidFill>
                  <a:srgbClr val="666666"/>
                </a:solidFill>
                <a:latin typeface="+mn-lt"/>
                <a:cs typeface="Arial" panose="020B0604020202020204" pitchFamily="34" charset="0"/>
              </a:rPr>
              <a:t>3. List available appointment slots from  </a:t>
            </a:r>
            <a:r>
              <a:rPr lang="en-GB" sz="1400" dirty="0">
                <a:solidFill>
                  <a:srgbClr val="666666"/>
                </a:solidFill>
                <a:latin typeface="+mn-lt"/>
                <a:cs typeface="Arial" panose="020B0604020202020204" pitchFamily="34" charset="0"/>
              </a:rPr>
              <a:t>- This will bring up the latest appointment slots available</a:t>
            </a:r>
          </a:p>
          <a:p>
            <a:pPr marL="0" indent="0">
              <a:buNone/>
            </a:pPr>
            <a:endParaRPr lang="en-GB" sz="1400" dirty="0">
              <a:solidFill>
                <a:srgbClr val="666666"/>
              </a:solidFill>
              <a:latin typeface="+mn-lt"/>
              <a:cs typeface="Arial" panose="020B0604020202020204" pitchFamily="34" charset="0"/>
            </a:endParaRPr>
          </a:p>
          <a:p>
            <a:pPr marL="0" indent="0">
              <a:buNone/>
            </a:pPr>
            <a:r>
              <a:rPr lang="en-GB" sz="1400" b="1" dirty="0">
                <a:solidFill>
                  <a:srgbClr val="666666"/>
                </a:solidFill>
                <a:latin typeface="+mn-lt"/>
                <a:cs typeface="Arial" panose="020B0604020202020204" pitchFamily="34" charset="0"/>
              </a:rPr>
              <a:t>4. </a:t>
            </a:r>
            <a:r>
              <a:rPr lang="en-GB" sz="1400" dirty="0">
                <a:solidFill>
                  <a:srgbClr val="666666"/>
                </a:solidFill>
                <a:latin typeface="+mn-lt"/>
                <a:cs typeface="Arial" panose="020B0604020202020204" pitchFamily="34" charset="0"/>
              </a:rPr>
              <a:t>Click on ‘</a:t>
            </a:r>
            <a:r>
              <a:rPr lang="en-GB" sz="1400" b="1" dirty="0">
                <a:solidFill>
                  <a:srgbClr val="666666"/>
                </a:solidFill>
                <a:latin typeface="+mn-lt"/>
                <a:cs typeface="Arial" panose="020B0604020202020204" pitchFamily="34" charset="0"/>
              </a:rPr>
              <a:t>List Available slots</a:t>
            </a:r>
            <a:r>
              <a:rPr lang="en-GB" sz="1400" dirty="0">
                <a:solidFill>
                  <a:srgbClr val="666666"/>
                </a:solidFill>
                <a:latin typeface="+mn-lt"/>
                <a:cs typeface="Arial" panose="020B0604020202020204" pitchFamily="34" charset="0"/>
              </a:rPr>
              <a:t>’</a:t>
            </a:r>
          </a:p>
          <a:p>
            <a:pPr marL="0" indent="0">
              <a:buNone/>
            </a:pPr>
            <a:endParaRPr lang="en-GB" sz="1400" dirty="0">
              <a:solidFill>
                <a:srgbClr val="666666"/>
              </a:solidFill>
              <a:latin typeface="+mn-lt"/>
              <a:cs typeface="Arial" panose="020B0604020202020204" pitchFamily="34" charset="0"/>
            </a:endParaRPr>
          </a:p>
          <a:p>
            <a:pPr marL="0" indent="0">
              <a:buNone/>
            </a:pPr>
            <a:r>
              <a:rPr lang="en-GB" sz="1400" b="1" dirty="0">
                <a:solidFill>
                  <a:srgbClr val="666666"/>
                </a:solidFill>
                <a:latin typeface="+mn-lt"/>
                <a:cs typeface="Arial" panose="020B0604020202020204" pitchFamily="34" charset="0"/>
              </a:rPr>
              <a:t>5</a:t>
            </a:r>
            <a:r>
              <a:rPr lang="en-GB" sz="1400" dirty="0">
                <a:solidFill>
                  <a:srgbClr val="666666"/>
                </a:solidFill>
                <a:latin typeface="+mn-lt"/>
                <a:cs typeface="Arial" panose="020B0604020202020204" pitchFamily="34" charset="0"/>
              </a:rPr>
              <a:t>. Select the appointment you require</a:t>
            </a:r>
          </a:p>
          <a:p>
            <a:pPr marL="0" indent="0">
              <a:buNone/>
            </a:pPr>
            <a:endParaRPr lang="en-GB" sz="1400" dirty="0">
              <a:solidFill>
                <a:srgbClr val="666666"/>
              </a:solidFill>
              <a:latin typeface="+mn-lt"/>
              <a:cs typeface="Arial" panose="020B0604020202020204" pitchFamily="34" charset="0"/>
            </a:endParaRPr>
          </a:p>
          <a:p>
            <a:pPr marL="0" indent="0">
              <a:buNone/>
            </a:pPr>
            <a:r>
              <a:rPr lang="en-GB" sz="1400" b="1" dirty="0">
                <a:solidFill>
                  <a:srgbClr val="666666"/>
                </a:solidFill>
                <a:latin typeface="+mn-lt"/>
                <a:cs typeface="Arial" panose="020B0604020202020204" pitchFamily="34" charset="0"/>
              </a:rPr>
              <a:t>6. </a:t>
            </a:r>
            <a:r>
              <a:rPr lang="en-GB" sz="1400" dirty="0">
                <a:solidFill>
                  <a:srgbClr val="666666"/>
                </a:solidFill>
                <a:latin typeface="+mn-lt"/>
                <a:cs typeface="Arial" panose="020B0604020202020204" pitchFamily="34" charset="0"/>
              </a:rPr>
              <a:t>Click on ‘</a:t>
            </a:r>
            <a:r>
              <a:rPr lang="en-GB" sz="1400" b="1" dirty="0">
                <a:solidFill>
                  <a:srgbClr val="666666"/>
                </a:solidFill>
                <a:latin typeface="+mn-lt"/>
                <a:cs typeface="Arial" panose="020B0604020202020204" pitchFamily="34" charset="0"/>
              </a:rPr>
              <a:t>reserve appointment</a:t>
            </a:r>
            <a:r>
              <a:rPr lang="en-GB" sz="1400" dirty="0">
                <a:solidFill>
                  <a:srgbClr val="666666"/>
                </a:solidFill>
                <a:latin typeface="+mn-lt"/>
                <a:cs typeface="Arial" panose="020B0604020202020204" pitchFamily="34" charset="0"/>
              </a:rPr>
              <a:t>’</a:t>
            </a:r>
          </a:p>
          <a:p>
            <a:pPr marL="0" indent="0">
              <a:buNone/>
            </a:pPr>
            <a:endParaRPr lang="en-GB" sz="1400" dirty="0">
              <a:solidFill>
                <a:srgbClr val="666666"/>
              </a:solidFill>
              <a:latin typeface="+mn-lt"/>
              <a:cs typeface="Arial" panose="020B0604020202020204" pitchFamily="34" charset="0"/>
            </a:endParaRPr>
          </a:p>
          <a:p>
            <a:pPr marL="0" indent="0">
              <a:buNone/>
            </a:pPr>
            <a:r>
              <a:rPr lang="en-GB" sz="1800" b="1" dirty="0">
                <a:solidFill>
                  <a:srgbClr val="666666"/>
                </a:solidFill>
                <a:latin typeface="+mn-lt"/>
                <a:cs typeface="Arial" panose="020B0604020202020204" pitchFamily="34" charset="0"/>
              </a:rPr>
              <a:t>IMPORTANT: You cant change an appointment on this order type if there is no access on the day of the appointment. This will need to be cancelled and re-issued. </a:t>
            </a:r>
          </a:p>
          <a:p>
            <a:pPr marL="0" indent="0">
              <a:buNone/>
            </a:pPr>
            <a:endParaRPr lang="en-GB" sz="1300" dirty="0">
              <a:solidFill>
                <a:srgbClr val="666666"/>
              </a:solidFill>
              <a:latin typeface="+mn-lt"/>
              <a:cs typeface="Arial" panose="020B0604020202020204" pitchFamily="34" charset="0"/>
            </a:endParaRPr>
          </a:p>
        </p:txBody>
      </p:sp>
      <p:pic>
        <p:nvPicPr>
          <p:cNvPr id="9" name="Picture 8"/>
          <p:cNvPicPr>
            <a:picLocks noChangeAspect="1"/>
          </p:cNvPicPr>
          <p:nvPr/>
        </p:nvPicPr>
        <p:blipFill>
          <a:blip r:embed="rId2"/>
          <a:stretch>
            <a:fillRect/>
          </a:stretch>
        </p:blipFill>
        <p:spPr>
          <a:xfrm>
            <a:off x="0" y="5631486"/>
            <a:ext cx="7711004" cy="1041648"/>
          </a:xfrm>
          <a:prstGeom prst="rect">
            <a:avLst/>
          </a:prstGeom>
        </p:spPr>
      </p:pic>
      <p:pic>
        <p:nvPicPr>
          <p:cNvPr id="11" name="Picture 10"/>
          <p:cNvPicPr>
            <a:picLocks noChangeAspect="1"/>
          </p:cNvPicPr>
          <p:nvPr/>
        </p:nvPicPr>
        <p:blipFill>
          <a:blip r:embed="rId3"/>
          <a:stretch>
            <a:fillRect/>
          </a:stretch>
        </p:blipFill>
        <p:spPr>
          <a:xfrm>
            <a:off x="5448192" y="4153106"/>
            <a:ext cx="256054" cy="304826"/>
          </a:xfrm>
          <a:prstGeom prst="rect">
            <a:avLst/>
          </a:prstGeom>
        </p:spPr>
      </p:pic>
      <p:pic>
        <p:nvPicPr>
          <p:cNvPr id="6" name="Picture 5"/>
          <p:cNvPicPr>
            <a:picLocks noChangeAspect="1"/>
          </p:cNvPicPr>
          <p:nvPr/>
        </p:nvPicPr>
        <p:blipFill>
          <a:blip r:embed="rId4"/>
          <a:stretch>
            <a:fillRect/>
          </a:stretch>
        </p:blipFill>
        <p:spPr>
          <a:xfrm>
            <a:off x="0" y="549841"/>
            <a:ext cx="7623581" cy="2257624"/>
          </a:xfrm>
          <a:prstGeom prst="rect">
            <a:avLst/>
          </a:prstGeom>
        </p:spPr>
      </p:pic>
      <p:pic>
        <p:nvPicPr>
          <p:cNvPr id="13" name="Picture 12"/>
          <p:cNvPicPr>
            <a:picLocks noChangeAspect="1"/>
          </p:cNvPicPr>
          <p:nvPr/>
        </p:nvPicPr>
        <p:blipFill>
          <a:blip r:embed="rId5"/>
          <a:stretch>
            <a:fillRect/>
          </a:stretch>
        </p:blipFill>
        <p:spPr>
          <a:xfrm>
            <a:off x="24250" y="2916213"/>
            <a:ext cx="7640051" cy="2606525"/>
          </a:xfrm>
          <a:prstGeom prst="rect">
            <a:avLst/>
          </a:prstGeom>
        </p:spPr>
      </p:pic>
      <p:pic>
        <p:nvPicPr>
          <p:cNvPr id="14" name="Picture 13"/>
          <p:cNvPicPr>
            <a:picLocks noChangeAspect="1"/>
          </p:cNvPicPr>
          <p:nvPr/>
        </p:nvPicPr>
        <p:blipFill>
          <a:blip r:embed="rId6"/>
          <a:stretch>
            <a:fillRect/>
          </a:stretch>
        </p:blipFill>
        <p:spPr>
          <a:xfrm>
            <a:off x="5576219" y="1383689"/>
            <a:ext cx="231668" cy="268247"/>
          </a:xfrm>
          <a:prstGeom prst="rect">
            <a:avLst/>
          </a:prstGeom>
        </p:spPr>
      </p:pic>
      <p:pic>
        <p:nvPicPr>
          <p:cNvPr id="15" name="Picture 14"/>
          <p:cNvPicPr>
            <a:picLocks noChangeAspect="1"/>
          </p:cNvPicPr>
          <p:nvPr/>
        </p:nvPicPr>
        <p:blipFill>
          <a:blip r:embed="rId7"/>
          <a:stretch>
            <a:fillRect/>
          </a:stretch>
        </p:blipFill>
        <p:spPr>
          <a:xfrm>
            <a:off x="5576219" y="1739533"/>
            <a:ext cx="231668" cy="268247"/>
          </a:xfrm>
          <a:prstGeom prst="rect">
            <a:avLst/>
          </a:prstGeom>
        </p:spPr>
      </p:pic>
      <p:pic>
        <p:nvPicPr>
          <p:cNvPr id="16" name="Picture 15"/>
          <p:cNvPicPr>
            <a:picLocks noChangeAspect="1"/>
          </p:cNvPicPr>
          <p:nvPr/>
        </p:nvPicPr>
        <p:blipFill>
          <a:blip r:embed="rId8"/>
          <a:stretch>
            <a:fillRect/>
          </a:stretch>
        </p:blipFill>
        <p:spPr>
          <a:xfrm>
            <a:off x="5564026" y="2387770"/>
            <a:ext cx="256054" cy="304826"/>
          </a:xfrm>
          <a:prstGeom prst="rect">
            <a:avLst/>
          </a:prstGeom>
        </p:spPr>
      </p:pic>
      <p:pic>
        <p:nvPicPr>
          <p:cNvPr id="17" name="Picture 16"/>
          <p:cNvPicPr>
            <a:picLocks noChangeAspect="1"/>
          </p:cNvPicPr>
          <p:nvPr/>
        </p:nvPicPr>
        <p:blipFill>
          <a:blip r:embed="rId9"/>
          <a:stretch>
            <a:fillRect/>
          </a:stretch>
        </p:blipFill>
        <p:spPr>
          <a:xfrm>
            <a:off x="5527610" y="3755075"/>
            <a:ext cx="256054" cy="304826"/>
          </a:xfrm>
          <a:prstGeom prst="rect">
            <a:avLst/>
          </a:prstGeom>
        </p:spPr>
      </p:pic>
      <p:pic>
        <p:nvPicPr>
          <p:cNvPr id="18" name="Picture 17"/>
          <p:cNvPicPr>
            <a:picLocks noChangeAspect="1"/>
          </p:cNvPicPr>
          <p:nvPr/>
        </p:nvPicPr>
        <p:blipFill>
          <a:blip r:embed="rId10"/>
          <a:stretch>
            <a:fillRect/>
          </a:stretch>
        </p:blipFill>
        <p:spPr>
          <a:xfrm>
            <a:off x="5527610" y="4268557"/>
            <a:ext cx="256054" cy="304826"/>
          </a:xfrm>
          <a:prstGeom prst="rect">
            <a:avLst/>
          </a:prstGeom>
        </p:spPr>
      </p:pic>
      <p:pic>
        <p:nvPicPr>
          <p:cNvPr id="19" name="Picture 18"/>
          <p:cNvPicPr>
            <a:picLocks noChangeAspect="1"/>
          </p:cNvPicPr>
          <p:nvPr/>
        </p:nvPicPr>
        <p:blipFill>
          <a:blip r:embed="rId11"/>
          <a:stretch>
            <a:fillRect/>
          </a:stretch>
        </p:blipFill>
        <p:spPr>
          <a:xfrm>
            <a:off x="5564026" y="6273291"/>
            <a:ext cx="256054" cy="304826"/>
          </a:xfrm>
          <a:prstGeom prst="rect">
            <a:avLst/>
          </a:prstGeom>
        </p:spPr>
      </p:pic>
    </p:spTree>
    <p:extLst>
      <p:ext uri="{BB962C8B-B14F-4D97-AF65-F5344CB8AC3E}">
        <p14:creationId xmlns:p14="http://schemas.microsoft.com/office/powerpoint/2010/main" val="344852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411078" y="107901"/>
            <a:ext cx="10657184"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19</a:t>
            </a:fld>
            <a:endParaRPr lang="en-GB"/>
          </a:p>
        </p:txBody>
      </p:sp>
      <p:sp>
        <p:nvSpPr>
          <p:cNvPr id="21" name="Content Placeholder 2"/>
          <p:cNvSpPr txBox="1">
            <a:spLocks/>
          </p:cNvSpPr>
          <p:nvPr/>
        </p:nvSpPr>
        <p:spPr>
          <a:xfrm>
            <a:off x="7880325" y="755973"/>
            <a:ext cx="4279925"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a:solidFill>
                  <a:schemeClr val="accent2">
                    <a:lumMod val="75000"/>
                  </a:schemeClr>
                </a:solidFill>
                <a:latin typeface="+mn-lt"/>
                <a:cs typeface="Arial" panose="020B0604020202020204" pitchFamily="34" charset="0"/>
              </a:rPr>
              <a:t>Step 8: Booking the Appointment</a:t>
            </a:r>
          </a:p>
          <a:p>
            <a:pPr marL="0" indent="0">
              <a:buFont typeface="Arial"/>
              <a:buNone/>
            </a:pPr>
            <a:endParaRPr lang="en-GB" sz="1300" dirty="0">
              <a:latin typeface="+mn-lt"/>
              <a:cs typeface="Arial" panose="020B0604020202020204" pitchFamily="34" charset="0"/>
            </a:endParaRPr>
          </a:p>
          <a:p>
            <a:pPr marL="0" indent="0">
              <a:buFont typeface="Arial"/>
              <a:buNone/>
            </a:pPr>
            <a:r>
              <a:rPr lang="en-GB" sz="1400" dirty="0">
                <a:solidFill>
                  <a:srgbClr val="666666"/>
                </a:solidFill>
                <a:latin typeface="+mn-lt"/>
                <a:cs typeface="Arial" panose="020B0604020202020204" pitchFamily="34" charset="0"/>
              </a:rPr>
              <a:t>This then shows you the appointment you have reserved. If you are happy with this</a:t>
            </a:r>
          </a:p>
          <a:p>
            <a:pPr marL="0" indent="0">
              <a:buFont typeface="Arial"/>
              <a:buNone/>
            </a:pPr>
            <a:endParaRPr lang="en-GB" sz="1400" dirty="0">
              <a:solidFill>
                <a:srgbClr val="666666"/>
              </a:solidFill>
              <a:latin typeface="+mn-lt"/>
              <a:cs typeface="Arial" panose="020B0604020202020204" pitchFamily="34" charset="0"/>
            </a:endParaRPr>
          </a:p>
          <a:p>
            <a:pPr marL="0" indent="0">
              <a:buNone/>
            </a:pPr>
            <a:r>
              <a:rPr lang="en-GB" sz="1400" dirty="0">
                <a:solidFill>
                  <a:srgbClr val="666666"/>
                </a:solidFill>
                <a:latin typeface="+mn-lt"/>
                <a:cs typeface="Arial" panose="020B0604020202020204" pitchFamily="34" charset="0"/>
              </a:rPr>
              <a:t>1. Click on ‘</a:t>
            </a:r>
            <a:r>
              <a:rPr lang="en-GB" sz="1400" b="1" dirty="0">
                <a:solidFill>
                  <a:srgbClr val="666666"/>
                </a:solidFill>
                <a:latin typeface="+mn-lt"/>
                <a:cs typeface="Arial" panose="020B0604020202020204" pitchFamily="34" charset="0"/>
              </a:rPr>
              <a:t>Save Changes</a:t>
            </a:r>
            <a:r>
              <a:rPr lang="en-GB" sz="1400" dirty="0">
                <a:solidFill>
                  <a:srgbClr val="666666"/>
                </a:solidFill>
                <a:latin typeface="+mn-lt"/>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34896" y="4212357"/>
            <a:ext cx="7701413" cy="904875"/>
          </a:xfrm>
          <a:prstGeom prst="rect">
            <a:avLst/>
          </a:prstGeom>
        </p:spPr>
      </p:pic>
      <p:pic>
        <p:nvPicPr>
          <p:cNvPr id="6" name="Picture 5"/>
          <p:cNvPicPr>
            <a:picLocks noChangeAspect="1"/>
          </p:cNvPicPr>
          <p:nvPr/>
        </p:nvPicPr>
        <p:blipFill>
          <a:blip r:embed="rId3"/>
          <a:stretch>
            <a:fillRect/>
          </a:stretch>
        </p:blipFill>
        <p:spPr>
          <a:xfrm>
            <a:off x="11048677" y="368571"/>
            <a:ext cx="231668" cy="268247"/>
          </a:xfrm>
          <a:prstGeom prst="rect">
            <a:avLst/>
          </a:prstGeom>
        </p:spPr>
      </p:pic>
      <p:pic>
        <p:nvPicPr>
          <p:cNvPr id="8" name="Picture 7"/>
          <p:cNvPicPr>
            <a:picLocks noChangeAspect="1"/>
          </p:cNvPicPr>
          <p:nvPr/>
        </p:nvPicPr>
        <p:blipFill>
          <a:blip r:embed="rId4"/>
          <a:stretch>
            <a:fillRect/>
          </a:stretch>
        </p:blipFill>
        <p:spPr>
          <a:xfrm>
            <a:off x="34896" y="715850"/>
            <a:ext cx="7773421" cy="2590800"/>
          </a:xfrm>
          <a:prstGeom prst="rect">
            <a:avLst/>
          </a:prstGeom>
        </p:spPr>
      </p:pic>
      <p:pic>
        <p:nvPicPr>
          <p:cNvPr id="9" name="Picture 8"/>
          <p:cNvPicPr>
            <a:picLocks noChangeAspect="1"/>
          </p:cNvPicPr>
          <p:nvPr/>
        </p:nvPicPr>
        <p:blipFill>
          <a:blip r:embed="rId5"/>
          <a:stretch>
            <a:fillRect/>
          </a:stretch>
        </p:blipFill>
        <p:spPr>
          <a:xfrm>
            <a:off x="6008117" y="4530670"/>
            <a:ext cx="231668" cy="268247"/>
          </a:xfrm>
          <a:prstGeom prst="rect">
            <a:avLst/>
          </a:prstGeom>
        </p:spPr>
      </p:pic>
    </p:spTree>
    <p:extLst>
      <p:ext uri="{BB962C8B-B14F-4D97-AF65-F5344CB8AC3E}">
        <p14:creationId xmlns:p14="http://schemas.microsoft.com/office/powerpoint/2010/main" val="10641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44912" y="827981"/>
            <a:ext cx="10258964" cy="792000"/>
          </a:xfrm>
        </p:spPr>
        <p:txBody>
          <a:bodyPr/>
          <a:lstStyle/>
          <a:p>
            <a:r>
              <a:rPr lang="en-GB" dirty="0"/>
              <a:t>How to check what TRC band your order completed with. </a:t>
            </a:r>
            <a:br>
              <a:rPr lang="en-GB" dirty="0"/>
            </a:br>
            <a:endParaRPr lang="en-GB" dirty="0"/>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6" name="Content Placeholder 2"/>
          <p:cNvSpPr txBox="1">
            <a:spLocks/>
          </p:cNvSpPr>
          <p:nvPr/>
        </p:nvSpPr>
        <p:spPr>
          <a:xfrm>
            <a:off x="7520285" y="1970415"/>
            <a:ext cx="448518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1: Logging In</a:t>
            </a:r>
          </a:p>
          <a:p>
            <a:endParaRPr lang="en-GB" sz="1400" dirty="0">
              <a:solidFill>
                <a:schemeClr val="bg1">
                  <a:lumMod val="50000"/>
                </a:schemeClr>
              </a:solidFill>
              <a:cs typeface="Arial" panose="020B0604020202020204" pitchFamily="34" charset="0"/>
            </a:endParaRPr>
          </a:p>
          <a:p>
            <a:pPr marL="285750" indent="-285750">
              <a:spcBef>
                <a:spcPts val="600"/>
              </a:spcBef>
              <a:buFont typeface="Arial" panose="020B0604020202020204" pitchFamily="34" charset="0"/>
              <a:buChar char="•"/>
            </a:pPr>
            <a:r>
              <a:rPr lang="en-GB" sz="1400" dirty="0">
                <a:solidFill>
                  <a:schemeClr val="bg1">
                    <a:lumMod val="50000"/>
                  </a:schemeClr>
                </a:solidFill>
                <a:cs typeface="Arial" panose="020B0604020202020204" pitchFamily="34" charset="0"/>
              </a:rPr>
              <a:t>Go to </a:t>
            </a:r>
            <a:r>
              <a:rPr lang="en-GB" sz="1400" dirty="0">
                <a:solidFill>
                  <a:schemeClr val="bg1">
                    <a:lumMod val="50000"/>
                  </a:schemeClr>
                </a:solidFill>
                <a:cs typeface="Arial" panose="020B0604020202020204" pitchFamily="34" charset="0"/>
                <a:hlinkClick r:id="rId2"/>
              </a:rPr>
              <a:t>www.btwholesale.com</a:t>
            </a:r>
            <a:r>
              <a:rPr lang="en-GB" sz="1400" dirty="0">
                <a:solidFill>
                  <a:schemeClr val="bg1">
                    <a:lumMod val="50000"/>
                  </a:schemeClr>
                </a:solidFill>
                <a:cs typeface="Arial" panose="020B0604020202020204" pitchFamily="34" charset="0"/>
              </a:rPr>
              <a:t> </a:t>
            </a:r>
          </a:p>
          <a:p>
            <a:pPr marL="285750" indent="-285750">
              <a:spcBef>
                <a:spcPts val="600"/>
              </a:spcBef>
              <a:buFont typeface="Arial" panose="020B0604020202020204" pitchFamily="34" charset="0"/>
              <a:buChar char="•"/>
            </a:pPr>
            <a:r>
              <a:rPr lang="en-GB" sz="1400" dirty="0">
                <a:solidFill>
                  <a:schemeClr val="bg1">
                    <a:lumMod val="50000"/>
                  </a:schemeClr>
                </a:solidFill>
                <a:cs typeface="Arial" panose="020B0604020202020204" pitchFamily="34" charset="0"/>
              </a:rPr>
              <a:t>Enter your Username and Password</a:t>
            </a:r>
          </a:p>
          <a:p>
            <a:pPr marL="285750" indent="-285750">
              <a:spcBef>
                <a:spcPts val="600"/>
              </a:spcBef>
              <a:buFont typeface="Arial" panose="020B0604020202020204" pitchFamily="34" charset="0"/>
              <a:buChar char="•"/>
            </a:pPr>
            <a:r>
              <a:rPr lang="en-GB" sz="1400" dirty="0">
                <a:solidFill>
                  <a:schemeClr val="bg1">
                    <a:lumMod val="50000"/>
                  </a:schemeClr>
                </a:solidFill>
                <a:cs typeface="Arial" panose="020B0604020202020204" pitchFamily="34" charset="0"/>
              </a:rPr>
              <a:t>Click ‘Login’</a:t>
            </a:r>
          </a:p>
          <a:p>
            <a:endParaRPr lang="en-GB" sz="13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945" y="176408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60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16992" y="35283"/>
            <a:ext cx="12169352"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20</a:t>
            </a:fld>
            <a:endParaRPr lang="en-GB"/>
          </a:p>
        </p:txBody>
      </p:sp>
      <p:sp>
        <p:nvSpPr>
          <p:cNvPr id="21" name="Content Placeholder 2"/>
          <p:cNvSpPr txBox="1">
            <a:spLocks/>
          </p:cNvSpPr>
          <p:nvPr/>
        </p:nvSpPr>
        <p:spPr>
          <a:xfrm>
            <a:off x="7880326" y="971997"/>
            <a:ext cx="4272034"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a:solidFill>
                  <a:schemeClr val="accent2">
                    <a:lumMod val="75000"/>
                  </a:schemeClr>
                </a:solidFill>
                <a:latin typeface="+mn-lt"/>
                <a:cs typeface="Arial" panose="020B0604020202020204" pitchFamily="34" charset="0"/>
              </a:rPr>
              <a:t>Step 9: Order Summary</a:t>
            </a:r>
          </a:p>
          <a:p>
            <a:pPr marL="0" indent="0">
              <a:buFont typeface="Arial"/>
              <a:buNone/>
            </a:pPr>
            <a:endParaRPr lang="en-GB" sz="1300" dirty="0">
              <a:latin typeface="+mn-lt"/>
              <a:cs typeface="Arial" panose="020B0604020202020204" pitchFamily="34" charset="0"/>
            </a:endParaRPr>
          </a:p>
          <a:p>
            <a:pPr marL="0" indent="0">
              <a:buFont typeface="Arial"/>
              <a:buNone/>
            </a:pPr>
            <a:r>
              <a:rPr lang="en-GB" sz="1400" dirty="0">
                <a:solidFill>
                  <a:schemeClr val="bg1">
                    <a:lumMod val="50000"/>
                  </a:schemeClr>
                </a:solidFill>
                <a:latin typeface="+mn-lt"/>
                <a:cs typeface="Arial" panose="020B0604020202020204" pitchFamily="34" charset="0"/>
              </a:rPr>
              <a:t>Your order is summarised confirming the selected appointment and the cost details.</a:t>
            </a:r>
          </a:p>
          <a:p>
            <a:pPr marL="0" indent="0">
              <a:buFont typeface="Arial"/>
              <a:buNone/>
            </a:pPr>
            <a:endParaRPr lang="en-GB" sz="1400" dirty="0">
              <a:solidFill>
                <a:schemeClr val="bg1">
                  <a:lumMod val="50000"/>
                </a:schemeClr>
              </a:solidFill>
              <a:latin typeface="+mn-lt"/>
              <a:cs typeface="Arial" panose="020B0604020202020204" pitchFamily="34" charset="0"/>
            </a:endParaRPr>
          </a:p>
          <a:p>
            <a:pPr marL="0" indent="0">
              <a:buFont typeface="Arial"/>
              <a:buNone/>
            </a:pPr>
            <a:r>
              <a:rPr lang="en-GB" sz="1400" dirty="0">
                <a:solidFill>
                  <a:schemeClr val="bg1">
                    <a:lumMod val="50000"/>
                  </a:schemeClr>
                </a:solidFill>
                <a:latin typeface="+mn-lt"/>
                <a:cs typeface="Arial" panose="020B0604020202020204" pitchFamily="34" charset="0"/>
              </a:rPr>
              <a:t>If you want to change the appointment you still can.</a:t>
            </a:r>
          </a:p>
          <a:p>
            <a:pPr marL="0" indent="0">
              <a:buFont typeface="Arial"/>
              <a:buNone/>
            </a:pPr>
            <a:endParaRPr lang="en-GB" sz="1400" dirty="0">
              <a:solidFill>
                <a:schemeClr val="bg1">
                  <a:lumMod val="50000"/>
                </a:schemeClr>
              </a:solidFill>
              <a:latin typeface="+mn-lt"/>
              <a:cs typeface="Arial" panose="020B0604020202020204" pitchFamily="34" charset="0"/>
            </a:endParaRPr>
          </a:p>
          <a:p>
            <a:pPr marL="0" indent="0">
              <a:buFont typeface="Arial"/>
              <a:buNone/>
            </a:pPr>
            <a:r>
              <a:rPr lang="en-GB" sz="1400" b="1" dirty="0">
                <a:solidFill>
                  <a:schemeClr val="bg1">
                    <a:lumMod val="50000"/>
                  </a:schemeClr>
                </a:solidFill>
                <a:latin typeface="+mn-lt"/>
                <a:cs typeface="Arial" panose="020B0604020202020204" pitchFamily="34" charset="0"/>
              </a:rPr>
              <a:t>1. </a:t>
            </a:r>
            <a:r>
              <a:rPr lang="en-GB" sz="1400" dirty="0">
                <a:solidFill>
                  <a:schemeClr val="bg1">
                    <a:lumMod val="50000"/>
                  </a:schemeClr>
                </a:solidFill>
                <a:latin typeface="+mn-lt"/>
                <a:cs typeface="Arial" panose="020B0604020202020204" pitchFamily="34" charset="0"/>
              </a:rPr>
              <a:t>When you are happy select ‘</a:t>
            </a:r>
            <a:r>
              <a:rPr lang="en-GB" sz="1400" b="1" dirty="0">
                <a:solidFill>
                  <a:schemeClr val="bg1">
                    <a:lumMod val="50000"/>
                  </a:schemeClr>
                </a:solidFill>
                <a:latin typeface="+mn-lt"/>
                <a:cs typeface="Arial" panose="020B0604020202020204" pitchFamily="34" charset="0"/>
              </a:rPr>
              <a:t>Next</a:t>
            </a:r>
            <a:r>
              <a:rPr lang="en-GB" sz="1400" dirty="0">
                <a:solidFill>
                  <a:schemeClr val="bg1">
                    <a:lumMod val="50000"/>
                  </a:schemeClr>
                </a:solidFill>
                <a:latin typeface="+mn-lt"/>
                <a:cs typeface="Arial" panose="020B0604020202020204" pitchFamily="34" charset="0"/>
              </a:rPr>
              <a:t>’</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endParaRPr lang="en-GB" sz="1300" dirty="0">
              <a:solidFill>
                <a:srgbClr val="666666"/>
              </a:solidFill>
              <a:latin typeface="+mn-lt"/>
              <a:cs typeface="Arial" panose="020B0604020202020204" pitchFamily="34" charset="0"/>
            </a:endParaRPr>
          </a:p>
        </p:txBody>
      </p:sp>
      <p:pic>
        <p:nvPicPr>
          <p:cNvPr id="7" name="Picture 6"/>
          <p:cNvPicPr>
            <a:picLocks noChangeAspect="1"/>
          </p:cNvPicPr>
          <p:nvPr/>
        </p:nvPicPr>
        <p:blipFill>
          <a:blip r:embed="rId2"/>
          <a:stretch>
            <a:fillRect/>
          </a:stretch>
        </p:blipFill>
        <p:spPr>
          <a:xfrm>
            <a:off x="0" y="5148462"/>
            <a:ext cx="7756587" cy="1692076"/>
          </a:xfrm>
          <a:prstGeom prst="rect">
            <a:avLst/>
          </a:prstGeom>
        </p:spPr>
      </p:pic>
      <p:pic>
        <p:nvPicPr>
          <p:cNvPr id="4" name="Picture 3"/>
          <p:cNvPicPr>
            <a:picLocks noChangeAspect="1"/>
          </p:cNvPicPr>
          <p:nvPr/>
        </p:nvPicPr>
        <p:blipFill>
          <a:blip r:embed="rId3"/>
          <a:stretch>
            <a:fillRect/>
          </a:stretch>
        </p:blipFill>
        <p:spPr>
          <a:xfrm>
            <a:off x="-19365" y="530682"/>
            <a:ext cx="7899691" cy="4905375"/>
          </a:xfrm>
          <a:prstGeom prst="rect">
            <a:avLst/>
          </a:prstGeom>
        </p:spPr>
      </p:pic>
      <p:pic>
        <p:nvPicPr>
          <p:cNvPr id="9" name="Picture 8"/>
          <p:cNvPicPr>
            <a:picLocks noChangeAspect="1"/>
          </p:cNvPicPr>
          <p:nvPr/>
        </p:nvPicPr>
        <p:blipFill>
          <a:blip r:embed="rId4"/>
          <a:stretch>
            <a:fillRect/>
          </a:stretch>
        </p:blipFill>
        <p:spPr>
          <a:xfrm>
            <a:off x="7592136" y="6551145"/>
            <a:ext cx="231668" cy="268247"/>
          </a:xfrm>
          <a:prstGeom prst="rect">
            <a:avLst/>
          </a:prstGeom>
        </p:spPr>
      </p:pic>
    </p:spTree>
    <p:extLst>
      <p:ext uri="{BB962C8B-B14F-4D97-AF65-F5344CB8AC3E}">
        <p14:creationId xmlns:p14="http://schemas.microsoft.com/office/powerpoint/2010/main" val="92866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19485" y="143228"/>
            <a:ext cx="11195067"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21</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21</a:t>
            </a:fld>
            <a:endParaRPr lang="en-GB"/>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a:solidFill>
                  <a:schemeClr val="accent2">
                    <a:lumMod val="75000"/>
                  </a:schemeClr>
                </a:solidFill>
                <a:latin typeface="Arial" panose="020B0604020202020204" pitchFamily="34" charset="0"/>
                <a:cs typeface="Arial" panose="020B0604020202020204" pitchFamily="34" charset="0"/>
              </a:rPr>
              <a:t>Step 10: Order Contacts</a:t>
            </a:r>
          </a:p>
          <a:p>
            <a:pPr marL="0" indent="0">
              <a:buFont typeface="Arial"/>
              <a:buNone/>
            </a:pPr>
            <a:endParaRPr lang="en-GB" sz="1300" dirty="0">
              <a:latin typeface="Arial" panose="020B0604020202020204" pitchFamily="34" charset="0"/>
              <a:cs typeface="Arial" panose="020B0604020202020204" pitchFamily="34" charset="0"/>
            </a:endParaRPr>
          </a:p>
          <a:p>
            <a:pPr marL="0" indent="0">
              <a:buNone/>
            </a:pPr>
            <a:r>
              <a:rPr lang="en-GB" sz="1400" dirty="0">
                <a:solidFill>
                  <a:srgbClr val="666666"/>
                </a:solidFill>
                <a:latin typeface="+mn-lt"/>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mn-lt"/>
              <a:cs typeface="Arial" panose="020B0604020202020204" pitchFamily="34" charset="0"/>
            </a:endParaRPr>
          </a:p>
          <a:p>
            <a:pPr marL="0" indent="0">
              <a:spcBef>
                <a:spcPts val="600"/>
              </a:spcBef>
              <a:buClr>
                <a:schemeClr val="bg2"/>
              </a:buClr>
              <a:buNone/>
            </a:pPr>
            <a:r>
              <a:rPr lang="en-GB" sz="1400" b="1" dirty="0">
                <a:solidFill>
                  <a:schemeClr val="bg1">
                    <a:lumMod val="50000"/>
                  </a:schemeClr>
                </a:solidFill>
                <a:latin typeface="+mn-lt"/>
                <a:cs typeface="Arial" panose="020B0604020202020204" pitchFamily="34" charset="0"/>
              </a:rPr>
              <a:t>1. </a:t>
            </a:r>
            <a:r>
              <a:rPr lang="en-GB" sz="1400" dirty="0">
                <a:solidFill>
                  <a:srgbClr val="666666"/>
                </a:solidFill>
                <a:latin typeface="+mn-lt"/>
                <a:cs typeface="Arial" panose="020B0604020202020204" pitchFamily="34" charset="0"/>
              </a:rPr>
              <a:t>Your details will be automatically populated from your BTWholesale.com account details. You can edit these if needed. </a:t>
            </a:r>
          </a:p>
          <a:p>
            <a:pPr marL="0" indent="0">
              <a:spcBef>
                <a:spcPts val="600"/>
              </a:spcBef>
              <a:buClr>
                <a:schemeClr val="bg2"/>
              </a:buClr>
              <a:buNone/>
            </a:pPr>
            <a:r>
              <a:rPr lang="en-GB" sz="1400" b="1" dirty="0">
                <a:solidFill>
                  <a:srgbClr val="666666"/>
                </a:solidFill>
                <a:latin typeface="+mn-lt"/>
                <a:cs typeface="Arial" panose="020B0604020202020204" pitchFamily="34" charset="0"/>
              </a:rPr>
              <a:t>2. </a:t>
            </a:r>
            <a:r>
              <a:rPr lang="en-GB" sz="1400" dirty="0">
                <a:solidFill>
                  <a:srgbClr val="666666"/>
                </a:solidFill>
                <a:latin typeface="+mn-lt"/>
                <a:cs typeface="Arial" panose="020B0604020202020204" pitchFamily="34" charset="0"/>
              </a:rPr>
              <a:t>You can also add any additional contacts. </a:t>
            </a:r>
          </a:p>
          <a:p>
            <a:pPr marL="0" indent="0">
              <a:spcBef>
                <a:spcPts val="600"/>
              </a:spcBef>
              <a:buClr>
                <a:schemeClr val="bg2"/>
              </a:buClr>
              <a:buNone/>
            </a:pPr>
            <a:endParaRPr lang="en-GB" sz="1400" dirty="0">
              <a:solidFill>
                <a:srgbClr val="666666"/>
              </a:solidFill>
              <a:latin typeface="+mn-lt"/>
              <a:cs typeface="Arial" panose="020B0604020202020204" pitchFamily="34" charset="0"/>
            </a:endParaRPr>
          </a:p>
          <a:p>
            <a:pPr marL="0" indent="0">
              <a:spcBef>
                <a:spcPts val="600"/>
              </a:spcBef>
              <a:buClr>
                <a:schemeClr val="bg2"/>
              </a:buClr>
              <a:buNone/>
            </a:pPr>
            <a:r>
              <a:rPr lang="en-GB" sz="1400" b="1" dirty="0">
                <a:solidFill>
                  <a:srgbClr val="666666"/>
                </a:solidFill>
                <a:latin typeface="+mn-lt"/>
                <a:cs typeface="Arial" panose="020B0604020202020204" pitchFamily="34" charset="0"/>
              </a:rPr>
              <a:t>3. </a:t>
            </a:r>
            <a:r>
              <a:rPr lang="en-GB" sz="1400" dirty="0">
                <a:solidFill>
                  <a:srgbClr val="666666"/>
                </a:solidFill>
                <a:latin typeface="+mn-lt"/>
                <a:cs typeface="Arial" panose="020B0604020202020204" pitchFamily="34" charset="0"/>
              </a:rPr>
              <a:t>You can also choose how you want to be updated; Email, Online Tracking or Critical emails only. </a:t>
            </a:r>
          </a:p>
          <a:p>
            <a:pPr marL="0" indent="0">
              <a:spcBef>
                <a:spcPts val="600"/>
              </a:spcBef>
              <a:buClr>
                <a:schemeClr val="bg2"/>
              </a:buClr>
              <a:buNone/>
            </a:pPr>
            <a:endParaRPr lang="en-GB" sz="1400" dirty="0">
              <a:solidFill>
                <a:srgbClr val="666666"/>
              </a:solidFill>
              <a:latin typeface="+mn-lt"/>
              <a:cs typeface="Arial" panose="020B0604020202020204" pitchFamily="34" charset="0"/>
            </a:endParaRPr>
          </a:p>
          <a:p>
            <a:pPr marL="0" indent="0">
              <a:spcBef>
                <a:spcPts val="600"/>
              </a:spcBef>
              <a:buClr>
                <a:schemeClr val="bg2"/>
              </a:buClr>
              <a:buNone/>
            </a:pPr>
            <a:r>
              <a:rPr lang="en-GB" sz="1400" b="1" dirty="0">
                <a:solidFill>
                  <a:srgbClr val="666666"/>
                </a:solidFill>
                <a:latin typeface="+mn-lt"/>
                <a:cs typeface="Arial" panose="020B0604020202020204" pitchFamily="34" charset="0"/>
              </a:rPr>
              <a:t>4. </a:t>
            </a:r>
            <a:r>
              <a:rPr lang="en-GB" sz="1400" dirty="0">
                <a:solidFill>
                  <a:srgbClr val="666666"/>
                </a:solidFill>
                <a:latin typeface="+mn-lt"/>
                <a:cs typeface="Arial" panose="020B0604020202020204" pitchFamily="34" charset="0"/>
              </a:rPr>
              <a:t>Click ‘</a:t>
            </a:r>
            <a:r>
              <a:rPr lang="en-GB" sz="1400" b="1" dirty="0">
                <a:solidFill>
                  <a:srgbClr val="666666"/>
                </a:solidFill>
                <a:latin typeface="+mn-lt"/>
                <a:cs typeface="Arial" panose="020B0604020202020204" pitchFamily="34" charset="0"/>
              </a:rPr>
              <a:t>Next</a:t>
            </a:r>
            <a:r>
              <a:rPr lang="en-GB" sz="1400" dirty="0">
                <a:solidFill>
                  <a:srgbClr val="666666"/>
                </a:solidFill>
                <a:latin typeface="+mn-lt"/>
                <a:cs typeface="Arial" panose="020B0604020202020204" pitchFamily="34" charset="0"/>
              </a:rPr>
              <a:t>’ </a:t>
            </a:r>
          </a:p>
        </p:txBody>
      </p:sp>
      <p:sp>
        <p:nvSpPr>
          <p:cNvPr id="10" name="Oval 9"/>
          <p:cNvSpPr/>
          <p:nvPr/>
        </p:nvSpPr>
        <p:spPr>
          <a:xfrm>
            <a:off x="903522" y="3296248"/>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2</a:t>
            </a:r>
          </a:p>
        </p:txBody>
      </p:sp>
      <p:sp>
        <p:nvSpPr>
          <p:cNvPr id="11" name="Oval 10"/>
          <p:cNvSpPr/>
          <p:nvPr/>
        </p:nvSpPr>
        <p:spPr>
          <a:xfrm>
            <a:off x="1081322" y="522046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3</a:t>
            </a:r>
          </a:p>
        </p:txBody>
      </p:sp>
      <p:sp>
        <p:nvSpPr>
          <p:cNvPr id="12" name="Oval 11"/>
          <p:cNvSpPr/>
          <p:nvPr/>
        </p:nvSpPr>
        <p:spPr>
          <a:xfrm>
            <a:off x="5216029" y="592587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4" name="Picture 3"/>
          <p:cNvPicPr>
            <a:picLocks noChangeAspect="1"/>
          </p:cNvPicPr>
          <p:nvPr/>
        </p:nvPicPr>
        <p:blipFill>
          <a:blip r:embed="rId2"/>
          <a:stretch>
            <a:fillRect/>
          </a:stretch>
        </p:blipFill>
        <p:spPr>
          <a:xfrm>
            <a:off x="24630" y="558100"/>
            <a:ext cx="6368216" cy="3582250"/>
          </a:xfrm>
          <a:prstGeom prst="rect">
            <a:avLst/>
          </a:prstGeom>
        </p:spPr>
      </p:pic>
      <p:pic>
        <p:nvPicPr>
          <p:cNvPr id="13" name="Picture 12"/>
          <p:cNvPicPr>
            <a:picLocks noChangeAspect="1"/>
          </p:cNvPicPr>
          <p:nvPr/>
        </p:nvPicPr>
        <p:blipFill>
          <a:blip r:embed="rId3"/>
          <a:stretch>
            <a:fillRect/>
          </a:stretch>
        </p:blipFill>
        <p:spPr>
          <a:xfrm>
            <a:off x="1" y="4287255"/>
            <a:ext cx="6392846" cy="2553283"/>
          </a:xfrm>
          <a:prstGeom prst="rect">
            <a:avLst/>
          </a:prstGeom>
        </p:spPr>
      </p:pic>
      <p:pic>
        <p:nvPicPr>
          <p:cNvPr id="14" name="Picture 13"/>
          <p:cNvPicPr>
            <a:picLocks noChangeAspect="1"/>
          </p:cNvPicPr>
          <p:nvPr/>
        </p:nvPicPr>
        <p:blipFill>
          <a:blip r:embed="rId4"/>
          <a:stretch>
            <a:fillRect/>
          </a:stretch>
        </p:blipFill>
        <p:spPr>
          <a:xfrm>
            <a:off x="5576069" y="3834587"/>
            <a:ext cx="231668" cy="274344"/>
          </a:xfrm>
          <a:prstGeom prst="rect">
            <a:avLst/>
          </a:prstGeom>
        </p:spPr>
      </p:pic>
      <p:pic>
        <p:nvPicPr>
          <p:cNvPr id="15" name="Picture 14"/>
          <p:cNvPicPr>
            <a:picLocks noChangeAspect="1"/>
          </p:cNvPicPr>
          <p:nvPr/>
        </p:nvPicPr>
        <p:blipFill>
          <a:blip r:embed="rId5"/>
          <a:stretch>
            <a:fillRect/>
          </a:stretch>
        </p:blipFill>
        <p:spPr>
          <a:xfrm>
            <a:off x="748166" y="3310162"/>
            <a:ext cx="231668" cy="268247"/>
          </a:xfrm>
          <a:prstGeom prst="rect">
            <a:avLst/>
          </a:prstGeom>
        </p:spPr>
      </p:pic>
      <p:pic>
        <p:nvPicPr>
          <p:cNvPr id="16" name="Picture 15"/>
          <p:cNvPicPr>
            <a:picLocks noChangeAspect="1"/>
          </p:cNvPicPr>
          <p:nvPr/>
        </p:nvPicPr>
        <p:blipFill>
          <a:blip r:embed="rId6"/>
          <a:stretch>
            <a:fillRect/>
          </a:stretch>
        </p:blipFill>
        <p:spPr>
          <a:xfrm>
            <a:off x="914168" y="4989999"/>
            <a:ext cx="256054" cy="304826"/>
          </a:xfrm>
          <a:prstGeom prst="rect">
            <a:avLst/>
          </a:prstGeom>
        </p:spPr>
      </p:pic>
      <p:pic>
        <p:nvPicPr>
          <p:cNvPr id="17" name="Picture 16"/>
          <p:cNvPicPr>
            <a:picLocks noChangeAspect="1"/>
          </p:cNvPicPr>
          <p:nvPr/>
        </p:nvPicPr>
        <p:blipFill>
          <a:blip r:embed="rId7"/>
          <a:stretch>
            <a:fillRect/>
          </a:stretch>
        </p:blipFill>
        <p:spPr>
          <a:xfrm>
            <a:off x="6392846" y="6423124"/>
            <a:ext cx="256054" cy="304826"/>
          </a:xfrm>
          <a:prstGeom prst="rect">
            <a:avLst/>
          </a:prstGeom>
        </p:spPr>
      </p:pic>
    </p:spTree>
    <p:extLst>
      <p:ext uri="{BB962C8B-B14F-4D97-AF65-F5344CB8AC3E}">
        <p14:creationId xmlns:p14="http://schemas.microsoft.com/office/powerpoint/2010/main" val="271549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239301" y="97038"/>
            <a:ext cx="11555107"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22</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22</a:t>
            </a:fld>
            <a:endParaRPr lang="en-GB"/>
          </a:p>
        </p:txBody>
      </p:sp>
      <p:sp>
        <p:nvSpPr>
          <p:cNvPr id="10" name="Content Placeholder 2"/>
          <p:cNvSpPr txBox="1">
            <a:spLocks/>
          </p:cNvSpPr>
          <p:nvPr/>
        </p:nvSpPr>
        <p:spPr>
          <a:xfrm>
            <a:off x="6869884" y="1692077"/>
            <a:ext cx="4506511" cy="4982517"/>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latin typeface="+mn-lt"/>
                <a:cs typeface="Arial" panose="020B0604020202020204" pitchFamily="34" charset="0"/>
              </a:rPr>
              <a:t>Step 11: Confirmation</a:t>
            </a:r>
          </a:p>
          <a:p>
            <a:endParaRPr lang="en-GB" sz="1400" b="1" dirty="0">
              <a:solidFill>
                <a:schemeClr val="accent2"/>
              </a:solidFill>
              <a:latin typeface="+mn-lt"/>
              <a:cs typeface="Arial" panose="020B0604020202020204" pitchFamily="34" charset="0"/>
            </a:endParaRPr>
          </a:p>
          <a:p>
            <a:r>
              <a:rPr lang="en-GB" sz="1400" dirty="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400" dirty="0">
              <a:solidFill>
                <a:srgbClr val="666666"/>
              </a:solidFill>
              <a:latin typeface="+mn-lt"/>
              <a:cs typeface="Arial" panose="020B0604020202020204" pitchFamily="34" charset="0"/>
            </a:endParaRPr>
          </a:p>
          <a:p>
            <a:pPr>
              <a:spcBef>
                <a:spcPts val="600"/>
              </a:spcBef>
            </a:pPr>
            <a:r>
              <a:rPr lang="en-GB" sz="1400" dirty="0">
                <a:solidFill>
                  <a:srgbClr val="666666"/>
                </a:solidFill>
                <a:latin typeface="+mn-lt"/>
                <a:cs typeface="Arial" panose="020B0604020202020204" pitchFamily="34" charset="0"/>
              </a:rPr>
              <a:t>The following details are confirmed:</a:t>
            </a:r>
          </a:p>
          <a:p>
            <a:pPr>
              <a:spcBef>
                <a:spcPts val="600"/>
              </a:spcBef>
            </a:pPr>
            <a:r>
              <a:rPr lang="en-GB" sz="1400" b="1" dirty="0">
                <a:solidFill>
                  <a:srgbClr val="666666"/>
                </a:solidFill>
                <a:latin typeface="+mn-lt"/>
                <a:cs typeface="Arial" panose="020B0604020202020204" pitchFamily="34" charset="0"/>
              </a:rPr>
              <a:t>1. </a:t>
            </a:r>
            <a:r>
              <a:rPr lang="en-GB" sz="1400" dirty="0">
                <a:solidFill>
                  <a:srgbClr val="666666"/>
                </a:solidFill>
                <a:latin typeface="+mn-lt"/>
                <a:cs typeface="Arial" panose="020B0604020202020204" pitchFamily="34" charset="0"/>
              </a:rPr>
              <a:t>What product you have ordered and the options you have selected. </a:t>
            </a:r>
          </a:p>
          <a:p>
            <a:pPr marL="342900" indent="-342900">
              <a:spcBef>
                <a:spcPts val="600"/>
              </a:spcBef>
              <a:buAutoNum type="arabicPeriod"/>
            </a:pPr>
            <a:endParaRPr lang="en-GB" sz="1400" dirty="0">
              <a:solidFill>
                <a:srgbClr val="666666"/>
              </a:solidFill>
              <a:latin typeface="+mn-lt"/>
              <a:cs typeface="Arial" panose="020B0604020202020204" pitchFamily="34" charset="0"/>
            </a:endParaRPr>
          </a:p>
          <a:p>
            <a:pPr>
              <a:spcBef>
                <a:spcPts val="600"/>
              </a:spcBef>
            </a:pPr>
            <a:r>
              <a:rPr lang="en-GB" sz="1400" b="1" dirty="0">
                <a:solidFill>
                  <a:srgbClr val="666666"/>
                </a:solidFill>
                <a:latin typeface="+mn-lt"/>
                <a:cs typeface="Arial" panose="020B0604020202020204" pitchFamily="34" charset="0"/>
              </a:rPr>
              <a:t>2. </a:t>
            </a:r>
            <a:r>
              <a:rPr lang="en-GB" sz="1400" dirty="0">
                <a:solidFill>
                  <a:srgbClr val="666666"/>
                </a:solidFill>
                <a:latin typeface="+mn-lt"/>
                <a:cs typeface="Arial" panose="020B0604020202020204" pitchFamily="34" charset="0"/>
              </a:rPr>
              <a:t>The monthly and one off costs.</a:t>
            </a:r>
          </a:p>
        </p:txBody>
      </p:sp>
      <p:pic>
        <p:nvPicPr>
          <p:cNvPr id="8" name="Picture 7"/>
          <p:cNvPicPr>
            <a:picLocks noChangeAspect="1"/>
          </p:cNvPicPr>
          <p:nvPr/>
        </p:nvPicPr>
        <p:blipFill>
          <a:blip r:embed="rId2"/>
          <a:stretch>
            <a:fillRect/>
          </a:stretch>
        </p:blipFill>
        <p:spPr>
          <a:xfrm>
            <a:off x="568166" y="3365686"/>
            <a:ext cx="231668" cy="274344"/>
          </a:xfrm>
          <a:prstGeom prst="rect">
            <a:avLst/>
          </a:prstGeom>
        </p:spPr>
      </p:pic>
      <p:pic>
        <p:nvPicPr>
          <p:cNvPr id="3" name="Picture 2"/>
          <p:cNvPicPr>
            <a:picLocks noChangeAspect="1"/>
          </p:cNvPicPr>
          <p:nvPr/>
        </p:nvPicPr>
        <p:blipFill>
          <a:blip r:embed="rId3"/>
          <a:stretch>
            <a:fillRect/>
          </a:stretch>
        </p:blipFill>
        <p:spPr>
          <a:xfrm>
            <a:off x="12689" y="467941"/>
            <a:ext cx="6944221" cy="3785642"/>
          </a:xfrm>
          <a:prstGeom prst="rect">
            <a:avLst/>
          </a:prstGeom>
        </p:spPr>
      </p:pic>
      <p:pic>
        <p:nvPicPr>
          <p:cNvPr id="4" name="Picture 3"/>
          <p:cNvPicPr>
            <a:picLocks noChangeAspect="1"/>
          </p:cNvPicPr>
          <p:nvPr/>
        </p:nvPicPr>
        <p:blipFill>
          <a:blip r:embed="rId4"/>
          <a:stretch>
            <a:fillRect/>
          </a:stretch>
        </p:blipFill>
        <p:spPr>
          <a:xfrm>
            <a:off x="388166" y="3672462"/>
            <a:ext cx="231668" cy="274344"/>
          </a:xfrm>
          <a:prstGeom prst="rect">
            <a:avLst/>
          </a:prstGeom>
        </p:spPr>
      </p:pic>
      <p:pic>
        <p:nvPicPr>
          <p:cNvPr id="11" name="Picture 10"/>
          <p:cNvPicPr>
            <a:picLocks noChangeAspect="1"/>
          </p:cNvPicPr>
          <p:nvPr/>
        </p:nvPicPr>
        <p:blipFill>
          <a:blip r:embed="rId5"/>
          <a:stretch>
            <a:fillRect/>
          </a:stretch>
        </p:blipFill>
        <p:spPr>
          <a:xfrm>
            <a:off x="5785186" y="3946806"/>
            <a:ext cx="231668" cy="268247"/>
          </a:xfrm>
          <a:prstGeom prst="rect">
            <a:avLst/>
          </a:prstGeom>
        </p:spPr>
      </p:pic>
    </p:spTree>
    <p:extLst>
      <p:ext uri="{BB962C8B-B14F-4D97-AF65-F5344CB8AC3E}">
        <p14:creationId xmlns:p14="http://schemas.microsoft.com/office/powerpoint/2010/main" val="332830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239301" y="97038"/>
            <a:ext cx="11555107"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23</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23</a:t>
            </a:fld>
            <a:endParaRPr lang="en-GB"/>
          </a:p>
        </p:txBody>
      </p:sp>
      <p:sp>
        <p:nvSpPr>
          <p:cNvPr id="10" name="Content Placeholder 2"/>
          <p:cNvSpPr txBox="1">
            <a:spLocks/>
          </p:cNvSpPr>
          <p:nvPr/>
        </p:nvSpPr>
        <p:spPr>
          <a:xfrm>
            <a:off x="6869884" y="1188022"/>
            <a:ext cx="5114897" cy="482453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a:solidFill>
                  <a:schemeClr val="accent2">
                    <a:lumMod val="75000"/>
                  </a:schemeClr>
                </a:solidFill>
                <a:latin typeface="+mn-lt"/>
                <a:cs typeface="Arial" panose="020B0604020202020204" pitchFamily="34" charset="0"/>
              </a:rPr>
              <a:t>Step 11: Confirmation continued</a:t>
            </a:r>
          </a:p>
          <a:p>
            <a:endParaRPr lang="en-GB" sz="1400" b="1" dirty="0">
              <a:solidFill>
                <a:schemeClr val="accent2"/>
              </a:solidFill>
              <a:latin typeface="+mn-lt"/>
              <a:cs typeface="Arial" panose="020B0604020202020204" pitchFamily="34" charset="0"/>
            </a:endParaRPr>
          </a:p>
          <a:p>
            <a:r>
              <a:rPr lang="en-GB" sz="1400" dirty="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400" dirty="0">
              <a:solidFill>
                <a:srgbClr val="666666"/>
              </a:solidFill>
              <a:latin typeface="+mn-lt"/>
              <a:cs typeface="Arial" panose="020B0604020202020204" pitchFamily="34" charset="0"/>
            </a:endParaRPr>
          </a:p>
          <a:p>
            <a:pPr>
              <a:spcBef>
                <a:spcPts val="600"/>
              </a:spcBef>
            </a:pPr>
            <a:r>
              <a:rPr lang="en-GB" sz="1400" dirty="0">
                <a:solidFill>
                  <a:srgbClr val="666666"/>
                </a:solidFill>
                <a:latin typeface="+mn-lt"/>
                <a:cs typeface="Arial" panose="020B0604020202020204" pitchFamily="34" charset="0"/>
              </a:rPr>
              <a:t>The following details are confirmed:</a:t>
            </a:r>
          </a:p>
          <a:p>
            <a:pPr>
              <a:spcBef>
                <a:spcPts val="600"/>
              </a:spcBef>
            </a:pPr>
            <a:r>
              <a:rPr lang="en-GB" sz="1400" b="1" dirty="0">
                <a:solidFill>
                  <a:srgbClr val="666666"/>
                </a:solidFill>
                <a:latin typeface="+mn-lt"/>
                <a:cs typeface="Arial" panose="020B0604020202020204" pitchFamily="34" charset="0"/>
              </a:rPr>
              <a:t>1. </a:t>
            </a:r>
            <a:r>
              <a:rPr lang="en-GB" sz="1400" dirty="0">
                <a:solidFill>
                  <a:srgbClr val="666666"/>
                </a:solidFill>
                <a:latin typeface="+mn-lt"/>
                <a:cs typeface="Arial" panose="020B0604020202020204" pitchFamily="34" charset="0"/>
              </a:rPr>
              <a:t>Who needs to be kept up to date with the progress of the order </a:t>
            </a:r>
          </a:p>
          <a:p>
            <a:pPr marL="342900" indent="-342900">
              <a:spcBef>
                <a:spcPts val="600"/>
              </a:spcBef>
              <a:buAutoNum type="arabicPeriod"/>
            </a:pPr>
            <a:endParaRPr lang="en-GB" sz="1400" dirty="0">
              <a:solidFill>
                <a:srgbClr val="666666"/>
              </a:solidFill>
              <a:latin typeface="+mn-lt"/>
              <a:cs typeface="Arial" panose="020B0604020202020204" pitchFamily="34" charset="0"/>
            </a:endParaRPr>
          </a:p>
          <a:p>
            <a:pPr>
              <a:spcBef>
                <a:spcPts val="600"/>
              </a:spcBef>
            </a:pPr>
            <a:r>
              <a:rPr lang="en-GB" sz="1400" b="1" dirty="0">
                <a:solidFill>
                  <a:srgbClr val="666666"/>
                </a:solidFill>
                <a:latin typeface="+mn-lt"/>
                <a:cs typeface="Arial" panose="020B0604020202020204" pitchFamily="34" charset="0"/>
              </a:rPr>
              <a:t>2. </a:t>
            </a:r>
            <a:r>
              <a:rPr lang="en-GB" sz="1400" dirty="0">
                <a:solidFill>
                  <a:srgbClr val="666666"/>
                </a:solidFill>
                <a:latin typeface="+mn-lt"/>
                <a:cs typeface="Arial" panose="020B0604020202020204" pitchFamily="34" charset="0"/>
              </a:rPr>
              <a:t>You can now add you own reference and description of the order</a:t>
            </a:r>
          </a:p>
          <a:p>
            <a:pPr>
              <a:spcBef>
                <a:spcPts val="600"/>
              </a:spcBef>
            </a:pPr>
            <a:endParaRPr lang="en-GB" sz="1400" dirty="0">
              <a:solidFill>
                <a:srgbClr val="666666"/>
              </a:solidFill>
              <a:latin typeface="+mn-lt"/>
              <a:cs typeface="Arial" panose="020B0604020202020204" pitchFamily="34" charset="0"/>
            </a:endParaRPr>
          </a:p>
          <a:p>
            <a:pPr>
              <a:spcBef>
                <a:spcPts val="600"/>
              </a:spcBef>
            </a:pPr>
            <a:r>
              <a:rPr lang="en-GB" sz="1400" b="1" dirty="0">
                <a:solidFill>
                  <a:srgbClr val="666666"/>
                </a:solidFill>
                <a:latin typeface="+mn-lt"/>
                <a:cs typeface="Arial" panose="020B0604020202020204" pitchFamily="34" charset="0"/>
              </a:rPr>
              <a:t>3. </a:t>
            </a:r>
            <a:r>
              <a:rPr lang="en-GB" sz="1400" dirty="0">
                <a:solidFill>
                  <a:srgbClr val="666666"/>
                </a:solidFill>
                <a:latin typeface="+mn-lt"/>
                <a:cs typeface="Arial" panose="020B0604020202020204" pitchFamily="34" charset="0"/>
              </a:rPr>
              <a:t>Select the tick box to accept the Terms and Conditions</a:t>
            </a:r>
          </a:p>
          <a:p>
            <a:pPr>
              <a:spcBef>
                <a:spcPts val="600"/>
              </a:spcBef>
            </a:pPr>
            <a:endParaRPr lang="en-GB" sz="1400" dirty="0">
              <a:solidFill>
                <a:srgbClr val="666666"/>
              </a:solidFill>
              <a:latin typeface="+mn-lt"/>
              <a:cs typeface="Arial" panose="020B0604020202020204" pitchFamily="34" charset="0"/>
            </a:endParaRPr>
          </a:p>
          <a:p>
            <a:pPr>
              <a:spcBef>
                <a:spcPts val="600"/>
              </a:spcBef>
            </a:pPr>
            <a:r>
              <a:rPr lang="en-GB" sz="1400" b="1" dirty="0">
                <a:solidFill>
                  <a:srgbClr val="666666"/>
                </a:solidFill>
                <a:latin typeface="+mn-lt"/>
                <a:cs typeface="Arial" panose="020B0604020202020204" pitchFamily="34" charset="0"/>
              </a:rPr>
              <a:t>4. </a:t>
            </a:r>
            <a:r>
              <a:rPr lang="en-GB" sz="1400" dirty="0">
                <a:solidFill>
                  <a:srgbClr val="666666"/>
                </a:solidFill>
                <a:latin typeface="+mn-lt"/>
                <a:cs typeface="Arial" panose="020B0604020202020204" pitchFamily="34" charset="0"/>
              </a:rPr>
              <a:t>Select ‘Place order’</a:t>
            </a:r>
          </a:p>
        </p:txBody>
      </p:sp>
      <p:pic>
        <p:nvPicPr>
          <p:cNvPr id="8" name="Picture 7"/>
          <p:cNvPicPr>
            <a:picLocks noChangeAspect="1"/>
          </p:cNvPicPr>
          <p:nvPr/>
        </p:nvPicPr>
        <p:blipFill>
          <a:blip r:embed="rId2"/>
          <a:stretch>
            <a:fillRect/>
          </a:stretch>
        </p:blipFill>
        <p:spPr>
          <a:xfrm>
            <a:off x="9387" y="606966"/>
            <a:ext cx="6823312" cy="2813304"/>
          </a:xfrm>
          <a:prstGeom prst="rect">
            <a:avLst/>
          </a:prstGeom>
        </p:spPr>
      </p:pic>
      <p:pic>
        <p:nvPicPr>
          <p:cNvPr id="9" name="Picture 8"/>
          <p:cNvPicPr>
            <a:picLocks noChangeAspect="1"/>
          </p:cNvPicPr>
          <p:nvPr/>
        </p:nvPicPr>
        <p:blipFill>
          <a:blip r:embed="rId3"/>
          <a:stretch>
            <a:fillRect/>
          </a:stretch>
        </p:blipFill>
        <p:spPr>
          <a:xfrm>
            <a:off x="0" y="2301424"/>
            <a:ext cx="6728197" cy="830814"/>
          </a:xfrm>
          <a:prstGeom prst="rect">
            <a:avLst/>
          </a:prstGeom>
        </p:spPr>
      </p:pic>
      <p:pic>
        <p:nvPicPr>
          <p:cNvPr id="16" name="Picture 15"/>
          <p:cNvPicPr>
            <a:picLocks noChangeAspect="1"/>
          </p:cNvPicPr>
          <p:nvPr/>
        </p:nvPicPr>
        <p:blipFill>
          <a:blip r:embed="rId4"/>
          <a:stretch>
            <a:fillRect/>
          </a:stretch>
        </p:blipFill>
        <p:spPr>
          <a:xfrm>
            <a:off x="109233" y="3750198"/>
            <a:ext cx="6723466" cy="2924396"/>
          </a:xfrm>
          <a:prstGeom prst="rect">
            <a:avLst/>
          </a:prstGeom>
        </p:spPr>
      </p:pic>
      <p:pic>
        <p:nvPicPr>
          <p:cNvPr id="17" name="Picture 16"/>
          <p:cNvPicPr>
            <a:picLocks noChangeAspect="1"/>
          </p:cNvPicPr>
          <p:nvPr/>
        </p:nvPicPr>
        <p:blipFill>
          <a:blip r:embed="rId5"/>
          <a:stretch>
            <a:fillRect/>
          </a:stretch>
        </p:blipFill>
        <p:spPr>
          <a:xfrm>
            <a:off x="632332" y="1834324"/>
            <a:ext cx="231668" cy="274344"/>
          </a:xfrm>
          <a:prstGeom prst="rect">
            <a:avLst/>
          </a:prstGeom>
        </p:spPr>
      </p:pic>
      <p:pic>
        <p:nvPicPr>
          <p:cNvPr id="18" name="Picture 17"/>
          <p:cNvPicPr>
            <a:picLocks noChangeAspect="1"/>
          </p:cNvPicPr>
          <p:nvPr/>
        </p:nvPicPr>
        <p:blipFill>
          <a:blip r:embed="rId6"/>
          <a:stretch>
            <a:fillRect/>
          </a:stretch>
        </p:blipFill>
        <p:spPr>
          <a:xfrm>
            <a:off x="3132430" y="3901243"/>
            <a:ext cx="231668" cy="274344"/>
          </a:xfrm>
          <a:prstGeom prst="rect">
            <a:avLst/>
          </a:prstGeom>
        </p:spPr>
      </p:pic>
      <p:pic>
        <p:nvPicPr>
          <p:cNvPr id="19" name="Picture 18"/>
          <p:cNvPicPr>
            <a:picLocks noChangeAspect="1"/>
          </p:cNvPicPr>
          <p:nvPr/>
        </p:nvPicPr>
        <p:blipFill>
          <a:blip r:embed="rId7"/>
          <a:stretch>
            <a:fillRect/>
          </a:stretch>
        </p:blipFill>
        <p:spPr>
          <a:xfrm>
            <a:off x="76979" y="4796138"/>
            <a:ext cx="256054" cy="304826"/>
          </a:xfrm>
          <a:prstGeom prst="rect">
            <a:avLst/>
          </a:prstGeom>
        </p:spPr>
      </p:pic>
      <p:pic>
        <p:nvPicPr>
          <p:cNvPr id="20" name="Picture 19"/>
          <p:cNvPicPr>
            <a:picLocks noChangeAspect="1"/>
          </p:cNvPicPr>
          <p:nvPr/>
        </p:nvPicPr>
        <p:blipFill>
          <a:blip r:embed="rId8"/>
          <a:stretch>
            <a:fillRect/>
          </a:stretch>
        </p:blipFill>
        <p:spPr>
          <a:xfrm>
            <a:off x="6809253" y="6329180"/>
            <a:ext cx="256054" cy="304826"/>
          </a:xfrm>
          <a:prstGeom prst="rect">
            <a:avLst/>
          </a:prstGeom>
        </p:spPr>
      </p:pic>
    </p:spTree>
    <p:extLst>
      <p:ext uri="{BB962C8B-B14F-4D97-AF65-F5344CB8AC3E}">
        <p14:creationId xmlns:p14="http://schemas.microsoft.com/office/powerpoint/2010/main" val="254859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247477" y="144133"/>
            <a:ext cx="11483099" cy="792000"/>
          </a:xfrm>
        </p:spPr>
        <p:txBody>
          <a:bodyPr/>
          <a:lstStyle/>
          <a:p>
            <a:r>
              <a:rPr lang="en-GB" dirty="0"/>
              <a:t>How to place a SOGEA NTE Shift Order on Enhanced Eco+</a:t>
            </a:r>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24</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24</a:t>
            </a:fld>
            <a:endParaRPr lang="en-GB"/>
          </a:p>
        </p:txBody>
      </p:sp>
      <p:pic>
        <p:nvPicPr>
          <p:cNvPr id="12" name="Picture 11"/>
          <p:cNvPicPr>
            <a:picLocks noChangeAspect="1"/>
          </p:cNvPicPr>
          <p:nvPr/>
        </p:nvPicPr>
        <p:blipFill>
          <a:blip r:embed="rId2"/>
          <a:stretch>
            <a:fillRect/>
          </a:stretch>
        </p:blipFill>
        <p:spPr>
          <a:xfrm>
            <a:off x="247477" y="936515"/>
            <a:ext cx="6279267" cy="5291683"/>
          </a:xfrm>
          <a:prstGeom prst="rect">
            <a:avLst/>
          </a:prstGeom>
          <a:ln>
            <a:solidFill>
              <a:srgbClr val="666666"/>
            </a:solidFill>
          </a:ln>
          <a:effectLst>
            <a:outerShdw blurRad="50800" dist="38100" dir="2700000" algn="tl" rotWithShape="0">
              <a:prstClr val="black">
                <a:alpha val="40000"/>
              </a:prstClr>
            </a:outerShdw>
          </a:effectLst>
        </p:spPr>
      </p:pic>
      <p:sp>
        <p:nvSpPr>
          <p:cNvPr id="13" name="Content Placeholder 2"/>
          <p:cNvSpPr txBox="1">
            <a:spLocks/>
          </p:cNvSpPr>
          <p:nvPr/>
        </p:nvSpPr>
        <p:spPr>
          <a:xfrm>
            <a:off x="6690655" y="1404045"/>
            <a:ext cx="5040560" cy="3240360"/>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latin typeface="+mn-lt"/>
                <a:cs typeface="Arial" panose="020B0604020202020204" pitchFamily="34" charset="0"/>
              </a:rPr>
              <a:t>Step 11: Confirmation</a:t>
            </a:r>
          </a:p>
          <a:p>
            <a:endParaRPr lang="en-GB" sz="1300" b="1" dirty="0">
              <a:solidFill>
                <a:schemeClr val="accent2"/>
              </a:solidFill>
              <a:latin typeface="+mn-lt"/>
              <a:cs typeface="Arial" panose="020B0604020202020204" pitchFamily="34" charset="0"/>
            </a:endParaRPr>
          </a:p>
          <a:p>
            <a:r>
              <a:rPr lang="en-GB" sz="1400" dirty="0">
                <a:solidFill>
                  <a:schemeClr val="bg1">
                    <a:lumMod val="50000"/>
                  </a:schemeClr>
                </a:solidFill>
                <a:latin typeface="+mn-lt"/>
                <a:cs typeface="Arial" panose="020B0604020202020204" pitchFamily="34" charset="0"/>
              </a:rPr>
              <a:t>Final confirmation that your order has been submitted successfully and what your BT Wholesale order reference is. </a:t>
            </a:r>
          </a:p>
          <a:p>
            <a:endParaRPr lang="en-GB" sz="1400" dirty="0">
              <a:solidFill>
                <a:schemeClr val="bg1">
                  <a:lumMod val="50000"/>
                </a:schemeClr>
              </a:solidFill>
              <a:latin typeface="+mn-lt"/>
              <a:cs typeface="Arial" panose="020B0604020202020204" pitchFamily="34" charset="0"/>
            </a:endParaRPr>
          </a:p>
          <a:p>
            <a:r>
              <a:rPr lang="en-GB" sz="1400" dirty="0">
                <a:solidFill>
                  <a:schemeClr val="bg1">
                    <a:lumMod val="50000"/>
                  </a:schemeClr>
                </a:solidFill>
                <a:latin typeface="+mn-lt"/>
                <a:cs typeface="Arial" panose="020B0604020202020204" pitchFamily="34" charset="0"/>
              </a:rPr>
              <a:t>Please fill in the survey to tell us how easy it was to submit your order. We’re always looking to improve the systems so your feedback is really valuable to us. </a:t>
            </a:r>
          </a:p>
        </p:txBody>
      </p:sp>
    </p:spTree>
    <p:extLst>
      <p:ext uri="{BB962C8B-B14F-4D97-AF65-F5344CB8AC3E}">
        <p14:creationId xmlns:p14="http://schemas.microsoft.com/office/powerpoint/2010/main" val="76067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504987" y="492512"/>
            <a:ext cx="4649650" cy="792000"/>
          </a:xfrm>
        </p:spPr>
        <p:txBody>
          <a:bodyPr/>
          <a:lstStyle/>
          <a:p>
            <a:r>
              <a:rPr lang="en-GB" dirty="0"/>
              <a:t>Guidance</a:t>
            </a:r>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3</a:t>
            </a:fld>
            <a:endParaRPr lang="en-GB" dirty="0"/>
          </a:p>
        </p:txBody>
      </p:sp>
      <p:sp>
        <p:nvSpPr>
          <p:cNvPr id="6" name="Content Placeholder 2"/>
          <p:cNvSpPr txBox="1">
            <a:spLocks/>
          </p:cNvSpPr>
          <p:nvPr/>
        </p:nvSpPr>
        <p:spPr>
          <a:xfrm>
            <a:off x="504987" y="1476053"/>
            <a:ext cx="5215098"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400" dirty="0">
                <a:solidFill>
                  <a:schemeClr val="bg1">
                    <a:lumMod val="50000"/>
                  </a:schemeClr>
                </a:solidFill>
                <a:cs typeface="Arial" panose="020B0604020202020204" pitchFamily="34" charset="0"/>
              </a:rPr>
              <a:t>This guide takes you through the step-by-step instructions to place search on your </a:t>
            </a:r>
            <a:r>
              <a:rPr lang="en-GB" sz="1400" dirty="0" err="1">
                <a:solidFill>
                  <a:schemeClr val="bg1">
                    <a:lumMod val="50000"/>
                  </a:schemeClr>
                </a:solidFill>
                <a:cs typeface="Arial" panose="020B0604020202020204" pitchFamily="34" charset="0"/>
              </a:rPr>
              <a:t>Sogea</a:t>
            </a:r>
            <a:r>
              <a:rPr lang="en-GB" sz="1400" dirty="0">
                <a:solidFill>
                  <a:schemeClr val="bg1">
                    <a:lumMod val="50000"/>
                  </a:schemeClr>
                </a:solidFill>
                <a:cs typeface="Arial" panose="020B0604020202020204" pitchFamily="34" charset="0"/>
              </a:rPr>
              <a:t> order on the Enhanced Eco+ system and check what the TRC band is.</a:t>
            </a:r>
          </a:p>
          <a:p>
            <a:endParaRPr lang="en-GB" sz="1400" dirty="0">
              <a:solidFill>
                <a:schemeClr val="bg1">
                  <a:lumMod val="50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From 12</a:t>
            </a:r>
            <a:r>
              <a:rPr lang="en-GB" sz="1400" baseline="30000" dirty="0">
                <a:solidFill>
                  <a:schemeClr val="bg1">
                    <a:lumMod val="50000"/>
                  </a:schemeClr>
                </a:solidFill>
                <a:cs typeface="Arial" panose="020B0604020202020204" pitchFamily="34" charset="0"/>
              </a:rPr>
              <a:t>th</a:t>
            </a:r>
            <a:r>
              <a:rPr lang="en-GB" sz="1400" dirty="0">
                <a:solidFill>
                  <a:schemeClr val="bg1">
                    <a:lumMod val="50000"/>
                  </a:schemeClr>
                </a:solidFill>
                <a:cs typeface="Arial" panose="020B0604020202020204" pitchFamily="34" charset="0"/>
              </a:rPr>
              <a:t> July 2020 you will have to use the new system to place all FTTC orders. The old journeys on eCo+ will be disabled on this date. </a:t>
            </a:r>
          </a:p>
          <a:p>
            <a:endParaRPr lang="en-GB" sz="1400" dirty="0">
              <a:solidFill>
                <a:schemeClr val="bg1">
                  <a:lumMod val="50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Please visit our page on BTWholesale.com for a full breakdown of the costs by product. </a:t>
            </a:r>
          </a:p>
          <a:p>
            <a:r>
              <a:rPr lang="en-GB" sz="1400" u="sng" dirty="0">
                <a:hlinkClick r:id="rId2"/>
              </a:rPr>
              <a:t>https://www.btwholesale.com/help-and-support/pricing/service-provider-price-list.html#section44-wholesale-broadband-services</a:t>
            </a:r>
            <a:endParaRPr lang="en-GB" sz="1400" dirty="0">
              <a:solidFill>
                <a:schemeClr val="bg1">
                  <a:lumMod val="50000"/>
                </a:schemeClr>
              </a:solidFill>
              <a:cs typeface="Arial" panose="020B0604020202020204" pitchFamily="34" charset="0"/>
            </a:endParaRPr>
          </a:p>
          <a:p>
            <a:endParaRPr lang="en-GB" sz="1400" dirty="0">
              <a:solidFill>
                <a:schemeClr val="bg1">
                  <a:lumMod val="50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Further information can be found in the relevant </a:t>
            </a:r>
          </a:p>
          <a:p>
            <a:r>
              <a:rPr lang="en-GB" sz="1400" u="sng" dirty="0">
                <a:hlinkClick r:id="rId3"/>
              </a:rPr>
              <a:t>Fibre Broadband - Products &amp; services | BT Wholesale</a:t>
            </a:r>
            <a:endParaRPr lang="en-GB" sz="1300" dirty="0">
              <a:solidFill>
                <a:schemeClr val="bg1">
                  <a:lumMod val="50000"/>
                </a:schemeClr>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796" y="1296503"/>
            <a:ext cx="5354572" cy="41044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024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504987" y="492512"/>
            <a:ext cx="4649650" cy="792000"/>
          </a:xfrm>
        </p:spPr>
        <p:txBody>
          <a:bodyPr/>
          <a:lstStyle/>
          <a:p>
            <a:r>
              <a:rPr lang="en-GB" dirty="0"/>
              <a:t>New System Guidance</a:t>
            </a:r>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6" name="Content Placeholder 2"/>
          <p:cNvSpPr txBox="1">
            <a:spLocks/>
          </p:cNvSpPr>
          <p:nvPr/>
        </p:nvSpPr>
        <p:spPr>
          <a:xfrm>
            <a:off x="504987" y="932958"/>
            <a:ext cx="11551802"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400" dirty="0">
                <a:solidFill>
                  <a:srgbClr val="595959"/>
                </a:solidFill>
                <a:cs typeface="Arial" panose="020B0604020202020204" pitchFamily="34" charset="0"/>
              </a:rPr>
              <a:t>We’ve designed the Enhanced Eco+ system to be intuitive and easy to use. You will notice that the information you input is largely the same but has been streamlined. </a:t>
            </a:r>
          </a:p>
          <a:p>
            <a:endParaRPr lang="en-GB" sz="1400" dirty="0">
              <a:solidFill>
                <a:srgbClr val="595959"/>
              </a:solidFill>
              <a:cs typeface="Arial" panose="020B0604020202020204" pitchFamily="34" charset="0"/>
            </a:endParaRPr>
          </a:p>
          <a:p>
            <a:r>
              <a:rPr lang="en-GB" sz="1400" dirty="0">
                <a:solidFill>
                  <a:srgbClr val="595959"/>
                </a:solidFill>
                <a:cs typeface="Arial" panose="020B0604020202020204" pitchFamily="34" charset="0"/>
              </a:rPr>
              <a:t>Benefits of the new system:</a:t>
            </a:r>
          </a:p>
          <a:p>
            <a:endParaRPr lang="en-GB" sz="1300" dirty="0">
              <a:solidFill>
                <a:srgbClr val="595959"/>
              </a:solidFill>
              <a:cs typeface="Arial" panose="020B0604020202020204" pitchFamily="34" charset="0"/>
            </a:endParaRPr>
          </a:p>
          <a:p>
            <a:r>
              <a:rPr lang="en-GB" sz="1300" b="1" dirty="0">
                <a:solidFill>
                  <a:schemeClr val="accent2">
                    <a:lumMod val="75000"/>
                  </a:schemeClr>
                </a:solidFill>
                <a:cs typeface="Arial" panose="020B0604020202020204" pitchFamily="34" charset="0"/>
              </a:rPr>
              <a:t>1.  Quicker</a:t>
            </a:r>
            <a:r>
              <a:rPr lang="en-GB" sz="1300" b="1" dirty="0">
                <a:solidFill>
                  <a:srgbClr val="FF3399"/>
                </a:solidFill>
                <a:cs typeface="Arial" panose="020B0604020202020204" pitchFamily="34" charset="0"/>
              </a:rPr>
              <a:t> </a:t>
            </a:r>
            <a:r>
              <a:rPr lang="en-GB" sz="1300" dirty="0">
                <a:solidFill>
                  <a:srgbClr val="595959"/>
                </a:solidFill>
                <a:cs typeface="Arial" panose="020B0604020202020204" pitchFamily="34" charset="0"/>
              </a:rPr>
              <a:t>– the page loading time is significantly less than the previous system making it quicker to place your order. We’ve also streamlined the input needed so there are fewer clicks needed.</a:t>
            </a:r>
          </a:p>
          <a:p>
            <a:pPr marL="342900" indent="-342900">
              <a:buFont typeface="+mj-lt"/>
              <a:buAutoNum type="arabicPeriod"/>
            </a:pPr>
            <a:endParaRPr lang="en-GB" sz="1300" dirty="0">
              <a:solidFill>
                <a:srgbClr val="595959"/>
              </a:solidFill>
              <a:cs typeface="Arial" panose="020B0604020202020204" pitchFamily="34" charset="0"/>
            </a:endParaRPr>
          </a:p>
          <a:p>
            <a:r>
              <a:rPr lang="en-GB" sz="1300" b="1" dirty="0">
                <a:solidFill>
                  <a:schemeClr val="accent2">
                    <a:lumMod val="75000"/>
                  </a:schemeClr>
                </a:solidFill>
                <a:cs typeface="Arial" panose="020B0604020202020204" pitchFamily="34" charset="0"/>
              </a:rPr>
              <a:t>2.  Helpful guidance  </a:t>
            </a:r>
            <a:r>
              <a:rPr lang="en-GB" sz="1300" dirty="0">
                <a:solidFill>
                  <a:srgbClr val="595959"/>
                </a:solidFill>
                <a:cs typeface="Arial" panose="020B0604020202020204" pitchFamily="34" charset="0"/>
              </a:rPr>
              <a:t>- we’ve introduced Tool Tips against some of the order parameters. These are to help you understand what the parameter is for, the options that are available and how that will impact the service we provide. Simply click on the ? Icons. </a:t>
            </a: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r>
              <a:rPr lang="en-GB" sz="1300" b="1" dirty="0">
                <a:solidFill>
                  <a:schemeClr val="accent2">
                    <a:lumMod val="75000"/>
                  </a:schemeClr>
                </a:solidFill>
                <a:cs typeface="Arial" panose="020B0604020202020204" pitchFamily="34" charset="0"/>
              </a:rPr>
              <a:t>3.  Thinking time </a:t>
            </a:r>
            <a:r>
              <a:rPr lang="en-GB" sz="1300" dirty="0">
                <a:solidFill>
                  <a:srgbClr val="595959"/>
                </a:solidFill>
                <a:cs typeface="Arial" panose="020B0604020202020204" pitchFamily="34" charset="0"/>
              </a:rPr>
              <a:t>– when the system is progressing to the next page there is a clear symbol that tells you the page it updating. This will avoid the issues you had on Eco+ when the page was refreshing but you didn’t know that! </a:t>
            </a:r>
          </a:p>
          <a:p>
            <a:pPr marL="342900" indent="-342900">
              <a:buAutoNum type="arabicPeriod"/>
            </a:pPr>
            <a:endParaRPr lang="en-GB" sz="1300" dirty="0">
              <a:solidFill>
                <a:srgbClr val="595959"/>
              </a:solidFill>
              <a:cs typeface="Arial" panose="020B0604020202020204" pitchFamily="34" charset="0"/>
            </a:endParaRPr>
          </a:p>
          <a:p>
            <a:endParaRPr lang="en-GB"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4009" t="6937" r="5454" b="10656"/>
          <a:stretch/>
        </p:blipFill>
        <p:spPr>
          <a:xfrm>
            <a:off x="4351933" y="5156537"/>
            <a:ext cx="2465806" cy="1417839"/>
          </a:xfrm>
          <a:prstGeom prst="rect">
            <a:avLst/>
          </a:prstGeom>
        </p:spPr>
      </p:pic>
      <p:pic>
        <p:nvPicPr>
          <p:cNvPr id="8" name="Picture 7"/>
          <p:cNvPicPr>
            <a:picLocks noChangeAspect="1"/>
          </p:cNvPicPr>
          <p:nvPr/>
        </p:nvPicPr>
        <p:blipFill>
          <a:blip r:embed="rId3"/>
          <a:stretch>
            <a:fillRect/>
          </a:stretch>
        </p:blipFill>
        <p:spPr>
          <a:xfrm>
            <a:off x="3919885" y="3201210"/>
            <a:ext cx="3028950" cy="1200150"/>
          </a:xfrm>
          <a:prstGeom prst="rect">
            <a:avLst/>
          </a:prstGeom>
        </p:spPr>
      </p:pic>
      <p:sp>
        <p:nvSpPr>
          <p:cNvPr id="9" name="Rectangle 8"/>
          <p:cNvSpPr/>
          <p:nvPr/>
        </p:nvSpPr>
        <p:spPr>
          <a:xfrm>
            <a:off x="3991893" y="3708301"/>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34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219185"/>
            <a:ext cx="11699123" cy="680735"/>
          </a:xfrm>
        </p:spPr>
        <p:txBody>
          <a:bodyPr/>
          <a:lstStyle/>
          <a:p>
            <a:r>
              <a:rPr lang="en-GB" dirty="0"/>
              <a:t>How to place a SOGEA NTE Shift Order on Enhanced Eco+</a:t>
            </a:r>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5</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a:solidFill>
                  <a:schemeClr val="accent2">
                    <a:lumMod val="75000"/>
                  </a:schemeClr>
                </a:solidFill>
                <a:latin typeface="+mn-lt"/>
                <a:cs typeface="Arial" panose="020B0604020202020204" pitchFamily="34" charset="0"/>
              </a:rPr>
              <a:t>Step 2: Accessing the journey</a:t>
            </a:r>
          </a:p>
          <a:p>
            <a:endParaRPr lang="en-GB" sz="1300" dirty="0">
              <a:latin typeface="+mn-lt"/>
              <a:cs typeface="Arial" panose="020B0604020202020204" pitchFamily="34" charset="0"/>
            </a:endParaRPr>
          </a:p>
          <a:p>
            <a:r>
              <a:rPr lang="en-GB" sz="1400" dirty="0">
                <a:solidFill>
                  <a:schemeClr val="bg1">
                    <a:lumMod val="50000"/>
                  </a:schemeClr>
                </a:solidFill>
                <a:latin typeface="+mn-lt"/>
                <a:cs typeface="Arial" panose="020B0604020202020204" pitchFamily="34" charset="0"/>
              </a:rPr>
              <a:t>Once logged in, you’ll be taken to Business zone.</a:t>
            </a:r>
          </a:p>
          <a:p>
            <a:endParaRPr lang="en-GB" sz="1400" dirty="0">
              <a:solidFill>
                <a:schemeClr val="bg1">
                  <a:lumMod val="50000"/>
                </a:schemeClr>
              </a:solidFill>
              <a:latin typeface="+mn-lt"/>
              <a:cs typeface="Arial" panose="020B0604020202020204" pitchFamily="34" charset="0"/>
            </a:endParaRPr>
          </a:p>
          <a:p>
            <a:r>
              <a:rPr lang="en-GB" sz="1400" dirty="0">
                <a:solidFill>
                  <a:schemeClr val="bg1">
                    <a:lumMod val="50000"/>
                  </a:schemeClr>
                </a:solidFill>
                <a:latin typeface="+mn-lt"/>
                <a:cs typeface="Arial" panose="020B0604020202020204" pitchFamily="34" charset="0"/>
              </a:rPr>
              <a:t>If you aren’t taken to Business zone, you’ll need to arrange access via your company administrator.</a:t>
            </a:r>
          </a:p>
          <a:p>
            <a:endParaRPr lang="en-GB" sz="1400" dirty="0">
              <a:solidFill>
                <a:schemeClr val="bg1">
                  <a:lumMod val="50000"/>
                </a:schemeClr>
              </a:solidFill>
              <a:latin typeface="+mn-lt"/>
              <a:cs typeface="Arial" panose="020B0604020202020204" pitchFamily="34" charset="0"/>
            </a:endParaRPr>
          </a:p>
          <a:p>
            <a:r>
              <a:rPr lang="en-GB" sz="1400" b="1" dirty="0">
                <a:solidFill>
                  <a:schemeClr val="bg1">
                    <a:lumMod val="50000"/>
                  </a:schemeClr>
                </a:solidFill>
                <a:latin typeface="+mn-lt"/>
                <a:cs typeface="Arial" panose="020B0604020202020204" pitchFamily="34" charset="0"/>
              </a:rPr>
              <a:t>1. </a:t>
            </a:r>
            <a:r>
              <a:rPr lang="en-GB" sz="1400" dirty="0">
                <a:solidFill>
                  <a:schemeClr val="bg1">
                    <a:lumMod val="50000"/>
                  </a:schemeClr>
                </a:solidFill>
                <a:latin typeface="+mn-lt"/>
                <a:cs typeface="Arial" panose="020B0604020202020204" pitchFamily="34" charset="0"/>
              </a:rPr>
              <a:t>Enter the BBEU you wish to view</a:t>
            </a:r>
          </a:p>
          <a:p>
            <a:pPr marL="342900" indent="-342900">
              <a:buAutoNum type="arabicPeriod"/>
            </a:pPr>
            <a:endParaRPr lang="en-GB" sz="1400" dirty="0">
              <a:solidFill>
                <a:schemeClr val="bg1">
                  <a:lumMod val="50000"/>
                </a:schemeClr>
              </a:solidFill>
              <a:latin typeface="+mn-lt"/>
              <a:cs typeface="Arial" panose="020B0604020202020204" pitchFamily="34" charset="0"/>
            </a:endParaRPr>
          </a:p>
          <a:p>
            <a:r>
              <a:rPr lang="en-GB" sz="1400" b="1" dirty="0">
                <a:solidFill>
                  <a:schemeClr val="bg1">
                    <a:lumMod val="50000"/>
                  </a:schemeClr>
                </a:solidFill>
                <a:latin typeface="+mn-lt"/>
                <a:cs typeface="Arial" panose="020B0604020202020204" pitchFamily="34" charset="0"/>
              </a:rPr>
              <a:t>2.  </a:t>
            </a:r>
            <a:r>
              <a:rPr lang="en-GB" sz="1400" dirty="0">
                <a:solidFill>
                  <a:schemeClr val="bg1">
                    <a:lumMod val="50000"/>
                  </a:schemeClr>
                </a:solidFill>
                <a:latin typeface="+mn-lt"/>
                <a:cs typeface="Arial" panose="020B0604020202020204" pitchFamily="34" charset="0"/>
              </a:rPr>
              <a:t>Click on the </a:t>
            </a:r>
            <a:r>
              <a:rPr lang="en-GB" sz="1400" b="1" dirty="0">
                <a:solidFill>
                  <a:schemeClr val="bg1">
                    <a:lumMod val="50000"/>
                  </a:schemeClr>
                </a:solidFill>
                <a:latin typeface="+mn-lt"/>
                <a:cs typeface="Arial" panose="020B0604020202020204" pitchFamily="34" charset="0"/>
              </a:rPr>
              <a:t>Magnifying glass</a:t>
            </a:r>
            <a:r>
              <a:rPr lang="en-GB" sz="1400" dirty="0">
                <a:solidFill>
                  <a:schemeClr val="bg1">
                    <a:lumMod val="50000"/>
                  </a:schemeClr>
                </a:solidFill>
                <a:latin typeface="+mn-lt"/>
                <a:cs typeface="Arial" panose="020B0604020202020204" pitchFamily="34" charset="0"/>
              </a:rPr>
              <a:t>’</a:t>
            </a:r>
          </a:p>
          <a:p>
            <a:endParaRPr lang="en-GB" sz="1300" dirty="0">
              <a:latin typeface="+mj-lt"/>
            </a:endParaRPr>
          </a:p>
          <a:p>
            <a:endParaRPr lang="en-US" sz="1300" dirty="0">
              <a:latin typeface="+mj-lt"/>
            </a:endParaRPr>
          </a:p>
        </p:txBody>
      </p:sp>
      <p:pic>
        <p:nvPicPr>
          <p:cNvPr id="8" name="Picture 7"/>
          <p:cNvPicPr>
            <a:picLocks noChangeAspect="1"/>
          </p:cNvPicPr>
          <p:nvPr/>
        </p:nvPicPr>
        <p:blipFill>
          <a:blip r:embed="rId2"/>
          <a:stretch>
            <a:fillRect/>
          </a:stretch>
        </p:blipFill>
        <p:spPr>
          <a:xfrm>
            <a:off x="-1" y="899919"/>
            <a:ext cx="6872213" cy="5832717"/>
          </a:xfrm>
          <a:prstGeom prst="rect">
            <a:avLst/>
          </a:prstGeom>
        </p:spPr>
      </p:pic>
      <p:pic>
        <p:nvPicPr>
          <p:cNvPr id="9" name="Picture 8"/>
          <p:cNvPicPr>
            <a:picLocks noChangeAspect="1"/>
          </p:cNvPicPr>
          <p:nvPr/>
        </p:nvPicPr>
        <p:blipFill>
          <a:blip r:embed="rId3"/>
          <a:stretch>
            <a:fillRect/>
          </a:stretch>
        </p:blipFill>
        <p:spPr>
          <a:xfrm>
            <a:off x="2767757" y="1764085"/>
            <a:ext cx="256054" cy="304826"/>
          </a:xfrm>
          <a:prstGeom prst="rect">
            <a:avLst/>
          </a:prstGeom>
        </p:spPr>
      </p:pic>
      <p:pic>
        <p:nvPicPr>
          <p:cNvPr id="11" name="Picture 10"/>
          <p:cNvPicPr>
            <a:picLocks noChangeAspect="1"/>
          </p:cNvPicPr>
          <p:nvPr/>
        </p:nvPicPr>
        <p:blipFill>
          <a:blip r:embed="rId4"/>
          <a:stretch>
            <a:fillRect/>
          </a:stretch>
        </p:blipFill>
        <p:spPr>
          <a:xfrm>
            <a:off x="4691957" y="1764085"/>
            <a:ext cx="256054" cy="304826"/>
          </a:xfrm>
          <a:prstGeom prst="rect">
            <a:avLst/>
          </a:prstGeom>
        </p:spPr>
      </p:pic>
    </p:spTree>
    <p:extLst>
      <p:ext uri="{BB962C8B-B14F-4D97-AF65-F5344CB8AC3E}">
        <p14:creationId xmlns:p14="http://schemas.microsoft.com/office/powerpoint/2010/main" val="46164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84513" y="179909"/>
            <a:ext cx="11828260" cy="705142"/>
          </a:xfrm>
        </p:spPr>
        <p:txBody>
          <a:bodyPr/>
          <a:lstStyle/>
          <a:p>
            <a:r>
              <a:rPr lang="en-GB" dirty="0"/>
              <a:t>How to place a SOGEA NTE Shift Order on Enhanced Eco+</a:t>
            </a:r>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6</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latin typeface="+mn-lt"/>
                <a:cs typeface="Arial" panose="020B0604020202020204" pitchFamily="34" charset="0"/>
              </a:rPr>
              <a:t>Step 2: Accessing the journey</a:t>
            </a:r>
          </a:p>
          <a:p>
            <a:endParaRPr lang="en-GB" sz="1400" dirty="0">
              <a:latin typeface="Arial" panose="020B0604020202020204" pitchFamily="34" charset="0"/>
              <a:cs typeface="Arial" panose="020B0604020202020204" pitchFamily="34" charset="0"/>
            </a:endParaRPr>
          </a:p>
          <a:p>
            <a:endParaRPr lang="en-GB" sz="1400" dirty="0">
              <a:solidFill>
                <a:schemeClr val="bg1">
                  <a:lumMod val="50000"/>
                </a:schemeClr>
              </a:solidFill>
              <a:latin typeface="+mn-lt"/>
              <a:cs typeface="Arial" panose="020B0604020202020204" pitchFamily="34" charset="0"/>
            </a:endParaRPr>
          </a:p>
          <a:p>
            <a:r>
              <a:rPr lang="en-GB" sz="1400" b="1" dirty="0">
                <a:solidFill>
                  <a:schemeClr val="bg1">
                    <a:lumMod val="50000"/>
                  </a:schemeClr>
                </a:solidFill>
                <a:latin typeface="+mn-lt"/>
                <a:cs typeface="Arial" panose="020B0604020202020204" pitchFamily="34" charset="0"/>
              </a:rPr>
              <a:t>1.  </a:t>
            </a:r>
            <a:r>
              <a:rPr lang="en-GB" sz="1400" dirty="0">
                <a:solidFill>
                  <a:schemeClr val="bg1">
                    <a:lumMod val="50000"/>
                  </a:schemeClr>
                </a:solidFill>
                <a:latin typeface="+mn-lt"/>
                <a:cs typeface="Arial" panose="020B0604020202020204" pitchFamily="34" charset="0"/>
              </a:rPr>
              <a:t>Select the ‘</a:t>
            </a:r>
            <a:r>
              <a:rPr lang="en-GB" sz="1400" b="1" dirty="0">
                <a:solidFill>
                  <a:schemeClr val="bg1">
                    <a:lumMod val="50000"/>
                  </a:schemeClr>
                </a:solidFill>
                <a:latin typeface="+mn-lt"/>
                <a:cs typeface="Arial" panose="020B0604020202020204" pitchFamily="34" charset="0"/>
              </a:rPr>
              <a:t>View</a:t>
            </a:r>
            <a:r>
              <a:rPr lang="en-GB" sz="1400" dirty="0">
                <a:solidFill>
                  <a:schemeClr val="bg1">
                    <a:lumMod val="50000"/>
                  </a:schemeClr>
                </a:solidFill>
                <a:latin typeface="+mn-lt"/>
                <a:cs typeface="Arial" panose="020B0604020202020204" pitchFamily="34" charset="0"/>
              </a:rPr>
              <a:t>’ Option from the drop down box that will appear under the -  please select action </a:t>
            </a:r>
          </a:p>
          <a:p>
            <a:endParaRPr lang="en-GB" sz="1300" dirty="0">
              <a:latin typeface="+mj-lt"/>
            </a:endParaRPr>
          </a:p>
          <a:p>
            <a:endParaRPr lang="en-US" sz="1300" dirty="0">
              <a:latin typeface="+mj-lt"/>
            </a:endParaRPr>
          </a:p>
        </p:txBody>
      </p:sp>
      <p:pic>
        <p:nvPicPr>
          <p:cNvPr id="4" name="Picture 3"/>
          <p:cNvPicPr>
            <a:picLocks noChangeAspect="1"/>
          </p:cNvPicPr>
          <p:nvPr/>
        </p:nvPicPr>
        <p:blipFill>
          <a:blip r:embed="rId2"/>
          <a:stretch>
            <a:fillRect/>
          </a:stretch>
        </p:blipFill>
        <p:spPr>
          <a:xfrm>
            <a:off x="75316" y="879425"/>
            <a:ext cx="6657975" cy="5853212"/>
          </a:xfrm>
          <a:prstGeom prst="rect">
            <a:avLst/>
          </a:prstGeom>
        </p:spPr>
      </p:pic>
      <p:pic>
        <p:nvPicPr>
          <p:cNvPr id="5" name="Picture 4"/>
          <p:cNvPicPr>
            <a:picLocks noChangeAspect="1"/>
          </p:cNvPicPr>
          <p:nvPr/>
        </p:nvPicPr>
        <p:blipFill>
          <a:blip r:embed="rId3"/>
          <a:stretch>
            <a:fillRect/>
          </a:stretch>
        </p:blipFill>
        <p:spPr>
          <a:xfrm>
            <a:off x="4351933" y="5364485"/>
            <a:ext cx="256054" cy="304826"/>
          </a:xfrm>
          <a:prstGeom prst="rect">
            <a:avLst/>
          </a:prstGeom>
        </p:spPr>
      </p:pic>
    </p:spTree>
    <p:extLst>
      <p:ext uri="{BB962C8B-B14F-4D97-AF65-F5344CB8AC3E}">
        <p14:creationId xmlns:p14="http://schemas.microsoft.com/office/powerpoint/2010/main" val="346312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84513" y="179909"/>
            <a:ext cx="11828260" cy="705142"/>
          </a:xfrm>
        </p:spPr>
        <p:txBody>
          <a:bodyPr/>
          <a:lstStyle/>
          <a:p>
            <a:r>
              <a:rPr lang="en-GB" dirty="0"/>
              <a:t>How to place SOGEA NTE Shift order on Enhanced Eco+</a:t>
            </a:r>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7</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latin typeface="+mn-lt"/>
                <a:cs typeface="Arial" panose="020B0604020202020204" pitchFamily="34" charset="0"/>
              </a:rPr>
              <a:t>Step 2: Accessing the journey</a:t>
            </a:r>
          </a:p>
          <a:p>
            <a:endParaRPr lang="en-GB" sz="1400" dirty="0">
              <a:latin typeface="Arial" panose="020B0604020202020204" pitchFamily="34" charset="0"/>
              <a:cs typeface="Arial" panose="020B0604020202020204" pitchFamily="34" charset="0"/>
            </a:endParaRPr>
          </a:p>
          <a:p>
            <a:r>
              <a:rPr lang="en-GB" sz="1400" dirty="0">
                <a:solidFill>
                  <a:schemeClr val="bg1">
                    <a:lumMod val="50000"/>
                  </a:schemeClr>
                </a:solidFill>
                <a:latin typeface="+mn-lt"/>
                <a:cs typeface="Arial" panose="020B0604020202020204" pitchFamily="34" charset="0"/>
              </a:rPr>
              <a:t>You will now be presented with the disclaimer you need to select YES to go to Enhanced Eco+</a:t>
            </a:r>
          </a:p>
          <a:p>
            <a:endParaRPr lang="en-GB" sz="1300" dirty="0">
              <a:latin typeface="+mj-lt"/>
            </a:endParaRPr>
          </a:p>
          <a:p>
            <a:endParaRPr lang="en-US" sz="1300" dirty="0">
              <a:latin typeface="+mj-lt"/>
            </a:endParaRPr>
          </a:p>
        </p:txBody>
      </p:sp>
      <p:pic>
        <p:nvPicPr>
          <p:cNvPr id="5" name="Picture 4"/>
          <p:cNvPicPr>
            <a:picLocks noChangeAspect="1"/>
          </p:cNvPicPr>
          <p:nvPr/>
        </p:nvPicPr>
        <p:blipFill>
          <a:blip r:embed="rId2"/>
          <a:stretch>
            <a:fillRect/>
          </a:stretch>
        </p:blipFill>
        <p:spPr>
          <a:xfrm>
            <a:off x="4351933" y="5364485"/>
            <a:ext cx="256054" cy="304826"/>
          </a:xfrm>
          <a:prstGeom prst="rect">
            <a:avLst/>
          </a:prstGeom>
        </p:spPr>
      </p:pic>
      <p:pic>
        <p:nvPicPr>
          <p:cNvPr id="6" name="Picture 5"/>
          <p:cNvPicPr>
            <a:picLocks noChangeAspect="1"/>
          </p:cNvPicPr>
          <p:nvPr/>
        </p:nvPicPr>
        <p:blipFill>
          <a:blip r:embed="rId3"/>
          <a:stretch>
            <a:fillRect/>
          </a:stretch>
        </p:blipFill>
        <p:spPr>
          <a:xfrm>
            <a:off x="0" y="830263"/>
            <a:ext cx="6124575" cy="6010275"/>
          </a:xfrm>
          <a:prstGeom prst="rect">
            <a:avLst/>
          </a:prstGeom>
        </p:spPr>
      </p:pic>
    </p:spTree>
    <p:extLst>
      <p:ext uri="{BB962C8B-B14F-4D97-AF65-F5344CB8AC3E}">
        <p14:creationId xmlns:p14="http://schemas.microsoft.com/office/powerpoint/2010/main" val="170920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79909"/>
            <a:ext cx="11267075" cy="438447"/>
          </a:xfrm>
        </p:spPr>
        <p:txBody>
          <a:bodyPr/>
          <a:lstStyle/>
          <a:p>
            <a:r>
              <a:rPr lang="en-GB" dirty="0"/>
              <a:t>How to place SOGEA NTE Shift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8</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3: Select the Address</a:t>
            </a:r>
          </a:p>
          <a:p>
            <a:endParaRPr lang="en-GB" sz="1200" dirty="0">
              <a:latin typeface="+mn-lt"/>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1. </a:t>
            </a:r>
            <a:r>
              <a:rPr lang="en-GB" sz="1400" dirty="0">
                <a:solidFill>
                  <a:schemeClr val="bg1">
                    <a:lumMod val="50000"/>
                  </a:schemeClr>
                </a:solidFill>
                <a:latin typeface="+mn-lt"/>
                <a:cs typeface="Arial" panose="020B0604020202020204" pitchFamily="34" charset="0"/>
              </a:rPr>
              <a:t>Enter the post code of the address</a:t>
            </a:r>
          </a:p>
          <a:p>
            <a:pPr>
              <a:spcBef>
                <a:spcPts val="600"/>
              </a:spcBef>
            </a:pPr>
            <a:r>
              <a:rPr lang="en-GB" sz="1400" b="1" dirty="0">
                <a:solidFill>
                  <a:schemeClr val="bg1">
                    <a:lumMod val="50000"/>
                  </a:schemeClr>
                </a:solidFill>
                <a:latin typeface="+mn-lt"/>
                <a:cs typeface="Arial" panose="020B0604020202020204" pitchFamily="34" charset="0"/>
              </a:rPr>
              <a:t>2. </a:t>
            </a:r>
            <a:r>
              <a:rPr lang="en-GB" sz="1400" dirty="0">
                <a:solidFill>
                  <a:schemeClr val="bg1">
                    <a:lumMod val="50000"/>
                  </a:schemeClr>
                </a:solidFill>
                <a:latin typeface="+mn-lt"/>
                <a:cs typeface="Arial" panose="020B0604020202020204" pitchFamily="34" charset="0"/>
              </a:rPr>
              <a:t>Click on the ‘</a:t>
            </a:r>
            <a:r>
              <a:rPr lang="en-GB" sz="1400" b="1" dirty="0">
                <a:solidFill>
                  <a:schemeClr val="bg1">
                    <a:lumMod val="50000"/>
                  </a:schemeClr>
                </a:solidFill>
                <a:latin typeface="+mn-lt"/>
                <a:cs typeface="Arial" panose="020B0604020202020204" pitchFamily="34" charset="0"/>
              </a:rPr>
              <a:t>Magnifying glass</a:t>
            </a:r>
            <a:r>
              <a:rPr lang="en-GB" sz="1400" dirty="0">
                <a:solidFill>
                  <a:schemeClr val="bg1">
                    <a:lumMod val="50000"/>
                  </a:schemeClr>
                </a:solidFill>
                <a:latin typeface="+mn-lt"/>
                <a:cs typeface="Arial" panose="020B0604020202020204" pitchFamily="34" charset="0"/>
              </a:rPr>
              <a:t>’ to look up the full address.</a:t>
            </a: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buFont typeface="+mj-lt"/>
              <a:buAutoNum type="arabicPeriod"/>
            </a:pPr>
            <a:endParaRPr lang="en-GB" sz="1200" dirty="0">
              <a:latin typeface="Arial" panose="020B0604020202020204" pitchFamily="34" charset="0"/>
              <a:cs typeface="Arial" panose="020B0604020202020204" pitchFamily="34" charset="0"/>
            </a:endParaRPr>
          </a:p>
          <a:p>
            <a:endParaRPr lang="en-GB" sz="1300" dirty="0">
              <a:latin typeface="+mj-lt"/>
            </a:endParaRPr>
          </a:p>
          <a:p>
            <a:endParaRPr lang="en-GB" sz="1300" dirty="0">
              <a:latin typeface="+mj-lt"/>
            </a:endParaRPr>
          </a:p>
          <a:p>
            <a:endParaRPr lang="en-US" sz="1300" dirty="0">
              <a:latin typeface="+mj-lt"/>
            </a:endParaRPr>
          </a:p>
        </p:txBody>
      </p:sp>
      <p:pic>
        <p:nvPicPr>
          <p:cNvPr id="3" name="Picture 2"/>
          <p:cNvPicPr>
            <a:picLocks noChangeAspect="1"/>
          </p:cNvPicPr>
          <p:nvPr/>
        </p:nvPicPr>
        <p:blipFill>
          <a:blip r:embed="rId2"/>
          <a:stretch>
            <a:fillRect/>
          </a:stretch>
        </p:blipFill>
        <p:spPr>
          <a:xfrm>
            <a:off x="10910" y="593710"/>
            <a:ext cx="7293351" cy="6246828"/>
          </a:xfrm>
          <a:prstGeom prst="rect">
            <a:avLst/>
          </a:prstGeom>
        </p:spPr>
      </p:pic>
      <p:pic>
        <p:nvPicPr>
          <p:cNvPr id="7" name="Picture 6"/>
          <p:cNvPicPr>
            <a:picLocks noChangeAspect="1"/>
          </p:cNvPicPr>
          <p:nvPr/>
        </p:nvPicPr>
        <p:blipFill>
          <a:blip r:embed="rId3"/>
          <a:stretch>
            <a:fillRect/>
          </a:stretch>
        </p:blipFill>
        <p:spPr>
          <a:xfrm>
            <a:off x="4279530" y="5076453"/>
            <a:ext cx="231668" cy="274344"/>
          </a:xfrm>
          <a:prstGeom prst="rect">
            <a:avLst/>
          </a:prstGeom>
        </p:spPr>
      </p:pic>
      <p:pic>
        <p:nvPicPr>
          <p:cNvPr id="8" name="Picture 7"/>
          <p:cNvPicPr>
            <a:picLocks noChangeAspect="1"/>
          </p:cNvPicPr>
          <p:nvPr/>
        </p:nvPicPr>
        <p:blipFill>
          <a:blip r:embed="rId4"/>
          <a:stretch>
            <a:fillRect/>
          </a:stretch>
        </p:blipFill>
        <p:spPr>
          <a:xfrm>
            <a:off x="5676259" y="5076453"/>
            <a:ext cx="231668" cy="274344"/>
          </a:xfrm>
          <a:prstGeom prst="rect">
            <a:avLst/>
          </a:prstGeom>
        </p:spPr>
      </p:pic>
    </p:spTree>
    <p:extLst>
      <p:ext uri="{BB962C8B-B14F-4D97-AF65-F5344CB8AC3E}">
        <p14:creationId xmlns:p14="http://schemas.microsoft.com/office/powerpoint/2010/main" val="18714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179909"/>
            <a:ext cx="11267075" cy="735896"/>
          </a:xfrm>
        </p:spPr>
        <p:txBody>
          <a:bodyPr/>
          <a:lstStyle/>
          <a:p>
            <a:r>
              <a:rPr lang="en-GB" dirty="0"/>
              <a:t>How to place a SOGEA NTE Shift Order on Enhanced Eco+</a:t>
            </a:r>
          </a:p>
        </p:txBody>
      </p:sp>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9</a:t>
            </a:fld>
            <a:endParaRPr lang="en-GB"/>
          </a:p>
        </p:txBody>
      </p:sp>
      <p:sp>
        <p:nvSpPr>
          <p:cNvPr id="14" name="Content Placeholder 2"/>
          <p:cNvSpPr txBox="1">
            <a:spLocks/>
          </p:cNvSpPr>
          <p:nvPr/>
        </p:nvSpPr>
        <p:spPr>
          <a:xfrm>
            <a:off x="7415956" y="1980109"/>
            <a:ext cx="4608512" cy="3691576"/>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a:solidFill>
                  <a:schemeClr val="accent2">
                    <a:lumMod val="75000"/>
                  </a:schemeClr>
                </a:solidFill>
                <a:cs typeface="Arial" panose="020B0604020202020204" pitchFamily="34" charset="0"/>
              </a:rPr>
              <a:t>Step 3: Select the Address</a:t>
            </a:r>
          </a:p>
          <a:p>
            <a:endParaRPr lang="en-GB" sz="1400" b="1" dirty="0">
              <a:solidFill>
                <a:schemeClr val="accent2">
                  <a:lumMod val="75000"/>
                </a:schemeClr>
              </a:solidFill>
              <a:cs typeface="Arial" panose="020B0604020202020204" pitchFamily="34" charset="0"/>
            </a:endParaRPr>
          </a:p>
          <a:p>
            <a:pPr>
              <a:spcBef>
                <a:spcPts val="600"/>
              </a:spcBef>
            </a:pPr>
            <a:r>
              <a:rPr lang="en-GB" sz="1400" b="1" dirty="0">
                <a:solidFill>
                  <a:schemeClr val="bg1">
                    <a:lumMod val="50000"/>
                  </a:schemeClr>
                </a:solidFill>
                <a:latin typeface="+mn-lt"/>
                <a:cs typeface="Arial" panose="020B0604020202020204" pitchFamily="34" charset="0"/>
              </a:rPr>
              <a:t>1. </a:t>
            </a:r>
            <a:r>
              <a:rPr lang="en-GB" sz="1400" dirty="0">
                <a:solidFill>
                  <a:schemeClr val="bg1">
                    <a:lumMod val="50000"/>
                  </a:schemeClr>
                </a:solidFill>
                <a:latin typeface="+mn-lt"/>
                <a:cs typeface="Arial" panose="020B0604020202020204" pitchFamily="34" charset="0"/>
              </a:rPr>
              <a:t>Select the Address from the list</a:t>
            </a:r>
          </a:p>
          <a:p>
            <a:pPr>
              <a:spcBef>
                <a:spcPts val="600"/>
              </a:spcBef>
            </a:pPr>
            <a:r>
              <a:rPr lang="en-GB" sz="1400" b="1" dirty="0">
                <a:solidFill>
                  <a:schemeClr val="bg1">
                    <a:lumMod val="50000"/>
                  </a:schemeClr>
                </a:solidFill>
                <a:latin typeface="+mn-lt"/>
                <a:cs typeface="Arial" panose="020B0604020202020204" pitchFamily="34" charset="0"/>
              </a:rPr>
              <a:t>2. </a:t>
            </a:r>
            <a:r>
              <a:rPr lang="en-GB" sz="1400" dirty="0">
                <a:solidFill>
                  <a:schemeClr val="bg1">
                    <a:lumMod val="50000"/>
                  </a:schemeClr>
                </a:solidFill>
                <a:latin typeface="+mn-lt"/>
                <a:cs typeface="Arial" panose="020B0604020202020204" pitchFamily="34" charset="0"/>
              </a:rPr>
              <a:t>Click on ‘</a:t>
            </a:r>
            <a:r>
              <a:rPr lang="en-GB" sz="1400" b="1" dirty="0">
                <a:solidFill>
                  <a:schemeClr val="bg1">
                    <a:lumMod val="50000"/>
                  </a:schemeClr>
                </a:solidFill>
                <a:latin typeface="+mn-lt"/>
                <a:cs typeface="Arial" panose="020B0604020202020204" pitchFamily="34" charset="0"/>
              </a:rPr>
              <a:t>Confirm</a:t>
            </a:r>
            <a:r>
              <a:rPr lang="en-GB" sz="1400" dirty="0">
                <a:solidFill>
                  <a:schemeClr val="bg1">
                    <a:lumMod val="50000"/>
                  </a:schemeClr>
                </a:solidFill>
                <a:latin typeface="+mn-lt"/>
                <a:cs typeface="Arial" panose="020B0604020202020204" pitchFamily="34" charset="0"/>
              </a:rPr>
              <a:t>’ at the bottom of the page</a:t>
            </a:r>
          </a:p>
          <a:p>
            <a:endParaRPr lang="en-GB" sz="1400" dirty="0">
              <a:solidFill>
                <a:schemeClr val="bg1">
                  <a:lumMod val="50000"/>
                </a:schemeClr>
              </a:solidFill>
              <a:cs typeface="Arial" panose="020B0604020202020204" pitchFamily="34" charset="0"/>
            </a:endParaRPr>
          </a:p>
          <a:p>
            <a:r>
              <a:rPr lang="en-GB" sz="1400" dirty="0">
                <a:solidFill>
                  <a:schemeClr val="bg1">
                    <a:lumMod val="50000"/>
                  </a:schemeClr>
                </a:solidFill>
                <a:cs typeface="Arial" panose="020B0604020202020204" pitchFamily="34" charset="0"/>
              </a:rPr>
              <a:t>Note: Use the scroll bar to see all addresses. Only 5 will show in the box. </a:t>
            </a: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spcBef>
                <a:spcPts val="600"/>
              </a:spcBef>
              <a:buFont typeface="+mj-lt"/>
              <a:buAutoNum type="arabicPeriod"/>
            </a:pPr>
            <a:endParaRPr lang="en-GB" sz="1400" dirty="0">
              <a:solidFill>
                <a:srgbClr val="595959"/>
              </a:solidFill>
              <a:latin typeface="+mn-lt"/>
              <a:cs typeface="Arial" panose="020B0604020202020204" pitchFamily="34" charset="0"/>
            </a:endParaRPr>
          </a:p>
          <a:p>
            <a:pPr marL="342900" indent="-342900">
              <a:buFont typeface="+mj-lt"/>
              <a:buAutoNum type="arabicPeriod"/>
            </a:pPr>
            <a:endParaRPr lang="en-GB" sz="1200" dirty="0">
              <a:latin typeface="Arial" panose="020B0604020202020204" pitchFamily="34" charset="0"/>
              <a:cs typeface="Arial" panose="020B0604020202020204" pitchFamily="34" charset="0"/>
            </a:endParaRPr>
          </a:p>
          <a:p>
            <a:endParaRPr lang="en-GB" sz="1300" dirty="0">
              <a:latin typeface="+mj-lt"/>
            </a:endParaRPr>
          </a:p>
          <a:p>
            <a:endParaRPr lang="en-GB" sz="1300" dirty="0">
              <a:latin typeface="+mj-lt"/>
            </a:endParaRPr>
          </a:p>
          <a:p>
            <a:endParaRPr lang="en-US" sz="1300" dirty="0">
              <a:latin typeface="+mj-lt"/>
            </a:endParaRPr>
          </a:p>
        </p:txBody>
      </p:sp>
      <p:pic>
        <p:nvPicPr>
          <p:cNvPr id="8" name="Picture 7"/>
          <p:cNvPicPr>
            <a:picLocks noChangeAspect="1"/>
          </p:cNvPicPr>
          <p:nvPr/>
        </p:nvPicPr>
        <p:blipFill>
          <a:blip r:embed="rId2"/>
          <a:stretch>
            <a:fillRect/>
          </a:stretch>
        </p:blipFill>
        <p:spPr>
          <a:xfrm>
            <a:off x="0" y="5126212"/>
            <a:ext cx="7304261" cy="1389636"/>
          </a:xfrm>
          <a:prstGeom prst="rect">
            <a:avLst/>
          </a:prstGeom>
        </p:spPr>
      </p:pic>
      <p:pic>
        <p:nvPicPr>
          <p:cNvPr id="10" name="Picture 9"/>
          <p:cNvPicPr>
            <a:picLocks noChangeAspect="1"/>
          </p:cNvPicPr>
          <p:nvPr/>
        </p:nvPicPr>
        <p:blipFill>
          <a:blip r:embed="rId3"/>
          <a:stretch>
            <a:fillRect/>
          </a:stretch>
        </p:blipFill>
        <p:spPr>
          <a:xfrm>
            <a:off x="6080125" y="6170261"/>
            <a:ext cx="231668" cy="274344"/>
          </a:xfrm>
          <a:prstGeom prst="rect">
            <a:avLst/>
          </a:prstGeom>
        </p:spPr>
      </p:pic>
      <p:pic>
        <p:nvPicPr>
          <p:cNvPr id="3" name="Picture 2"/>
          <p:cNvPicPr>
            <a:picLocks noChangeAspect="1"/>
          </p:cNvPicPr>
          <p:nvPr/>
        </p:nvPicPr>
        <p:blipFill>
          <a:blip r:embed="rId4"/>
          <a:stretch>
            <a:fillRect/>
          </a:stretch>
        </p:blipFill>
        <p:spPr>
          <a:xfrm>
            <a:off x="-92073" y="611958"/>
            <a:ext cx="7508030" cy="4752528"/>
          </a:xfrm>
          <a:prstGeom prst="rect">
            <a:avLst/>
          </a:prstGeom>
        </p:spPr>
      </p:pic>
      <p:pic>
        <p:nvPicPr>
          <p:cNvPr id="4" name="Picture 3"/>
          <p:cNvPicPr>
            <a:picLocks noChangeAspect="1"/>
          </p:cNvPicPr>
          <p:nvPr/>
        </p:nvPicPr>
        <p:blipFill>
          <a:blip r:embed="rId5"/>
          <a:stretch>
            <a:fillRect/>
          </a:stretch>
        </p:blipFill>
        <p:spPr>
          <a:xfrm>
            <a:off x="5216029" y="3348261"/>
            <a:ext cx="231668" cy="274344"/>
          </a:xfrm>
          <a:prstGeom prst="rect">
            <a:avLst/>
          </a:prstGeom>
        </p:spPr>
      </p:pic>
    </p:spTree>
    <p:extLst>
      <p:ext uri="{BB962C8B-B14F-4D97-AF65-F5344CB8AC3E}">
        <p14:creationId xmlns:p14="http://schemas.microsoft.com/office/powerpoint/2010/main" val="3713917271"/>
      </p:ext>
    </p:extLst>
  </p:cSld>
  <p:clrMapOvr>
    <a:masterClrMapping/>
  </p:clrMapOvr>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444444"/>
      </a:accent3>
      <a:accent4>
        <a:srgbClr val="898989"/>
      </a:accent4>
      <a:accent5>
        <a:srgbClr val="AAAAAA"/>
      </a:accent5>
      <a:accent6>
        <a:srgbClr val="DEDEDE"/>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CS Forum Slides 1st Nov 2019.potx" id="{3B11018C-5A3B-478A-93E1-AB052D91B99B}" vid="{FE0596FD-1776-4F4D-85E6-8A0DF632E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11C74AAE655C4B9A46F0DD1E4F6825" ma:contentTypeVersion="7" ma:contentTypeDescription="Create a new document." ma:contentTypeScope="" ma:versionID="f33aefdbafab6973863f24727cb9f0a6">
  <xsd:schema xmlns:xsd="http://www.w3.org/2001/XMLSchema" xmlns:xs="http://www.w3.org/2001/XMLSchema" xmlns:p="http://schemas.microsoft.com/office/2006/metadata/properties" xmlns:ns3="def45285-9b0e-4457-acb9-415a3b238810" targetNamespace="http://schemas.microsoft.com/office/2006/metadata/properties" ma:root="true" ma:fieldsID="45732bdf329bbe86ce7166a6cf794dc0" ns3:_="">
    <xsd:import namespace="def45285-9b0e-4457-acb9-415a3b2388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5285-9b0e-4457-acb9-415a3b238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4EC27-9B53-449B-ACD5-798E1503570C}">
  <ds:schemaRefs>
    <ds:schemaRef ds:uri="def45285-9b0e-4457-acb9-415a3b23881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8B73847-A7EA-4D62-B9F8-535766B26F2B}">
  <ds:schemaRefs>
    <ds:schemaRef ds:uri="http://schemas.microsoft.com/sharepoint/v3/contenttype/forms"/>
  </ds:schemaRefs>
</ds:datastoreItem>
</file>

<file path=customXml/itemProps3.xml><?xml version="1.0" encoding="utf-8"?>
<ds:datastoreItem xmlns:ds="http://schemas.openxmlformats.org/officeDocument/2006/customXml" ds:itemID="{7128E196-8CC1-4E57-A2EF-ED971405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5285-9b0e-4457-acb9-415a3b238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 Forum Slides 1st Nov 2019</Template>
  <TotalTime>2328</TotalTime>
  <Words>1789</Words>
  <Application>Microsoft Office PowerPoint</Application>
  <PresentationFormat>Custom</PresentationFormat>
  <Paragraphs>274</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BT Font Light</vt:lpstr>
      <vt:lpstr>Century Gothic</vt:lpstr>
      <vt:lpstr>Century Gothic Regular</vt:lpstr>
      <vt:lpstr>Lucida Grande</vt:lpstr>
      <vt:lpstr>BT_ppt_widescreen_mountain</vt:lpstr>
      <vt:lpstr>How to place a SOGEA NTE Shift Order on Enhanced Eco+ </vt:lpstr>
      <vt:lpstr>How to check what TRC band your order completed with.  </vt:lpstr>
      <vt:lpstr>Guidance</vt:lpstr>
      <vt:lpstr>New System Guidance</vt:lpstr>
      <vt:lpstr>How to place a SOGEA NTE Shift Order on Enhanced Eco+</vt:lpstr>
      <vt:lpstr>How to place a SOGEA NTE Shift Order on Enhanced Eco+</vt:lpstr>
      <vt:lpstr>How to place SOGEA NTE Shift order on Enhanced Eco+</vt:lpstr>
      <vt:lpstr>How to place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How to place a SOGEA NTE Shift Order on Enhanced Eco+</vt:lpstr>
      <vt:lpstr>PowerPoint Presentation</vt:lpstr>
    </vt:vector>
  </TitlesOfParts>
  <Company>BT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Forum Call</dc:title>
  <dc:creator>Avery,L,Laura,NKFA4 R</dc:creator>
  <cp:lastModifiedBy>Bytheway-Jackson,B,Bev,NDB3 R</cp:lastModifiedBy>
  <cp:revision>128</cp:revision>
  <dcterms:created xsi:type="dcterms:W3CDTF">2020-01-02T13:25:58Z</dcterms:created>
  <dcterms:modified xsi:type="dcterms:W3CDTF">2022-03-22T10:36:28Z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0x0101005211C74AAE655C4B9A46F0DD1E4F6825</vt:lpwstr>
  </property>
  <property fmtid="{D5CDD505-2E9C-101B-9397-08002B2CF9AE}" pid="3" name="MSIP_Label_55818d02-8d25-4bb9-b27c-e4db64670887_Enabled">
    <vt:lpwstr>true</vt:lpwstr>
  </property>
  <property fmtid="{D5CDD505-2E9C-101B-9397-08002B2CF9AE}" pid="4" name="MSIP_Label_55818d02-8d25-4bb9-b27c-e4db64670887_SetDate">
    <vt:lpwstr>2021-04-22T13:18:59Z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492af5b3-f5e7-44f8-a42e-d0205c730bd2</vt:lpwstr>
  </property>
  <property fmtid="{D5CDD505-2E9C-101B-9397-08002B2CF9AE}" pid="9" name="MSIP_Label_55818d02-8d25-4bb9-b27c-e4db64670887_ContentBits">
    <vt:lpwstr>0</vt:lpwstr>
  </property>
</Properties>
</file>