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sldIdLst>
    <p:sldId id="292" r:id="rId2"/>
    <p:sldId id="322" r:id="rId3"/>
    <p:sldId id="284" r:id="rId4"/>
    <p:sldId id="315" r:id="rId5"/>
    <p:sldId id="326" r:id="rId6"/>
    <p:sldId id="314" r:id="rId7"/>
    <p:sldId id="316" r:id="rId8"/>
    <p:sldId id="317" r:id="rId9"/>
    <p:sldId id="327" r:id="rId10"/>
    <p:sldId id="324" r:id="rId11"/>
    <p:sldId id="325" r:id="rId12"/>
    <p:sldId id="328" r:id="rId13"/>
    <p:sldId id="321" r:id="rId14"/>
    <p:sldId id="318" r:id="rId15"/>
    <p:sldId id="309" r:id="rId16"/>
    <p:sldId id="329" r:id="rId17"/>
    <p:sldId id="330" r:id="rId18"/>
    <p:sldId id="257" r:id="rId19"/>
  </p:sldIdLst>
  <p:sldSz cx="12239625" cy="6840538"/>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54">
          <p15:clr>
            <a:srgbClr val="A4A3A4"/>
          </p15:clr>
        </p15:guide>
        <p15:guide id="2" pos="385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533" autoAdjust="0"/>
    <p:restoredTop sz="94660"/>
  </p:normalViewPr>
  <p:slideViewPr>
    <p:cSldViewPr showGuides="1">
      <p:cViewPr varScale="1">
        <p:scale>
          <a:sx n="92" d="100"/>
          <a:sy n="92" d="100"/>
        </p:scale>
        <p:origin x="-522" y="-108"/>
      </p:cViewPr>
      <p:guideLst>
        <p:guide orient="horz" pos="2154"/>
        <p:guide pos="385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266EBB-0E58-47B2-8EA8-A694003FD0F2}" type="datetimeFigureOut">
              <a:rPr lang="en-GB" smtClean="0"/>
              <a:t>24/11/2017</a:t>
            </a:fld>
            <a:endParaRPr lang="en-GB"/>
          </a:p>
        </p:txBody>
      </p:sp>
      <p:sp>
        <p:nvSpPr>
          <p:cNvPr id="4" name="Slide Image Placeholder 3"/>
          <p:cNvSpPr>
            <a:spLocks noGrp="1" noRot="1" noChangeAspect="1"/>
          </p:cNvSpPr>
          <p:nvPr>
            <p:ph type="sldImg" idx="2"/>
          </p:nvPr>
        </p:nvSpPr>
        <p:spPr>
          <a:xfrm>
            <a:off x="668338" y="1143000"/>
            <a:ext cx="552132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C50299-5D49-4341-93C4-E56654763289}" type="slidenum">
              <a:rPr lang="en-GB" smtClean="0"/>
              <a:t>‹#›</a:t>
            </a:fld>
            <a:endParaRPr lang="en-GB"/>
          </a:p>
        </p:txBody>
      </p:sp>
    </p:spTree>
    <p:extLst>
      <p:ext uri="{BB962C8B-B14F-4D97-AF65-F5344CB8AC3E}">
        <p14:creationId xmlns:p14="http://schemas.microsoft.com/office/powerpoint/2010/main" val="8894341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logo only (purple)">
    <p:bg>
      <p:bgPr>
        <a:solidFill>
          <a:schemeClr val="accent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C19A1903-F9DC-4336-A846-18D57D1023D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38400" y="3168000"/>
            <a:ext cx="4320000" cy="497266"/>
          </a:xfrm>
          <a:prstGeom prst="rect">
            <a:avLst/>
          </a:prstGeom>
        </p:spPr>
      </p:pic>
    </p:spTree>
    <p:extLst>
      <p:ext uri="{BB962C8B-B14F-4D97-AF65-F5344CB8AC3E}">
        <p14:creationId xmlns:p14="http://schemas.microsoft.com/office/powerpoint/2010/main" val="3695728816"/>
      </p:ext>
    </p:extLst>
  </p:cSld>
  <p:clrMapOvr>
    <a:masterClrMapping/>
  </p:clrMapOvr>
  <p:extLst mod="1">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Divider (small text) (blue)">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0" y="1799999"/>
            <a:ext cx="6480000" cy="324000"/>
          </a:xfrm>
        </p:spPr>
        <p:txBody>
          <a:bodyPr anchor="t" anchorCtr="0"/>
          <a:lstStyle>
            <a:lvl1pPr algn="l">
              <a:lnSpc>
                <a:spcPct val="100000"/>
              </a:lnSpc>
              <a:defRPr sz="2400" b="1" cap="none" baseline="0">
                <a:solidFill>
                  <a:schemeClr val="bg1"/>
                </a:solidFill>
                <a:latin typeface="+mj-lt"/>
              </a:defRPr>
            </a:lvl1pPr>
          </a:lstStyle>
          <a:p>
            <a:r>
              <a:rPr lang="en-US" dirty="0"/>
              <a:t>Click to edit Master Divider title style</a:t>
            </a:r>
            <a:endParaRPr lang="en-GB" dirty="0"/>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lvl1pPr>
              <a:defRPr>
                <a:solidFill>
                  <a:schemeClr val="bg1"/>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0B868178-02AE-42FC-958D-6B8F13B60175}" type="slidenum">
              <a:rPr lang="en-GB" smtClean="0"/>
              <a:pPr/>
              <a:t>‹#›</a:t>
            </a:fld>
            <a:endParaRPr lang="en-GB"/>
          </a:p>
        </p:txBody>
      </p:sp>
      <p:sp>
        <p:nvSpPr>
          <p:cNvPr id="9" name="Text Placeholder 8"/>
          <p:cNvSpPr>
            <a:spLocks noGrp="1"/>
          </p:cNvSpPr>
          <p:nvPr>
            <p:ph type="body" sz="quarter" idx="13"/>
          </p:nvPr>
        </p:nvSpPr>
        <p:spPr>
          <a:xfrm>
            <a:off x="502509" y="2160160"/>
            <a:ext cx="6480000" cy="1620000"/>
          </a:xfrm>
        </p:spPr>
        <p:txBody>
          <a:bodyPr/>
          <a:lstStyle>
            <a:lvl1pPr>
              <a:lnSpc>
                <a:spcPct val="100000"/>
              </a:lnSpc>
              <a:defRPr sz="2400" b="0">
                <a:solidFill>
                  <a:schemeClr val="bg1"/>
                </a:solidFill>
                <a:latin typeface="+mn-lt"/>
              </a:defRPr>
            </a:lvl1pPr>
          </a:lstStyle>
          <a:p>
            <a:pPr lvl="0"/>
            <a:r>
              <a:rPr lang="en-US" smtClean="0"/>
              <a:t>Click to edit Master text styles</a:t>
            </a:r>
          </a:p>
        </p:txBody>
      </p:sp>
      <p:sp>
        <p:nvSpPr>
          <p:cNvPr id="10" name="TextBox 9"/>
          <p:cNvSpPr txBox="1"/>
          <p:nvPr userDrawn="1"/>
        </p:nvSpPr>
        <p:spPr>
          <a:xfrm>
            <a:off x="1007484" y="6254795"/>
            <a:ext cx="2160000" cy="261818"/>
          </a:xfrm>
          <a:prstGeom prst="rect">
            <a:avLst/>
          </a:prstGeom>
          <a:noFill/>
        </p:spPr>
        <p:txBody>
          <a:bodyPr wrap="square" lIns="0" tIns="0" rIns="0" bIns="0" rtlCol="0" anchor="b" anchorCtr="0">
            <a:noAutofit/>
          </a:bodyPr>
          <a:lstStyle/>
          <a:p>
            <a:r>
              <a:rPr lang="en-GB" sz="1000" dirty="0">
                <a:solidFill>
                  <a:schemeClr val="bg1"/>
                </a:solidFill>
              </a:rPr>
              <a:t>British Telecommunications plc 2017</a:t>
            </a:r>
          </a:p>
        </p:txBody>
      </p:sp>
    </p:spTree>
    <p:extLst>
      <p:ext uri="{BB962C8B-B14F-4D97-AF65-F5344CB8AC3E}">
        <p14:creationId xmlns:p14="http://schemas.microsoft.com/office/powerpoint/2010/main" val="1855710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Divider image (small text) (blank)">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0" y="1799999"/>
            <a:ext cx="6480000" cy="324000"/>
          </a:xfrm>
        </p:spPr>
        <p:txBody>
          <a:bodyPr anchor="t" anchorCtr="0"/>
          <a:lstStyle>
            <a:lvl1pPr algn="l">
              <a:lnSpc>
                <a:spcPct val="100000"/>
              </a:lnSpc>
              <a:defRPr sz="2400" b="1" cap="none" baseline="0">
                <a:solidFill>
                  <a:schemeClr val="bg1"/>
                </a:solidFill>
                <a:latin typeface="+mj-lt"/>
              </a:defRPr>
            </a:lvl1pPr>
          </a:lstStyle>
          <a:p>
            <a:r>
              <a:rPr lang="en-US" dirty="0"/>
              <a:t>Click to edit Master Divider title style</a:t>
            </a:r>
            <a:endParaRPr lang="en-GB" dirty="0"/>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lvl1pPr>
              <a:defRPr>
                <a:solidFill>
                  <a:schemeClr val="bg1"/>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0B868178-02AE-42FC-958D-6B8F13B60175}" type="slidenum">
              <a:rPr lang="en-GB" smtClean="0"/>
              <a:pPr/>
              <a:t>‹#›</a:t>
            </a:fld>
            <a:endParaRPr lang="en-GB"/>
          </a:p>
        </p:txBody>
      </p:sp>
      <p:sp>
        <p:nvSpPr>
          <p:cNvPr id="9" name="Text Placeholder 8"/>
          <p:cNvSpPr>
            <a:spLocks noGrp="1"/>
          </p:cNvSpPr>
          <p:nvPr>
            <p:ph type="body" sz="quarter" idx="13"/>
          </p:nvPr>
        </p:nvSpPr>
        <p:spPr>
          <a:xfrm>
            <a:off x="502509" y="2160160"/>
            <a:ext cx="6480000" cy="1620000"/>
          </a:xfrm>
        </p:spPr>
        <p:txBody>
          <a:bodyPr/>
          <a:lstStyle>
            <a:lvl1pPr>
              <a:lnSpc>
                <a:spcPct val="100000"/>
              </a:lnSpc>
              <a:defRPr sz="2400" b="0">
                <a:solidFill>
                  <a:schemeClr val="bg1"/>
                </a:solidFill>
                <a:latin typeface="+mn-lt"/>
              </a:defRPr>
            </a:lvl1pPr>
          </a:lstStyle>
          <a:p>
            <a:pPr lvl="0"/>
            <a:r>
              <a:rPr lang="en-US" smtClean="0"/>
              <a:t>Click to edit Master text styles</a:t>
            </a:r>
          </a:p>
        </p:txBody>
      </p:sp>
      <p:sp>
        <p:nvSpPr>
          <p:cNvPr id="10" name="TextBox 9"/>
          <p:cNvSpPr txBox="1"/>
          <p:nvPr userDrawn="1"/>
        </p:nvSpPr>
        <p:spPr>
          <a:xfrm>
            <a:off x="1007484" y="6254795"/>
            <a:ext cx="2160000" cy="261818"/>
          </a:xfrm>
          <a:prstGeom prst="rect">
            <a:avLst/>
          </a:prstGeom>
          <a:noFill/>
        </p:spPr>
        <p:txBody>
          <a:bodyPr wrap="square" lIns="0" tIns="0" rIns="0" bIns="0" rtlCol="0" anchor="b" anchorCtr="0">
            <a:noAutofit/>
          </a:bodyPr>
          <a:lstStyle/>
          <a:p>
            <a:r>
              <a:rPr lang="en-GB" sz="1000" dirty="0">
                <a:solidFill>
                  <a:schemeClr val="bg1"/>
                </a:solidFill>
              </a:rPr>
              <a:t>British Telecommunications plc 2017</a:t>
            </a:r>
          </a:p>
        </p:txBody>
      </p:sp>
    </p:spTree>
    <p:extLst>
      <p:ext uri="{BB962C8B-B14F-4D97-AF65-F5344CB8AC3E}">
        <p14:creationId xmlns:p14="http://schemas.microsoft.com/office/powerpoint/2010/main" val="38569649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tatement (purpl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0" y="1980000"/>
            <a:ext cx="11232000" cy="2340000"/>
          </a:xfrm>
        </p:spPr>
        <p:txBody>
          <a:bodyPr anchor="ctr" anchorCtr="0"/>
          <a:lstStyle>
            <a:lvl1pPr algn="ctr">
              <a:lnSpc>
                <a:spcPct val="90000"/>
              </a:lnSpc>
              <a:defRPr sz="4800" b="0" cap="none" baseline="0">
                <a:solidFill>
                  <a:schemeClr val="bg1"/>
                </a:solidFill>
                <a:latin typeface="+mn-lt"/>
              </a:defRPr>
            </a:lvl1pPr>
          </a:lstStyle>
          <a:p>
            <a:r>
              <a:rPr lang="en-US" dirty="0"/>
              <a:t>Click to edit Master Divider title style</a:t>
            </a:r>
            <a:endParaRPr lang="en-GB" dirty="0"/>
          </a:p>
        </p:txBody>
      </p:sp>
    </p:spTree>
    <p:extLst>
      <p:ext uri="{BB962C8B-B14F-4D97-AF65-F5344CB8AC3E}">
        <p14:creationId xmlns:p14="http://schemas.microsoft.com/office/powerpoint/2010/main" val="11255922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Statement (pin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0" y="1980000"/>
            <a:ext cx="11232000" cy="2340000"/>
          </a:xfrm>
        </p:spPr>
        <p:txBody>
          <a:bodyPr anchor="ctr" anchorCtr="0"/>
          <a:lstStyle>
            <a:lvl1pPr algn="ctr">
              <a:lnSpc>
                <a:spcPct val="90000"/>
              </a:lnSpc>
              <a:defRPr sz="4800" b="0" cap="none" baseline="0">
                <a:solidFill>
                  <a:schemeClr val="bg1"/>
                </a:solidFill>
                <a:latin typeface="+mn-lt"/>
              </a:defRPr>
            </a:lvl1pPr>
          </a:lstStyle>
          <a:p>
            <a:r>
              <a:rPr lang="en-US" dirty="0"/>
              <a:t>Click to edit Master Divider title style</a:t>
            </a:r>
            <a:endParaRPr lang="en-GB" dirty="0"/>
          </a:p>
        </p:txBody>
      </p:sp>
    </p:spTree>
    <p:extLst>
      <p:ext uri="{BB962C8B-B14F-4D97-AF65-F5344CB8AC3E}">
        <p14:creationId xmlns:p14="http://schemas.microsoft.com/office/powerpoint/2010/main" val="7201747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Statement (blue)">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0" y="1980000"/>
            <a:ext cx="11232000" cy="2340000"/>
          </a:xfrm>
        </p:spPr>
        <p:txBody>
          <a:bodyPr anchor="ctr" anchorCtr="0"/>
          <a:lstStyle>
            <a:lvl1pPr algn="ctr">
              <a:lnSpc>
                <a:spcPct val="90000"/>
              </a:lnSpc>
              <a:defRPr sz="4800" b="0" cap="none" baseline="0">
                <a:solidFill>
                  <a:schemeClr val="bg1"/>
                </a:solidFill>
                <a:latin typeface="+mn-lt"/>
              </a:defRPr>
            </a:lvl1pPr>
          </a:lstStyle>
          <a:p>
            <a:r>
              <a:rPr lang="en-US" dirty="0"/>
              <a:t>Click to edit Master Divider title style</a:t>
            </a:r>
            <a:endParaRPr lang="en-GB" dirty="0"/>
          </a:p>
        </p:txBody>
      </p:sp>
    </p:spTree>
    <p:extLst>
      <p:ext uri="{BB962C8B-B14F-4D97-AF65-F5344CB8AC3E}">
        <p14:creationId xmlns:p14="http://schemas.microsoft.com/office/powerpoint/2010/main" val="2935564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Statement (blank)">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0" y="1980000"/>
            <a:ext cx="11232000" cy="2340000"/>
          </a:xfrm>
        </p:spPr>
        <p:txBody>
          <a:bodyPr anchor="ctr" anchorCtr="0"/>
          <a:lstStyle>
            <a:lvl1pPr algn="ctr">
              <a:lnSpc>
                <a:spcPct val="90000"/>
              </a:lnSpc>
              <a:defRPr sz="4800" b="0" cap="none" baseline="0">
                <a:solidFill>
                  <a:schemeClr val="bg1"/>
                </a:solidFill>
                <a:latin typeface="+mn-lt"/>
              </a:defRPr>
            </a:lvl1pPr>
          </a:lstStyle>
          <a:p>
            <a:r>
              <a:rPr lang="en-US" dirty="0"/>
              <a:t>Click to edit Master Divider title style</a:t>
            </a:r>
            <a:endParaRPr lang="en-GB" dirty="0"/>
          </a:p>
        </p:txBody>
      </p:sp>
    </p:spTree>
    <p:extLst>
      <p:ext uri="{BB962C8B-B14F-4D97-AF65-F5344CB8AC3E}">
        <p14:creationId xmlns:p14="http://schemas.microsoft.com/office/powerpoint/2010/main" val="3596626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obj" preserve="1">
  <p:cSld name="Intro Slide">
    <p:spTree>
      <p:nvGrpSpPr>
        <p:cNvPr id="1" name=""/>
        <p:cNvGrpSpPr/>
        <p:nvPr/>
      </p:nvGrpSpPr>
      <p:grpSpPr>
        <a:xfrm>
          <a:off x="0" y="0"/>
          <a:ext cx="0" cy="0"/>
          <a:chOff x="0" y="0"/>
          <a:chExt cx="0" cy="0"/>
        </a:xfrm>
      </p:grpSpPr>
      <p:sp>
        <p:nvSpPr>
          <p:cNvPr id="2" name="Title 1"/>
          <p:cNvSpPr>
            <a:spLocks noGrp="1"/>
          </p:cNvSpPr>
          <p:nvPr>
            <p:ph type="title"/>
          </p:nvPr>
        </p:nvSpPr>
        <p:spPr>
          <a:xfrm>
            <a:off x="504000" y="1800000"/>
            <a:ext cx="7632000" cy="972000"/>
          </a:xfrm>
        </p:spPr>
        <p:txBody>
          <a:bodyPr/>
          <a:lstStyle>
            <a:lvl1pPr>
              <a:defRPr sz="4400" b="0" i="0" baseline="0">
                <a:latin typeface="+mn-lt"/>
              </a:defRPr>
            </a:lvl1pPr>
          </a:lstStyle>
          <a:p>
            <a:r>
              <a:rPr lang="en-US" smtClean="0"/>
              <a:t>Click to edit Master title style</a:t>
            </a:r>
            <a:endParaRPr lang="en-GB" dirty="0"/>
          </a:p>
        </p:txBody>
      </p:sp>
      <p:sp>
        <p:nvSpPr>
          <p:cNvPr id="3" name="Content Placeholder 2"/>
          <p:cNvSpPr>
            <a:spLocks noGrp="1"/>
          </p:cNvSpPr>
          <p:nvPr>
            <p:ph idx="1" hasCustomPrompt="1"/>
          </p:nvPr>
        </p:nvSpPr>
        <p:spPr>
          <a:xfrm>
            <a:off x="504000" y="2772000"/>
            <a:ext cx="7596000" cy="3168000"/>
          </a:xfrm>
        </p:spPr>
        <p:txBody>
          <a:bodyPr/>
          <a:lstStyle>
            <a:lvl1pPr>
              <a:spcAft>
                <a:spcPts val="0"/>
              </a:spcAft>
              <a:defRPr sz="2400" b="0" i="0" baseline="0">
                <a:latin typeface="+mn-lt"/>
              </a:defRPr>
            </a:lvl1pPr>
            <a:lvl2pPr marL="180000" indent="-180000">
              <a:spcAft>
                <a:spcPts val="0"/>
              </a:spcAft>
              <a:buFont typeface="BT Font Light" panose="020B0403030204020203" pitchFamily="34" charset="0"/>
              <a:buChar char="–"/>
              <a:defRPr sz="2400" baseline="0"/>
            </a:lvl2pPr>
            <a:lvl3pPr marL="360000" indent="-180000">
              <a:buFont typeface="BT Font Light" panose="020B0403030204020203" pitchFamily="34" charset="0"/>
              <a:buChar char="&gt;"/>
              <a:defRPr sz="2400" baseline="0"/>
            </a:lvl3pPr>
            <a:lvl4pPr marL="540000" indent="-180000">
              <a:buFont typeface="BT Font Light" panose="020B0403030204020203" pitchFamily="34" charset="0"/>
              <a:buChar char="–"/>
              <a:defRPr sz="2400" baseline="0"/>
            </a:lvl4pPr>
            <a:lvl5pPr marL="720000" indent="-180000">
              <a:buFont typeface="BT Font Light" panose="020B0403030204020203" pitchFamily="34" charset="0"/>
              <a:buChar char="&gt;"/>
              <a:defRPr sz="2400" baseline="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6" name="Slide Number Placeholder 5"/>
          <p:cNvSpPr>
            <a:spLocks noGrp="1"/>
          </p:cNvSpPr>
          <p:nvPr>
            <p:ph type="sldNum" sz="quarter" idx="12"/>
          </p:nvPr>
        </p:nvSpPr>
        <p:spPr/>
        <p:txBody>
          <a:bodyPr/>
          <a:lstStyle/>
          <a:p>
            <a:fld id="{0B868178-02AE-42FC-958D-6B8F13B60175}" type="slidenum">
              <a:rPr lang="en-GB" smtClean="0"/>
              <a:t>‹#›</a:t>
            </a:fld>
            <a:endParaRPr lang="en-GB"/>
          </a:p>
        </p:txBody>
      </p:sp>
      <p:sp>
        <p:nvSpPr>
          <p:cNvPr id="9" name="TextBox 8"/>
          <p:cNvSpPr txBox="1"/>
          <p:nvPr userDrawn="1"/>
        </p:nvSpPr>
        <p:spPr>
          <a:xfrm>
            <a:off x="1007484" y="6254795"/>
            <a:ext cx="2160000" cy="261818"/>
          </a:xfrm>
          <a:prstGeom prst="rect">
            <a:avLst/>
          </a:prstGeom>
          <a:noFill/>
        </p:spPr>
        <p:txBody>
          <a:bodyPr wrap="square" lIns="0" tIns="0" rIns="0" bIns="0" rtlCol="0" anchor="b" anchorCtr="0">
            <a:noAutofit/>
          </a:bodyPr>
          <a:lstStyle/>
          <a:p>
            <a:r>
              <a:rPr lang="en-GB" sz="1000" dirty="0">
                <a:solidFill>
                  <a:schemeClr val="accent1"/>
                </a:solidFill>
              </a:rPr>
              <a:t>British Telecommunications plc 2017</a:t>
            </a:r>
          </a:p>
        </p:txBody>
      </p:sp>
      <p:pic>
        <p:nvPicPr>
          <p:cNvPr id="10" name="Picture 9">
            <a:extLst>
              <a:ext uri="{FF2B5EF4-FFF2-40B4-BE49-F238E27FC236}">
                <a16:creationId xmlns:a16="http://schemas.microsoft.com/office/drawing/2014/main" xmlns="" id="{138BFDA8-D769-4815-BABE-83746B930D3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77200" y="6289200"/>
            <a:ext cx="1620000" cy="186474"/>
          </a:xfrm>
          <a:prstGeom prst="rect">
            <a:avLst/>
          </a:prstGeom>
        </p:spPr>
      </p:pic>
    </p:spTree>
    <p:extLst>
      <p:ext uri="{BB962C8B-B14F-4D97-AF65-F5344CB8AC3E}">
        <p14:creationId xmlns:p14="http://schemas.microsoft.com/office/powerpoint/2010/main" val="30289592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Large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a:xfrm>
            <a:off x="504000" y="1512000"/>
            <a:ext cx="6300000" cy="4464000"/>
          </a:xfrm>
        </p:spPr>
        <p:txBody>
          <a:bodyPr/>
          <a:lstStyle>
            <a:lvl1pPr>
              <a:spcAft>
                <a:spcPts val="0"/>
              </a:spcAft>
              <a:defRPr sz="2400" b="0" i="0" baseline="0">
                <a:latin typeface="+mn-lt"/>
              </a:defRPr>
            </a:lvl1pPr>
            <a:lvl2pPr marL="180000" indent="-180000">
              <a:spcAft>
                <a:spcPts val="0"/>
              </a:spcAft>
              <a:buFont typeface="BT Font Light" panose="020B0403030204020203" pitchFamily="34" charset="0"/>
              <a:buChar char="–"/>
              <a:defRPr sz="2400" baseline="0"/>
            </a:lvl2pPr>
            <a:lvl3pPr marL="360000" indent="-180000">
              <a:buFont typeface="BT Font Light" panose="020B0403030204020203" pitchFamily="34" charset="0"/>
              <a:buChar char="&gt;"/>
              <a:defRPr sz="2400" baseline="0"/>
            </a:lvl3pPr>
            <a:lvl4pPr marL="540000" indent="-180000">
              <a:buFont typeface="BT Font Light" panose="020B0403030204020203" pitchFamily="34" charset="0"/>
              <a:buChar char="–"/>
              <a:defRPr sz="2400" baseline="0"/>
            </a:lvl4pPr>
            <a:lvl5pPr marL="720000" indent="-180000">
              <a:buFont typeface="BT Font Light" panose="020B0403030204020203" pitchFamily="34" charset="0"/>
              <a:buChar char="&gt;"/>
              <a:defRPr sz="24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6" name="Slide Number Placeholder 5"/>
          <p:cNvSpPr>
            <a:spLocks noGrp="1"/>
          </p:cNvSpPr>
          <p:nvPr>
            <p:ph type="sldNum" sz="quarter" idx="12"/>
          </p:nvPr>
        </p:nvSpPr>
        <p:spPr/>
        <p:txBody>
          <a:bodyPr/>
          <a:lstStyle/>
          <a:p>
            <a:fld id="{0B868178-02AE-42FC-958D-6B8F13B60175}" type="slidenum">
              <a:rPr lang="en-GB" smtClean="0"/>
              <a:t>‹#›</a:t>
            </a:fld>
            <a:endParaRPr lang="en-GB"/>
          </a:p>
        </p:txBody>
      </p:sp>
    </p:spTree>
    <p:extLst>
      <p:ext uri="{BB962C8B-B14F-4D97-AF65-F5344CB8AC3E}">
        <p14:creationId xmlns:p14="http://schemas.microsoft.com/office/powerpoint/2010/main" val="6212843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Large Text + 1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a:xfrm>
            <a:off x="504000" y="1512000"/>
            <a:ext cx="6300000" cy="4464000"/>
          </a:xfrm>
        </p:spPr>
        <p:txBody>
          <a:bodyPr/>
          <a:lstStyle>
            <a:lvl1pPr>
              <a:spcAft>
                <a:spcPts val="0"/>
              </a:spcAft>
              <a:defRPr sz="2400" b="0" i="0" baseline="0">
                <a:latin typeface="+mn-lt"/>
              </a:defRPr>
            </a:lvl1pPr>
            <a:lvl2pPr marL="180000" indent="-180000">
              <a:spcAft>
                <a:spcPts val="0"/>
              </a:spcAft>
              <a:buFont typeface="BT Font Light" panose="020B0403030204020203" pitchFamily="34" charset="0"/>
              <a:buChar char="–"/>
              <a:defRPr sz="2400" baseline="0"/>
            </a:lvl2pPr>
            <a:lvl3pPr marL="360000" indent="-180000">
              <a:buFont typeface="BT Font Light" panose="020B0403030204020203" pitchFamily="34" charset="0"/>
              <a:buChar char="&gt;"/>
              <a:defRPr sz="2400" baseline="0"/>
            </a:lvl3pPr>
            <a:lvl4pPr marL="540000" indent="-180000">
              <a:buFont typeface="BT Font Light" panose="020B0403030204020203" pitchFamily="34" charset="0"/>
              <a:buChar char="–"/>
              <a:defRPr sz="2400" baseline="0"/>
            </a:lvl4pPr>
            <a:lvl5pPr marL="720000" indent="-180000">
              <a:buFont typeface="BT Font Light" panose="020B0403030204020203" pitchFamily="34" charset="0"/>
              <a:buChar char="&gt;"/>
              <a:defRPr sz="24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6" name="Slide Number Placeholder 5"/>
          <p:cNvSpPr>
            <a:spLocks noGrp="1"/>
          </p:cNvSpPr>
          <p:nvPr>
            <p:ph type="sldNum" sz="quarter" idx="12"/>
          </p:nvPr>
        </p:nvSpPr>
        <p:spPr/>
        <p:txBody>
          <a:bodyPr/>
          <a:lstStyle/>
          <a:p>
            <a:fld id="{0B868178-02AE-42FC-958D-6B8F13B60175}" type="slidenum">
              <a:rPr lang="en-GB" smtClean="0"/>
              <a:t>‹#›</a:t>
            </a:fld>
            <a:endParaRPr lang="en-GB"/>
          </a:p>
        </p:txBody>
      </p:sp>
      <p:sp>
        <p:nvSpPr>
          <p:cNvPr id="9" name="Content Placeholder 8"/>
          <p:cNvSpPr>
            <a:spLocks noGrp="1"/>
          </p:cNvSpPr>
          <p:nvPr>
            <p:ph sz="quarter" idx="13"/>
          </p:nvPr>
        </p:nvSpPr>
        <p:spPr>
          <a:xfrm>
            <a:off x="7128000" y="1512000"/>
            <a:ext cx="4572000" cy="4464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7415295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Large Text + 2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a:xfrm>
            <a:off x="504000" y="1512000"/>
            <a:ext cx="6300000" cy="4464000"/>
          </a:xfrm>
        </p:spPr>
        <p:txBody>
          <a:bodyPr/>
          <a:lstStyle>
            <a:lvl1pPr>
              <a:spcAft>
                <a:spcPts val="0"/>
              </a:spcAft>
              <a:defRPr sz="2400" b="0" i="0" baseline="0">
                <a:latin typeface="+mn-lt"/>
              </a:defRPr>
            </a:lvl1pPr>
            <a:lvl2pPr marL="180000" indent="-180000">
              <a:spcAft>
                <a:spcPts val="0"/>
              </a:spcAft>
              <a:buFont typeface="BT Font Light" panose="020B0403030204020203" pitchFamily="34" charset="0"/>
              <a:buChar char="–"/>
              <a:defRPr sz="2400" baseline="0"/>
            </a:lvl2pPr>
            <a:lvl3pPr marL="360000" indent="-180000">
              <a:buFont typeface="BT Font Light" panose="020B0403030204020203" pitchFamily="34" charset="0"/>
              <a:buChar char="&gt;"/>
              <a:defRPr sz="2400" baseline="0"/>
            </a:lvl3pPr>
            <a:lvl4pPr marL="540000" indent="-180000">
              <a:buFont typeface="BT Font Light" panose="020B0403030204020203" pitchFamily="34" charset="0"/>
              <a:buChar char="–"/>
              <a:defRPr sz="2400" baseline="0"/>
            </a:lvl4pPr>
            <a:lvl5pPr marL="720000" indent="-180000">
              <a:buFont typeface="BT Font Light" panose="020B0403030204020203" pitchFamily="34" charset="0"/>
              <a:buChar char="&gt;"/>
              <a:defRPr sz="24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6" name="Slide Number Placeholder 5"/>
          <p:cNvSpPr>
            <a:spLocks noGrp="1"/>
          </p:cNvSpPr>
          <p:nvPr>
            <p:ph type="sldNum" sz="quarter" idx="12"/>
          </p:nvPr>
        </p:nvSpPr>
        <p:spPr/>
        <p:txBody>
          <a:bodyPr/>
          <a:lstStyle/>
          <a:p>
            <a:fld id="{0B868178-02AE-42FC-958D-6B8F13B60175}" type="slidenum">
              <a:rPr lang="en-GB" smtClean="0"/>
              <a:t>‹#›</a:t>
            </a:fld>
            <a:endParaRPr lang="en-GB"/>
          </a:p>
        </p:txBody>
      </p:sp>
      <p:sp>
        <p:nvSpPr>
          <p:cNvPr id="10" name="Content Placeholder 8"/>
          <p:cNvSpPr>
            <a:spLocks noGrp="1"/>
          </p:cNvSpPr>
          <p:nvPr>
            <p:ph sz="quarter" idx="13"/>
          </p:nvPr>
        </p:nvSpPr>
        <p:spPr>
          <a:xfrm>
            <a:off x="7128000" y="1512000"/>
            <a:ext cx="4572000" cy="2160000"/>
          </a:xfrm>
        </p:spPr>
        <p:txBody>
          <a:bodyPr/>
          <a:lstStyle>
            <a:lvl2pPr>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1" name="Content Placeholder 8"/>
          <p:cNvSpPr>
            <a:spLocks noGrp="1"/>
          </p:cNvSpPr>
          <p:nvPr>
            <p:ph sz="quarter" idx="14"/>
          </p:nvPr>
        </p:nvSpPr>
        <p:spPr>
          <a:xfrm>
            <a:off x="7128000" y="3816000"/>
            <a:ext cx="4572000" cy="2160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1830732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urpl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04000" y="1800000"/>
            <a:ext cx="8640000" cy="1260000"/>
          </a:xfrm>
        </p:spPr>
        <p:txBody>
          <a:bodyPr/>
          <a:lstStyle>
            <a:lvl1pPr algn="l">
              <a:lnSpc>
                <a:spcPct val="85000"/>
              </a:lnSpc>
              <a:defRPr sz="4400" b="0" i="0">
                <a:solidFill>
                  <a:schemeClr val="bg1"/>
                </a:solidFill>
                <a:latin typeface="+mn-lt"/>
              </a:defRPr>
            </a:lvl1pPr>
          </a:lstStyle>
          <a:p>
            <a:r>
              <a:rPr lang="en-US" smtClean="0"/>
              <a:t>Click to edit Master title style</a:t>
            </a:r>
            <a:endParaRPr lang="en-GB" dirty="0"/>
          </a:p>
        </p:txBody>
      </p:sp>
      <p:sp>
        <p:nvSpPr>
          <p:cNvPr id="3" name="Subtitle 2"/>
          <p:cNvSpPr>
            <a:spLocks noGrp="1"/>
          </p:cNvSpPr>
          <p:nvPr>
            <p:ph type="subTitle" idx="1" hasCustomPrompt="1"/>
          </p:nvPr>
        </p:nvSpPr>
        <p:spPr>
          <a:xfrm>
            <a:off x="481875" y="3204245"/>
            <a:ext cx="8640000" cy="718167"/>
          </a:xfrm>
        </p:spPr>
        <p:txBody>
          <a:bodyPr/>
          <a:lstStyle>
            <a:lvl1pPr marL="0" indent="0" algn="l">
              <a:lnSpc>
                <a:spcPct val="100000"/>
              </a:lnSpc>
              <a:buNone/>
              <a:defRPr sz="2400" b="0" i="0">
                <a:solidFill>
                  <a:schemeClr val="bg1"/>
                </a:solidFill>
                <a:latin typeface="+mn-lt"/>
              </a:defRPr>
            </a:lvl1pPr>
            <a:lvl2pPr marL="456057" indent="0" algn="ctr">
              <a:buNone/>
              <a:defRPr>
                <a:solidFill>
                  <a:schemeClr val="tx1">
                    <a:tint val="75000"/>
                  </a:schemeClr>
                </a:solidFill>
              </a:defRPr>
            </a:lvl2pPr>
            <a:lvl3pPr marL="912114" indent="0" algn="ctr">
              <a:buNone/>
              <a:defRPr>
                <a:solidFill>
                  <a:schemeClr val="tx1">
                    <a:tint val="75000"/>
                  </a:schemeClr>
                </a:solidFill>
              </a:defRPr>
            </a:lvl3pPr>
            <a:lvl4pPr marL="1368171" indent="0" algn="ctr">
              <a:buNone/>
              <a:defRPr>
                <a:solidFill>
                  <a:schemeClr val="tx1">
                    <a:tint val="75000"/>
                  </a:schemeClr>
                </a:solidFill>
              </a:defRPr>
            </a:lvl4pPr>
            <a:lvl5pPr marL="1824228" indent="0" algn="ctr">
              <a:buNone/>
              <a:defRPr>
                <a:solidFill>
                  <a:schemeClr val="tx1">
                    <a:tint val="75000"/>
                  </a:schemeClr>
                </a:solidFill>
              </a:defRPr>
            </a:lvl5pPr>
            <a:lvl6pPr marL="2280285" indent="0" algn="ctr">
              <a:buNone/>
              <a:defRPr>
                <a:solidFill>
                  <a:schemeClr val="tx1">
                    <a:tint val="75000"/>
                  </a:schemeClr>
                </a:solidFill>
              </a:defRPr>
            </a:lvl6pPr>
            <a:lvl7pPr marL="2736342" indent="0" algn="ctr">
              <a:buNone/>
              <a:defRPr>
                <a:solidFill>
                  <a:schemeClr val="tx1">
                    <a:tint val="75000"/>
                  </a:schemeClr>
                </a:solidFill>
              </a:defRPr>
            </a:lvl7pPr>
            <a:lvl8pPr marL="3192399" indent="0" algn="ctr">
              <a:buNone/>
              <a:defRPr>
                <a:solidFill>
                  <a:schemeClr val="tx1">
                    <a:tint val="75000"/>
                  </a:schemeClr>
                </a:solidFill>
              </a:defRPr>
            </a:lvl8pPr>
            <a:lvl9pPr marL="3648456" indent="0" algn="ctr">
              <a:buNone/>
              <a:defRPr>
                <a:solidFill>
                  <a:schemeClr val="tx1">
                    <a:tint val="75000"/>
                  </a:schemeClr>
                </a:solidFill>
              </a:defRPr>
            </a:lvl9pPr>
          </a:lstStyle>
          <a:p>
            <a:r>
              <a:rPr lang="en-US" dirty="0"/>
              <a:t>Click to edit Master date style</a:t>
            </a:r>
            <a:endParaRPr lang="en-GB" dirty="0"/>
          </a:p>
        </p:txBody>
      </p:sp>
      <p:sp>
        <p:nvSpPr>
          <p:cNvPr id="6" name="Slide Number Placeholder 5"/>
          <p:cNvSpPr>
            <a:spLocks noGrp="1"/>
          </p:cNvSpPr>
          <p:nvPr>
            <p:ph type="sldNum" sz="quarter" idx="12"/>
          </p:nvPr>
        </p:nvSpPr>
        <p:spPr/>
        <p:txBody>
          <a:bodyPr/>
          <a:lstStyle>
            <a:lvl1pPr>
              <a:defRPr sz="1000">
                <a:solidFill>
                  <a:schemeClr val="bg1"/>
                </a:solidFill>
              </a:defRPr>
            </a:lvl1pPr>
          </a:lstStyle>
          <a:p>
            <a:fld id="{0B868178-02AE-42FC-958D-6B8F13B60175}" type="slidenum">
              <a:rPr lang="en-GB" smtClean="0"/>
              <a:pPr/>
              <a:t>‹#›</a:t>
            </a:fld>
            <a:endParaRPr lang="en-GB"/>
          </a:p>
        </p:txBody>
      </p:sp>
      <p:sp>
        <p:nvSpPr>
          <p:cNvPr id="9" name="TextBox 8"/>
          <p:cNvSpPr txBox="1"/>
          <p:nvPr userDrawn="1"/>
        </p:nvSpPr>
        <p:spPr>
          <a:xfrm>
            <a:off x="1007484" y="6254795"/>
            <a:ext cx="2160000" cy="261818"/>
          </a:xfrm>
          <a:prstGeom prst="rect">
            <a:avLst/>
          </a:prstGeom>
          <a:noFill/>
        </p:spPr>
        <p:txBody>
          <a:bodyPr wrap="square" lIns="0" tIns="0" rIns="0" bIns="0" rtlCol="0" anchor="b" anchorCtr="0">
            <a:noAutofit/>
          </a:bodyPr>
          <a:lstStyle/>
          <a:p>
            <a:r>
              <a:rPr lang="en-GB" sz="1000" dirty="0">
                <a:solidFill>
                  <a:schemeClr val="bg1"/>
                </a:solidFill>
              </a:rPr>
              <a:t>British Telecommunications plc 2017</a:t>
            </a:r>
          </a:p>
        </p:txBody>
      </p:sp>
      <p:pic>
        <p:nvPicPr>
          <p:cNvPr id="7" name="Picture 6">
            <a:extLst>
              <a:ext uri="{FF2B5EF4-FFF2-40B4-BE49-F238E27FC236}">
                <a16:creationId xmlns:a16="http://schemas.microsoft.com/office/drawing/2014/main" xmlns="" id="{4E13F342-CFD1-4290-8626-E16964A7958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6545" y="742041"/>
            <a:ext cx="2160000" cy="248633"/>
          </a:xfrm>
          <a:prstGeom prst="rect">
            <a:avLst/>
          </a:prstGeom>
        </p:spPr>
      </p:pic>
    </p:spTree>
    <p:extLst>
      <p:ext uri="{BB962C8B-B14F-4D97-AF65-F5344CB8AC3E}">
        <p14:creationId xmlns:p14="http://schemas.microsoft.com/office/powerpoint/2010/main" val="3095303521"/>
      </p:ext>
    </p:extLst>
  </p:cSld>
  <p:clrMapOvr>
    <a:masterClrMapping/>
  </p:clrMapOvr>
  <p:extLst mod="1">
    <p:ext uri="{DCECCB84-F9BA-43D5-87BE-67443E8EF086}">
      <p15:sldGuideLst xmlns:p15="http://schemas.microsoft.com/office/powerpoint/2012/main" xmlns=""/>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6" name="Slide Number Placeholder 5"/>
          <p:cNvSpPr>
            <a:spLocks noGrp="1"/>
          </p:cNvSpPr>
          <p:nvPr>
            <p:ph type="sldNum" sz="quarter" idx="12"/>
          </p:nvPr>
        </p:nvSpPr>
        <p:spPr/>
        <p:txBody>
          <a:bodyPr/>
          <a:lstStyle/>
          <a:p>
            <a:fld id="{0B868178-02AE-42FC-958D-6B8F13B60175}" type="slidenum">
              <a:rPr lang="en-GB" smtClean="0"/>
              <a:t>‹#›</a:t>
            </a:fld>
            <a:endParaRPr lang="en-GB"/>
          </a:p>
        </p:txBody>
      </p:sp>
    </p:spTree>
    <p:extLst>
      <p:ext uri="{BB962C8B-B14F-4D97-AF65-F5344CB8AC3E}">
        <p14:creationId xmlns:p14="http://schemas.microsoft.com/office/powerpoint/2010/main" val="8983848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503999" y="1512000"/>
            <a:ext cx="5544000" cy="4464000"/>
          </a:xfrm>
        </p:spPr>
        <p:txBody>
          <a:bodyPr/>
          <a:lstStyle>
            <a:lvl1pPr>
              <a:defRPr sz="1500"/>
            </a:lvl1pPr>
            <a:lvl2pPr>
              <a:defRPr sz="1500"/>
            </a:lvl2pPr>
            <a:lvl3pPr>
              <a:defRPr sz="1500"/>
            </a:lvl3pPr>
            <a:lvl4pPr>
              <a:defRPr sz="1500"/>
            </a:lvl4pPr>
            <a:lvl5pPr>
              <a:defRPr sz="1500"/>
            </a:lvl5pPr>
            <a:lvl6pPr>
              <a:defRPr sz="1795"/>
            </a:lvl6pPr>
            <a:lvl7pPr>
              <a:defRPr sz="1795"/>
            </a:lvl7pPr>
            <a:lvl8pPr>
              <a:defRPr sz="1795"/>
            </a:lvl8pPr>
            <a:lvl9pPr>
              <a:defRPr sz="1795"/>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6192000" y="1512000"/>
            <a:ext cx="5544000" cy="4464000"/>
          </a:xfrm>
        </p:spPr>
        <p:txBody>
          <a:bodyPr/>
          <a:lstStyle>
            <a:lvl1pPr>
              <a:defRPr sz="1500"/>
            </a:lvl1pPr>
            <a:lvl2pPr>
              <a:defRPr sz="1500"/>
            </a:lvl2pPr>
            <a:lvl3pPr>
              <a:defRPr sz="1500"/>
            </a:lvl3pPr>
            <a:lvl4pPr>
              <a:defRPr sz="1500"/>
            </a:lvl4pPr>
            <a:lvl5pPr>
              <a:defRPr sz="1500"/>
            </a:lvl5pPr>
            <a:lvl6pPr>
              <a:defRPr sz="1795"/>
            </a:lvl6pPr>
            <a:lvl7pPr>
              <a:defRPr sz="1795"/>
            </a:lvl7pPr>
            <a:lvl8pPr>
              <a:defRPr sz="1795"/>
            </a:lvl8pPr>
            <a:lvl9pPr>
              <a:defRPr sz="1795"/>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Footer Placeholder 5"/>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7" name="Slide Number Placeholder 6"/>
          <p:cNvSpPr>
            <a:spLocks noGrp="1"/>
          </p:cNvSpPr>
          <p:nvPr>
            <p:ph type="sldNum" sz="quarter" idx="12"/>
          </p:nvPr>
        </p:nvSpPr>
        <p:spPr/>
        <p:txBody>
          <a:bodyPr/>
          <a:lstStyle/>
          <a:p>
            <a:fld id="{0B868178-02AE-42FC-958D-6B8F13B60175}" type="slidenum">
              <a:rPr lang="en-GB" smtClean="0"/>
              <a:t>‹#›</a:t>
            </a:fld>
            <a:endParaRPr lang="en-GB"/>
          </a:p>
        </p:txBody>
      </p:sp>
    </p:spTree>
    <p:extLst>
      <p:ext uri="{BB962C8B-B14F-4D97-AF65-F5344CB8AC3E}">
        <p14:creationId xmlns:p14="http://schemas.microsoft.com/office/powerpoint/2010/main" val="17721355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503999" y="1512000"/>
            <a:ext cx="3646800" cy="4464000"/>
          </a:xfrm>
        </p:spPr>
        <p:txBody>
          <a:bodyPr/>
          <a:lstStyle>
            <a:lvl1pPr>
              <a:defRPr sz="1500"/>
            </a:lvl1pPr>
            <a:lvl2pPr>
              <a:defRPr sz="1500"/>
            </a:lvl2pPr>
            <a:lvl3pPr>
              <a:defRPr sz="1500"/>
            </a:lvl3pPr>
            <a:lvl4pPr>
              <a:defRPr sz="1500"/>
            </a:lvl4pPr>
            <a:lvl5pPr>
              <a:defRPr sz="1500"/>
            </a:lvl5pPr>
            <a:lvl6pPr>
              <a:defRPr sz="1795"/>
            </a:lvl6pPr>
            <a:lvl7pPr>
              <a:defRPr sz="1795"/>
            </a:lvl7pPr>
            <a:lvl8pPr>
              <a:defRPr sz="1795"/>
            </a:lvl8pPr>
            <a:lvl9pPr>
              <a:defRPr sz="1795"/>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294800" y="1512000"/>
            <a:ext cx="3646800" cy="4464000"/>
          </a:xfrm>
        </p:spPr>
        <p:txBody>
          <a:bodyPr/>
          <a:lstStyle>
            <a:lvl1pPr>
              <a:defRPr sz="1500"/>
            </a:lvl1pPr>
            <a:lvl2pPr>
              <a:defRPr sz="1500"/>
            </a:lvl2pPr>
            <a:lvl3pPr>
              <a:defRPr sz="1500"/>
            </a:lvl3pPr>
            <a:lvl4pPr>
              <a:defRPr sz="1500"/>
            </a:lvl4pPr>
            <a:lvl5pPr>
              <a:defRPr sz="1500"/>
            </a:lvl5pPr>
            <a:lvl6pPr>
              <a:defRPr sz="1795"/>
            </a:lvl6pPr>
            <a:lvl7pPr>
              <a:defRPr sz="1795"/>
            </a:lvl7pPr>
            <a:lvl8pPr>
              <a:defRPr sz="1795"/>
            </a:lvl8pPr>
            <a:lvl9pPr>
              <a:defRPr sz="1795"/>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Footer Placeholder 5"/>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7" name="Slide Number Placeholder 6"/>
          <p:cNvSpPr>
            <a:spLocks noGrp="1"/>
          </p:cNvSpPr>
          <p:nvPr>
            <p:ph type="sldNum" sz="quarter" idx="12"/>
          </p:nvPr>
        </p:nvSpPr>
        <p:spPr/>
        <p:txBody>
          <a:bodyPr/>
          <a:lstStyle/>
          <a:p>
            <a:fld id="{0B868178-02AE-42FC-958D-6B8F13B60175}" type="slidenum">
              <a:rPr lang="en-GB" smtClean="0"/>
              <a:t>‹#›</a:t>
            </a:fld>
            <a:endParaRPr lang="en-GB"/>
          </a:p>
        </p:txBody>
      </p:sp>
      <p:sp>
        <p:nvSpPr>
          <p:cNvPr id="9" name="Content Placeholder 8"/>
          <p:cNvSpPr>
            <a:spLocks noGrp="1"/>
          </p:cNvSpPr>
          <p:nvPr>
            <p:ph sz="quarter" idx="13"/>
          </p:nvPr>
        </p:nvSpPr>
        <p:spPr>
          <a:xfrm>
            <a:off x="8085600" y="1512000"/>
            <a:ext cx="3646800" cy="4464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24739332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xt + 2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503999" y="1512000"/>
            <a:ext cx="3888000" cy="4464000"/>
          </a:xfrm>
        </p:spPr>
        <p:txBody>
          <a:bodyPr/>
          <a:lstStyle>
            <a:lvl1pPr>
              <a:defRPr sz="1500"/>
            </a:lvl1pPr>
            <a:lvl2pPr>
              <a:defRPr sz="1500"/>
            </a:lvl2pPr>
            <a:lvl3pPr>
              <a:defRPr sz="1500"/>
            </a:lvl3pPr>
            <a:lvl4pPr>
              <a:defRPr sz="1500"/>
            </a:lvl4pPr>
            <a:lvl5pPr>
              <a:defRPr sz="1500"/>
            </a:lvl5pPr>
            <a:lvl6pPr>
              <a:defRPr sz="1795"/>
            </a:lvl6pPr>
            <a:lvl7pPr>
              <a:defRPr sz="1795"/>
            </a:lvl7pPr>
            <a:lvl8pPr>
              <a:defRPr sz="1795"/>
            </a:lvl8pPr>
            <a:lvl9pPr>
              <a:defRPr sz="1795"/>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Footer Placeholder 5"/>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7" name="Slide Number Placeholder 6"/>
          <p:cNvSpPr>
            <a:spLocks noGrp="1"/>
          </p:cNvSpPr>
          <p:nvPr>
            <p:ph type="sldNum" sz="quarter" idx="12"/>
          </p:nvPr>
        </p:nvSpPr>
        <p:spPr/>
        <p:txBody>
          <a:bodyPr/>
          <a:lstStyle/>
          <a:p>
            <a:fld id="{0B868178-02AE-42FC-958D-6B8F13B60175}" type="slidenum">
              <a:rPr lang="en-GB" smtClean="0"/>
              <a:t>‹#›</a:t>
            </a:fld>
            <a:endParaRPr lang="en-GB"/>
          </a:p>
        </p:txBody>
      </p:sp>
      <p:sp>
        <p:nvSpPr>
          <p:cNvPr id="9" name="Content Placeholder 8"/>
          <p:cNvSpPr>
            <a:spLocks noGrp="1"/>
          </p:cNvSpPr>
          <p:nvPr>
            <p:ph sz="quarter" idx="13"/>
          </p:nvPr>
        </p:nvSpPr>
        <p:spPr>
          <a:xfrm>
            <a:off x="4752000" y="1512000"/>
            <a:ext cx="3420000" cy="4428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2" name="Content Placeholder 8"/>
          <p:cNvSpPr>
            <a:spLocks noGrp="1"/>
          </p:cNvSpPr>
          <p:nvPr>
            <p:ph sz="quarter" idx="14"/>
          </p:nvPr>
        </p:nvSpPr>
        <p:spPr>
          <a:xfrm>
            <a:off x="8280000" y="1512000"/>
            <a:ext cx="3420000" cy="4428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2498254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xt + 3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503999" y="1512000"/>
            <a:ext cx="3888000" cy="4464000"/>
          </a:xfrm>
        </p:spPr>
        <p:txBody>
          <a:bodyPr/>
          <a:lstStyle>
            <a:lvl1pPr>
              <a:defRPr sz="1500"/>
            </a:lvl1pPr>
            <a:lvl2pPr>
              <a:defRPr sz="1500"/>
            </a:lvl2pPr>
            <a:lvl3pPr>
              <a:defRPr sz="1500"/>
            </a:lvl3pPr>
            <a:lvl4pPr>
              <a:defRPr sz="1500"/>
            </a:lvl4pPr>
            <a:lvl5pPr>
              <a:defRPr sz="1500"/>
            </a:lvl5pPr>
            <a:lvl6pPr>
              <a:defRPr sz="1795"/>
            </a:lvl6pPr>
            <a:lvl7pPr>
              <a:defRPr sz="1795"/>
            </a:lvl7pPr>
            <a:lvl8pPr>
              <a:defRPr sz="1795"/>
            </a:lvl8pPr>
            <a:lvl9pPr>
              <a:defRPr sz="1795"/>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Footer Placeholder 5"/>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7" name="Slide Number Placeholder 6"/>
          <p:cNvSpPr>
            <a:spLocks noGrp="1"/>
          </p:cNvSpPr>
          <p:nvPr>
            <p:ph type="sldNum" sz="quarter" idx="12"/>
          </p:nvPr>
        </p:nvSpPr>
        <p:spPr/>
        <p:txBody>
          <a:bodyPr/>
          <a:lstStyle/>
          <a:p>
            <a:fld id="{0B868178-02AE-42FC-958D-6B8F13B60175}" type="slidenum">
              <a:rPr lang="en-GB" smtClean="0"/>
              <a:t>‹#›</a:t>
            </a:fld>
            <a:endParaRPr lang="en-GB"/>
          </a:p>
        </p:txBody>
      </p:sp>
      <p:sp>
        <p:nvSpPr>
          <p:cNvPr id="12" name="Content Placeholder 8"/>
          <p:cNvSpPr>
            <a:spLocks noGrp="1"/>
          </p:cNvSpPr>
          <p:nvPr>
            <p:ph sz="quarter" idx="13"/>
          </p:nvPr>
        </p:nvSpPr>
        <p:spPr>
          <a:xfrm>
            <a:off x="4752000" y="1512000"/>
            <a:ext cx="3420000" cy="2160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3" name="Content Placeholder 8"/>
          <p:cNvSpPr>
            <a:spLocks noGrp="1"/>
          </p:cNvSpPr>
          <p:nvPr>
            <p:ph sz="quarter" idx="15"/>
          </p:nvPr>
        </p:nvSpPr>
        <p:spPr>
          <a:xfrm>
            <a:off x="4752000" y="3780000"/>
            <a:ext cx="3420000" cy="2160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4" name="Content Placeholder 8"/>
          <p:cNvSpPr>
            <a:spLocks noGrp="1"/>
          </p:cNvSpPr>
          <p:nvPr>
            <p:ph sz="quarter" idx="16"/>
          </p:nvPr>
        </p:nvSpPr>
        <p:spPr>
          <a:xfrm>
            <a:off x="8280000" y="1512000"/>
            <a:ext cx="3420000" cy="4428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45596751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xt + 4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503999" y="1512000"/>
            <a:ext cx="3888000" cy="4464000"/>
          </a:xfrm>
        </p:spPr>
        <p:txBody>
          <a:bodyPr/>
          <a:lstStyle>
            <a:lvl1pPr>
              <a:defRPr sz="1500"/>
            </a:lvl1pPr>
            <a:lvl2pPr>
              <a:defRPr sz="1500"/>
            </a:lvl2pPr>
            <a:lvl3pPr>
              <a:defRPr sz="1500"/>
            </a:lvl3pPr>
            <a:lvl4pPr>
              <a:defRPr sz="1500"/>
            </a:lvl4pPr>
            <a:lvl5pPr>
              <a:defRPr sz="1500"/>
            </a:lvl5pPr>
            <a:lvl6pPr>
              <a:defRPr sz="1795"/>
            </a:lvl6pPr>
            <a:lvl7pPr>
              <a:defRPr sz="1795"/>
            </a:lvl7pPr>
            <a:lvl8pPr>
              <a:defRPr sz="1795"/>
            </a:lvl8pPr>
            <a:lvl9pPr>
              <a:defRPr sz="1795"/>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Footer Placeholder 5"/>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7" name="Slide Number Placeholder 6"/>
          <p:cNvSpPr>
            <a:spLocks noGrp="1"/>
          </p:cNvSpPr>
          <p:nvPr>
            <p:ph type="sldNum" sz="quarter" idx="12"/>
          </p:nvPr>
        </p:nvSpPr>
        <p:spPr/>
        <p:txBody>
          <a:bodyPr/>
          <a:lstStyle/>
          <a:p>
            <a:fld id="{0B868178-02AE-42FC-958D-6B8F13B60175}" type="slidenum">
              <a:rPr lang="en-GB" smtClean="0"/>
              <a:t>‹#›</a:t>
            </a:fld>
            <a:endParaRPr lang="en-GB"/>
          </a:p>
        </p:txBody>
      </p:sp>
      <p:sp>
        <p:nvSpPr>
          <p:cNvPr id="13" name="Content Placeholder 8"/>
          <p:cNvSpPr>
            <a:spLocks noGrp="1"/>
          </p:cNvSpPr>
          <p:nvPr>
            <p:ph sz="quarter" idx="13"/>
          </p:nvPr>
        </p:nvSpPr>
        <p:spPr>
          <a:xfrm>
            <a:off x="4752000" y="1512000"/>
            <a:ext cx="3420000" cy="2160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4" name="Content Placeholder 8"/>
          <p:cNvSpPr>
            <a:spLocks noGrp="1"/>
          </p:cNvSpPr>
          <p:nvPr>
            <p:ph sz="quarter" idx="17"/>
          </p:nvPr>
        </p:nvSpPr>
        <p:spPr>
          <a:xfrm>
            <a:off x="4752000" y="3780000"/>
            <a:ext cx="3420000" cy="2160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5" name="Content Placeholder 8"/>
          <p:cNvSpPr>
            <a:spLocks noGrp="1"/>
          </p:cNvSpPr>
          <p:nvPr>
            <p:ph sz="quarter" idx="18"/>
          </p:nvPr>
        </p:nvSpPr>
        <p:spPr>
          <a:xfrm>
            <a:off x="8280000" y="1512000"/>
            <a:ext cx="3420000" cy="2160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6" name="Content Placeholder 8"/>
          <p:cNvSpPr>
            <a:spLocks noGrp="1"/>
          </p:cNvSpPr>
          <p:nvPr>
            <p:ph sz="quarter" idx="19"/>
          </p:nvPr>
        </p:nvSpPr>
        <p:spPr>
          <a:xfrm>
            <a:off x="8280000" y="3780000"/>
            <a:ext cx="3420000" cy="2160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47342074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 Columns + 3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503999" y="1512000"/>
            <a:ext cx="3646800" cy="885600"/>
          </a:xfrm>
        </p:spPr>
        <p:txBody>
          <a:bodyPr/>
          <a:lstStyle>
            <a:lvl1pPr>
              <a:defRPr sz="1500"/>
            </a:lvl1pPr>
            <a:lvl2pPr>
              <a:defRPr sz="1500"/>
            </a:lvl2pPr>
            <a:lvl3pPr>
              <a:defRPr sz="1500"/>
            </a:lvl3pPr>
            <a:lvl4pPr>
              <a:defRPr sz="1500"/>
            </a:lvl4pPr>
            <a:lvl5pPr>
              <a:defRPr sz="1500"/>
            </a:lvl5pPr>
            <a:lvl6pPr>
              <a:defRPr sz="1795"/>
            </a:lvl6pPr>
            <a:lvl7pPr>
              <a:defRPr sz="1795"/>
            </a:lvl7pPr>
            <a:lvl8pPr>
              <a:defRPr sz="1795"/>
            </a:lvl8pPr>
            <a:lvl9pPr>
              <a:defRPr sz="1795"/>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294800" y="1512000"/>
            <a:ext cx="3646800" cy="885600"/>
          </a:xfrm>
        </p:spPr>
        <p:txBody>
          <a:bodyPr/>
          <a:lstStyle>
            <a:lvl1pPr>
              <a:defRPr sz="1500"/>
            </a:lvl1pPr>
            <a:lvl2pPr>
              <a:defRPr sz="1500"/>
            </a:lvl2pPr>
            <a:lvl3pPr>
              <a:defRPr sz="1500"/>
            </a:lvl3pPr>
            <a:lvl4pPr>
              <a:defRPr sz="1500"/>
            </a:lvl4pPr>
            <a:lvl5pPr>
              <a:defRPr sz="1500"/>
            </a:lvl5pPr>
            <a:lvl6pPr>
              <a:defRPr sz="1795"/>
            </a:lvl6pPr>
            <a:lvl7pPr>
              <a:defRPr sz="1795"/>
            </a:lvl7pPr>
            <a:lvl8pPr>
              <a:defRPr sz="1795"/>
            </a:lvl8pPr>
            <a:lvl9pPr>
              <a:defRPr sz="1795"/>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Footer Placeholder 5"/>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7" name="Slide Number Placeholder 6"/>
          <p:cNvSpPr>
            <a:spLocks noGrp="1"/>
          </p:cNvSpPr>
          <p:nvPr>
            <p:ph type="sldNum" sz="quarter" idx="12"/>
          </p:nvPr>
        </p:nvSpPr>
        <p:spPr/>
        <p:txBody>
          <a:bodyPr/>
          <a:lstStyle/>
          <a:p>
            <a:fld id="{0B868178-02AE-42FC-958D-6B8F13B60175}" type="slidenum">
              <a:rPr lang="en-GB" smtClean="0"/>
              <a:t>‹#›</a:t>
            </a:fld>
            <a:endParaRPr lang="en-GB"/>
          </a:p>
        </p:txBody>
      </p:sp>
      <p:sp>
        <p:nvSpPr>
          <p:cNvPr id="9" name="Content Placeholder 8"/>
          <p:cNvSpPr>
            <a:spLocks noGrp="1"/>
          </p:cNvSpPr>
          <p:nvPr>
            <p:ph sz="quarter" idx="13"/>
          </p:nvPr>
        </p:nvSpPr>
        <p:spPr>
          <a:xfrm>
            <a:off x="8085600" y="1512000"/>
            <a:ext cx="3646800" cy="885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3" name="Content Placeholder 8"/>
          <p:cNvSpPr>
            <a:spLocks noGrp="1"/>
          </p:cNvSpPr>
          <p:nvPr>
            <p:ph sz="quarter" idx="14"/>
          </p:nvPr>
        </p:nvSpPr>
        <p:spPr>
          <a:xfrm>
            <a:off x="504000" y="2736000"/>
            <a:ext cx="3646800" cy="3232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4" name="Content Placeholder 8"/>
          <p:cNvSpPr>
            <a:spLocks noGrp="1"/>
          </p:cNvSpPr>
          <p:nvPr>
            <p:ph sz="quarter" idx="15"/>
          </p:nvPr>
        </p:nvSpPr>
        <p:spPr>
          <a:xfrm>
            <a:off x="4294800" y="2736000"/>
            <a:ext cx="3646800" cy="3232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5" name="Content Placeholder 8"/>
          <p:cNvSpPr>
            <a:spLocks noGrp="1"/>
          </p:cNvSpPr>
          <p:nvPr>
            <p:ph sz="quarter" idx="16"/>
          </p:nvPr>
        </p:nvSpPr>
        <p:spPr>
          <a:xfrm>
            <a:off x="8085600" y="2736000"/>
            <a:ext cx="3646800" cy="3232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4679926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Large Image +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hasCustomPrompt="1"/>
          </p:nvPr>
        </p:nvSpPr>
        <p:spPr>
          <a:xfrm>
            <a:off x="504000" y="5796000"/>
            <a:ext cx="3754800" cy="360000"/>
          </a:xfrm>
        </p:spPr>
        <p:txBody>
          <a:bodyPr/>
          <a:lstStyle/>
          <a:p>
            <a:pPr lvl="0"/>
            <a:r>
              <a:rPr lang="en-US" dirty="0"/>
              <a:t>Edit Master text styles</a:t>
            </a:r>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6" name="Slide Number Placeholder 5"/>
          <p:cNvSpPr>
            <a:spLocks noGrp="1"/>
          </p:cNvSpPr>
          <p:nvPr>
            <p:ph type="sldNum" sz="quarter" idx="12"/>
          </p:nvPr>
        </p:nvSpPr>
        <p:spPr/>
        <p:txBody>
          <a:bodyPr/>
          <a:lstStyle/>
          <a:p>
            <a:fld id="{0B868178-02AE-42FC-958D-6B8F13B60175}" type="slidenum">
              <a:rPr lang="en-GB" smtClean="0"/>
              <a:t>‹#›</a:t>
            </a:fld>
            <a:endParaRPr lang="en-GB"/>
          </a:p>
        </p:txBody>
      </p:sp>
      <p:sp>
        <p:nvSpPr>
          <p:cNvPr id="9" name="Content Placeholder 8"/>
          <p:cNvSpPr>
            <a:spLocks noGrp="1"/>
          </p:cNvSpPr>
          <p:nvPr>
            <p:ph sz="quarter" idx="14"/>
          </p:nvPr>
        </p:nvSpPr>
        <p:spPr>
          <a:xfrm>
            <a:off x="504000" y="1512000"/>
            <a:ext cx="11232000" cy="4150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52686790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4" name="Footer Placeholder 3"/>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5" name="Slide Number Placeholder 4"/>
          <p:cNvSpPr>
            <a:spLocks noGrp="1"/>
          </p:cNvSpPr>
          <p:nvPr>
            <p:ph type="sldNum" sz="quarter" idx="12"/>
          </p:nvPr>
        </p:nvSpPr>
        <p:spPr/>
        <p:txBody>
          <a:bodyPr/>
          <a:lstStyle/>
          <a:p>
            <a:fld id="{0B868178-02AE-42FC-958D-6B8F13B60175}" type="slidenum">
              <a:rPr lang="en-GB" smtClean="0"/>
              <a:t>‹#›</a:t>
            </a:fld>
            <a:endParaRPr lang="en-GB"/>
          </a:p>
        </p:txBody>
      </p:sp>
    </p:spTree>
    <p:extLst>
      <p:ext uri="{BB962C8B-B14F-4D97-AF65-F5344CB8AC3E}">
        <p14:creationId xmlns:p14="http://schemas.microsoft.com/office/powerpoint/2010/main" val="70233887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6289200" y="6228581"/>
            <a:ext cx="3600000" cy="287267"/>
          </a:xfrm>
          <a:prstGeom prst="rect">
            <a:avLst/>
          </a:prstGeom>
        </p:spPr>
        <p:txBody>
          <a:bodyPr/>
          <a:lstStyle/>
          <a:p>
            <a:endParaRPr lang="en-GB" dirty="0"/>
          </a:p>
        </p:txBody>
      </p:sp>
      <p:sp>
        <p:nvSpPr>
          <p:cNvPr id="4" name="Slide Number Placeholder 3"/>
          <p:cNvSpPr>
            <a:spLocks noGrp="1"/>
          </p:cNvSpPr>
          <p:nvPr>
            <p:ph type="sldNum" sz="quarter" idx="12"/>
          </p:nvPr>
        </p:nvSpPr>
        <p:spPr/>
        <p:txBody>
          <a:bodyPr/>
          <a:lstStyle/>
          <a:p>
            <a:fld id="{0B868178-02AE-42FC-958D-6B8F13B60175}" type="slidenum">
              <a:rPr lang="en-GB" smtClean="0"/>
              <a:t>‹#›</a:t>
            </a:fld>
            <a:endParaRPr lang="en-GB"/>
          </a:p>
        </p:txBody>
      </p:sp>
      <p:sp>
        <p:nvSpPr>
          <p:cNvPr id="7" name="TextBox 6"/>
          <p:cNvSpPr txBox="1"/>
          <p:nvPr userDrawn="1"/>
        </p:nvSpPr>
        <p:spPr>
          <a:xfrm>
            <a:off x="1007484" y="6254795"/>
            <a:ext cx="2160000" cy="261818"/>
          </a:xfrm>
          <a:prstGeom prst="rect">
            <a:avLst/>
          </a:prstGeom>
          <a:noFill/>
        </p:spPr>
        <p:txBody>
          <a:bodyPr wrap="square" lIns="0" tIns="0" rIns="0" bIns="0" rtlCol="0" anchor="b" anchorCtr="0">
            <a:noAutofit/>
          </a:bodyPr>
          <a:lstStyle/>
          <a:p>
            <a:r>
              <a:rPr lang="en-GB" sz="1000" dirty="0">
                <a:solidFill>
                  <a:schemeClr val="accent1"/>
                </a:solidFill>
              </a:rPr>
              <a:t>British Telecommunications plc 2017</a:t>
            </a:r>
          </a:p>
        </p:txBody>
      </p:sp>
      <p:pic>
        <p:nvPicPr>
          <p:cNvPr id="6" name="Picture 5">
            <a:extLst>
              <a:ext uri="{FF2B5EF4-FFF2-40B4-BE49-F238E27FC236}">
                <a16:creationId xmlns:a16="http://schemas.microsoft.com/office/drawing/2014/main" xmlns="" id="{AFA3CD75-BB1F-4D42-95A9-2E8E3287D13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77200" y="6289200"/>
            <a:ext cx="1620000" cy="186474"/>
          </a:xfrm>
          <a:prstGeom prst="rect">
            <a:avLst/>
          </a:prstGeom>
        </p:spPr>
      </p:pic>
    </p:spTree>
    <p:extLst>
      <p:ext uri="{BB962C8B-B14F-4D97-AF65-F5344CB8AC3E}">
        <p14:creationId xmlns:p14="http://schemas.microsoft.com/office/powerpoint/2010/main" val="3780285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image (blank)">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04000" y="1800000"/>
            <a:ext cx="8640000" cy="1260000"/>
          </a:xfrm>
        </p:spPr>
        <p:txBody>
          <a:bodyPr/>
          <a:lstStyle>
            <a:lvl1pPr algn="l">
              <a:lnSpc>
                <a:spcPct val="85000"/>
              </a:lnSpc>
              <a:defRPr sz="4400" b="0" i="0">
                <a:solidFill>
                  <a:schemeClr val="bg1"/>
                </a:solidFill>
                <a:latin typeface="+mn-lt"/>
              </a:defRPr>
            </a:lvl1pPr>
          </a:lstStyle>
          <a:p>
            <a:r>
              <a:rPr lang="en-US" smtClean="0"/>
              <a:t>Click to edit Master title style</a:t>
            </a:r>
            <a:endParaRPr lang="en-GB" dirty="0"/>
          </a:p>
        </p:txBody>
      </p:sp>
      <p:sp>
        <p:nvSpPr>
          <p:cNvPr id="3" name="Subtitle 2"/>
          <p:cNvSpPr>
            <a:spLocks noGrp="1"/>
          </p:cNvSpPr>
          <p:nvPr>
            <p:ph type="subTitle" idx="1" hasCustomPrompt="1"/>
          </p:nvPr>
        </p:nvSpPr>
        <p:spPr>
          <a:xfrm>
            <a:off x="481875" y="3204245"/>
            <a:ext cx="8640000" cy="718167"/>
          </a:xfrm>
        </p:spPr>
        <p:txBody>
          <a:bodyPr/>
          <a:lstStyle>
            <a:lvl1pPr marL="0" indent="0" algn="l">
              <a:lnSpc>
                <a:spcPct val="100000"/>
              </a:lnSpc>
              <a:buNone/>
              <a:defRPr sz="2400" b="0" i="0">
                <a:solidFill>
                  <a:schemeClr val="bg1"/>
                </a:solidFill>
                <a:latin typeface="+mn-lt"/>
              </a:defRPr>
            </a:lvl1pPr>
            <a:lvl2pPr marL="456057" indent="0" algn="ctr">
              <a:buNone/>
              <a:defRPr>
                <a:solidFill>
                  <a:schemeClr val="tx1">
                    <a:tint val="75000"/>
                  </a:schemeClr>
                </a:solidFill>
              </a:defRPr>
            </a:lvl2pPr>
            <a:lvl3pPr marL="912114" indent="0" algn="ctr">
              <a:buNone/>
              <a:defRPr>
                <a:solidFill>
                  <a:schemeClr val="tx1">
                    <a:tint val="75000"/>
                  </a:schemeClr>
                </a:solidFill>
              </a:defRPr>
            </a:lvl3pPr>
            <a:lvl4pPr marL="1368171" indent="0" algn="ctr">
              <a:buNone/>
              <a:defRPr>
                <a:solidFill>
                  <a:schemeClr val="tx1">
                    <a:tint val="75000"/>
                  </a:schemeClr>
                </a:solidFill>
              </a:defRPr>
            </a:lvl4pPr>
            <a:lvl5pPr marL="1824228" indent="0" algn="ctr">
              <a:buNone/>
              <a:defRPr>
                <a:solidFill>
                  <a:schemeClr val="tx1">
                    <a:tint val="75000"/>
                  </a:schemeClr>
                </a:solidFill>
              </a:defRPr>
            </a:lvl5pPr>
            <a:lvl6pPr marL="2280285" indent="0" algn="ctr">
              <a:buNone/>
              <a:defRPr>
                <a:solidFill>
                  <a:schemeClr val="tx1">
                    <a:tint val="75000"/>
                  </a:schemeClr>
                </a:solidFill>
              </a:defRPr>
            </a:lvl6pPr>
            <a:lvl7pPr marL="2736342" indent="0" algn="ctr">
              <a:buNone/>
              <a:defRPr>
                <a:solidFill>
                  <a:schemeClr val="tx1">
                    <a:tint val="75000"/>
                  </a:schemeClr>
                </a:solidFill>
              </a:defRPr>
            </a:lvl7pPr>
            <a:lvl8pPr marL="3192399" indent="0" algn="ctr">
              <a:buNone/>
              <a:defRPr>
                <a:solidFill>
                  <a:schemeClr val="tx1">
                    <a:tint val="75000"/>
                  </a:schemeClr>
                </a:solidFill>
              </a:defRPr>
            </a:lvl8pPr>
            <a:lvl9pPr marL="3648456" indent="0" algn="ctr">
              <a:buNone/>
              <a:defRPr>
                <a:solidFill>
                  <a:schemeClr val="tx1">
                    <a:tint val="75000"/>
                  </a:schemeClr>
                </a:solidFill>
              </a:defRPr>
            </a:lvl9pPr>
          </a:lstStyle>
          <a:p>
            <a:r>
              <a:rPr lang="en-US" dirty="0"/>
              <a:t>Click to edit Master date style</a:t>
            </a:r>
            <a:endParaRPr lang="en-GB" dirty="0"/>
          </a:p>
        </p:txBody>
      </p:sp>
      <p:sp>
        <p:nvSpPr>
          <p:cNvPr id="6" name="Slide Number Placeholder 5"/>
          <p:cNvSpPr>
            <a:spLocks noGrp="1"/>
          </p:cNvSpPr>
          <p:nvPr>
            <p:ph type="sldNum" sz="quarter" idx="12"/>
          </p:nvPr>
        </p:nvSpPr>
        <p:spPr/>
        <p:txBody>
          <a:bodyPr/>
          <a:lstStyle>
            <a:lvl1pPr>
              <a:defRPr sz="1000">
                <a:solidFill>
                  <a:schemeClr val="bg1"/>
                </a:solidFill>
              </a:defRPr>
            </a:lvl1pPr>
          </a:lstStyle>
          <a:p>
            <a:fld id="{0B868178-02AE-42FC-958D-6B8F13B60175}" type="slidenum">
              <a:rPr lang="en-GB" smtClean="0"/>
              <a:pPr/>
              <a:t>‹#›</a:t>
            </a:fld>
            <a:endParaRPr lang="en-GB"/>
          </a:p>
        </p:txBody>
      </p:sp>
      <p:sp>
        <p:nvSpPr>
          <p:cNvPr id="9" name="TextBox 8"/>
          <p:cNvSpPr txBox="1"/>
          <p:nvPr userDrawn="1"/>
        </p:nvSpPr>
        <p:spPr>
          <a:xfrm>
            <a:off x="1007484" y="6254795"/>
            <a:ext cx="2160000" cy="261818"/>
          </a:xfrm>
          <a:prstGeom prst="rect">
            <a:avLst/>
          </a:prstGeom>
          <a:noFill/>
        </p:spPr>
        <p:txBody>
          <a:bodyPr wrap="square" lIns="0" tIns="0" rIns="0" bIns="0" rtlCol="0" anchor="b" anchorCtr="0">
            <a:noAutofit/>
          </a:bodyPr>
          <a:lstStyle/>
          <a:p>
            <a:r>
              <a:rPr lang="en-GB" sz="1000" dirty="0">
                <a:solidFill>
                  <a:schemeClr val="bg1"/>
                </a:solidFill>
              </a:rPr>
              <a:t>British Telecommunications plc 2017</a:t>
            </a:r>
          </a:p>
        </p:txBody>
      </p:sp>
      <p:pic>
        <p:nvPicPr>
          <p:cNvPr id="7" name="Picture 6">
            <a:extLst>
              <a:ext uri="{FF2B5EF4-FFF2-40B4-BE49-F238E27FC236}">
                <a16:creationId xmlns:a16="http://schemas.microsoft.com/office/drawing/2014/main" xmlns="" id="{D0B10B3F-165C-4118-81F5-45737878B73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6545" y="742041"/>
            <a:ext cx="2160000" cy="248633"/>
          </a:xfrm>
          <a:prstGeom prst="rect">
            <a:avLst/>
          </a:prstGeom>
        </p:spPr>
      </p:pic>
    </p:spTree>
    <p:extLst>
      <p:ext uri="{BB962C8B-B14F-4D97-AF65-F5344CB8AC3E}">
        <p14:creationId xmlns:p14="http://schemas.microsoft.com/office/powerpoint/2010/main" val="4023674392"/>
      </p:ext>
    </p:extLst>
  </p:cSld>
  <p:clrMapOvr>
    <a:masterClrMapping/>
  </p:clrMapOvr>
  <p:extLst mod="1">
    <p:ext uri="{DCECCB84-F9BA-43D5-87BE-67443E8EF086}">
      <p15:sldGuideLst xmlns:p15="http://schemas.microsoft.com/office/powerpoint/2012/main" xmlns=""/>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Divider (large text) (purpl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0" y="1799999"/>
            <a:ext cx="8640000" cy="1620000"/>
          </a:xfrm>
        </p:spPr>
        <p:txBody>
          <a:bodyPr anchor="t" anchorCtr="0"/>
          <a:lstStyle>
            <a:lvl1pPr algn="l">
              <a:lnSpc>
                <a:spcPct val="90000"/>
              </a:lnSpc>
              <a:defRPr sz="4800" b="0" cap="none" baseline="0">
                <a:solidFill>
                  <a:schemeClr val="bg1"/>
                </a:solidFill>
                <a:latin typeface="+mn-lt"/>
              </a:defRPr>
            </a:lvl1pPr>
          </a:lstStyle>
          <a:p>
            <a:r>
              <a:rPr lang="en-US" dirty="0"/>
              <a:t>Click to edit Master Divider title style</a:t>
            </a:r>
            <a:endParaRPr lang="en-GB" dirty="0"/>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lvl1pPr>
              <a:defRPr>
                <a:solidFill>
                  <a:schemeClr val="bg1"/>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0B868178-02AE-42FC-958D-6B8F13B60175}" type="slidenum">
              <a:rPr lang="en-GB" smtClean="0"/>
              <a:pPr/>
              <a:t>‹#›</a:t>
            </a:fld>
            <a:endParaRPr lang="en-GB"/>
          </a:p>
        </p:txBody>
      </p:sp>
      <p:sp>
        <p:nvSpPr>
          <p:cNvPr id="7" name="TextBox 6"/>
          <p:cNvSpPr txBox="1"/>
          <p:nvPr userDrawn="1"/>
        </p:nvSpPr>
        <p:spPr>
          <a:xfrm>
            <a:off x="1007484" y="6254795"/>
            <a:ext cx="2160000" cy="261818"/>
          </a:xfrm>
          <a:prstGeom prst="rect">
            <a:avLst/>
          </a:prstGeom>
          <a:noFill/>
        </p:spPr>
        <p:txBody>
          <a:bodyPr wrap="square" lIns="0" tIns="0" rIns="0" bIns="0" rtlCol="0" anchor="b" anchorCtr="0">
            <a:noAutofit/>
          </a:bodyPr>
          <a:lstStyle/>
          <a:p>
            <a:r>
              <a:rPr lang="en-GB" sz="1000" dirty="0">
                <a:solidFill>
                  <a:schemeClr val="bg1"/>
                </a:solidFill>
              </a:rPr>
              <a:t>British Telecommunications plc 2017</a:t>
            </a:r>
          </a:p>
        </p:txBody>
      </p:sp>
    </p:spTree>
    <p:extLst>
      <p:ext uri="{BB962C8B-B14F-4D97-AF65-F5344CB8AC3E}">
        <p14:creationId xmlns:p14="http://schemas.microsoft.com/office/powerpoint/2010/main" val="3284594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vider (large text) (pin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0" y="1799999"/>
            <a:ext cx="8640000" cy="1620000"/>
          </a:xfrm>
        </p:spPr>
        <p:txBody>
          <a:bodyPr anchor="t" anchorCtr="0"/>
          <a:lstStyle>
            <a:lvl1pPr algn="l">
              <a:lnSpc>
                <a:spcPct val="90000"/>
              </a:lnSpc>
              <a:defRPr sz="4800" b="0" cap="none" baseline="0">
                <a:solidFill>
                  <a:schemeClr val="bg1"/>
                </a:solidFill>
                <a:latin typeface="+mn-lt"/>
              </a:defRPr>
            </a:lvl1pPr>
          </a:lstStyle>
          <a:p>
            <a:r>
              <a:rPr lang="en-US" dirty="0"/>
              <a:t>Click to edit Master Divider title style</a:t>
            </a:r>
            <a:endParaRPr lang="en-GB" dirty="0"/>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lvl1pPr>
              <a:defRPr>
                <a:solidFill>
                  <a:schemeClr val="bg1"/>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0B868178-02AE-42FC-958D-6B8F13B60175}" type="slidenum">
              <a:rPr lang="en-GB" smtClean="0"/>
              <a:pPr/>
              <a:t>‹#›</a:t>
            </a:fld>
            <a:endParaRPr lang="en-GB"/>
          </a:p>
        </p:txBody>
      </p:sp>
      <p:sp>
        <p:nvSpPr>
          <p:cNvPr id="8" name="TextBox 7"/>
          <p:cNvSpPr txBox="1"/>
          <p:nvPr userDrawn="1"/>
        </p:nvSpPr>
        <p:spPr>
          <a:xfrm>
            <a:off x="1007484" y="6254795"/>
            <a:ext cx="2160000" cy="261818"/>
          </a:xfrm>
          <a:prstGeom prst="rect">
            <a:avLst/>
          </a:prstGeom>
          <a:noFill/>
        </p:spPr>
        <p:txBody>
          <a:bodyPr wrap="square" lIns="0" tIns="0" rIns="0" bIns="0" rtlCol="0" anchor="b" anchorCtr="0">
            <a:noAutofit/>
          </a:bodyPr>
          <a:lstStyle/>
          <a:p>
            <a:r>
              <a:rPr lang="en-GB" sz="1000" dirty="0">
                <a:solidFill>
                  <a:schemeClr val="bg1"/>
                </a:solidFill>
              </a:rPr>
              <a:t>British Telecommunications plc 2017</a:t>
            </a:r>
          </a:p>
        </p:txBody>
      </p:sp>
    </p:spTree>
    <p:extLst>
      <p:ext uri="{BB962C8B-B14F-4D97-AF65-F5344CB8AC3E}">
        <p14:creationId xmlns:p14="http://schemas.microsoft.com/office/powerpoint/2010/main" val="658465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ivider (large text) (blue)">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0" y="1799999"/>
            <a:ext cx="8640000" cy="1620000"/>
          </a:xfrm>
        </p:spPr>
        <p:txBody>
          <a:bodyPr anchor="t" anchorCtr="0"/>
          <a:lstStyle>
            <a:lvl1pPr algn="l">
              <a:lnSpc>
                <a:spcPct val="90000"/>
              </a:lnSpc>
              <a:defRPr sz="4800" b="0" cap="none" baseline="0">
                <a:solidFill>
                  <a:schemeClr val="bg1"/>
                </a:solidFill>
                <a:latin typeface="+mn-lt"/>
              </a:defRPr>
            </a:lvl1pPr>
          </a:lstStyle>
          <a:p>
            <a:r>
              <a:rPr lang="en-US" dirty="0"/>
              <a:t>Click to edit Master Divider title style</a:t>
            </a:r>
            <a:endParaRPr lang="en-GB" dirty="0"/>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lvl1pPr>
              <a:defRPr>
                <a:solidFill>
                  <a:schemeClr val="bg1"/>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0B868178-02AE-42FC-958D-6B8F13B60175}" type="slidenum">
              <a:rPr lang="en-GB" smtClean="0"/>
              <a:pPr/>
              <a:t>‹#›</a:t>
            </a:fld>
            <a:endParaRPr lang="en-GB"/>
          </a:p>
        </p:txBody>
      </p:sp>
      <p:sp>
        <p:nvSpPr>
          <p:cNvPr id="8" name="TextBox 7"/>
          <p:cNvSpPr txBox="1"/>
          <p:nvPr userDrawn="1"/>
        </p:nvSpPr>
        <p:spPr>
          <a:xfrm>
            <a:off x="1007484" y="6254795"/>
            <a:ext cx="2160000" cy="261818"/>
          </a:xfrm>
          <a:prstGeom prst="rect">
            <a:avLst/>
          </a:prstGeom>
          <a:noFill/>
        </p:spPr>
        <p:txBody>
          <a:bodyPr wrap="square" lIns="0" tIns="0" rIns="0" bIns="0" rtlCol="0" anchor="b" anchorCtr="0">
            <a:noAutofit/>
          </a:bodyPr>
          <a:lstStyle/>
          <a:p>
            <a:r>
              <a:rPr lang="en-GB" sz="1000" dirty="0">
                <a:solidFill>
                  <a:schemeClr val="bg1"/>
                </a:solidFill>
              </a:rPr>
              <a:t>British Telecommunications plc 2017</a:t>
            </a:r>
          </a:p>
        </p:txBody>
      </p:sp>
    </p:spTree>
    <p:extLst>
      <p:ext uri="{BB962C8B-B14F-4D97-AF65-F5344CB8AC3E}">
        <p14:creationId xmlns:p14="http://schemas.microsoft.com/office/powerpoint/2010/main" val="1103526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Divider image (large text) (blank)">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0" y="1799999"/>
            <a:ext cx="8640000" cy="1620000"/>
          </a:xfrm>
        </p:spPr>
        <p:txBody>
          <a:bodyPr anchor="t" anchorCtr="0"/>
          <a:lstStyle>
            <a:lvl1pPr algn="l">
              <a:lnSpc>
                <a:spcPct val="90000"/>
              </a:lnSpc>
              <a:defRPr sz="4800" b="0" cap="none" baseline="0">
                <a:solidFill>
                  <a:schemeClr val="bg1"/>
                </a:solidFill>
                <a:latin typeface="+mn-lt"/>
              </a:defRPr>
            </a:lvl1pPr>
          </a:lstStyle>
          <a:p>
            <a:r>
              <a:rPr lang="en-US" dirty="0"/>
              <a:t>Click to edit Master Divider title style</a:t>
            </a:r>
            <a:endParaRPr lang="en-GB" dirty="0"/>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lvl1pPr>
              <a:defRPr>
                <a:solidFill>
                  <a:schemeClr val="bg1"/>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0B868178-02AE-42FC-958D-6B8F13B60175}" type="slidenum">
              <a:rPr lang="en-GB" smtClean="0"/>
              <a:pPr/>
              <a:t>‹#›</a:t>
            </a:fld>
            <a:endParaRPr lang="en-GB"/>
          </a:p>
        </p:txBody>
      </p:sp>
      <p:sp>
        <p:nvSpPr>
          <p:cNvPr id="8" name="TextBox 7"/>
          <p:cNvSpPr txBox="1"/>
          <p:nvPr userDrawn="1"/>
        </p:nvSpPr>
        <p:spPr>
          <a:xfrm>
            <a:off x="1007484" y="6254795"/>
            <a:ext cx="2160000" cy="261818"/>
          </a:xfrm>
          <a:prstGeom prst="rect">
            <a:avLst/>
          </a:prstGeom>
          <a:noFill/>
        </p:spPr>
        <p:txBody>
          <a:bodyPr wrap="square" lIns="0" tIns="0" rIns="0" bIns="0" rtlCol="0" anchor="b" anchorCtr="0">
            <a:noAutofit/>
          </a:bodyPr>
          <a:lstStyle/>
          <a:p>
            <a:r>
              <a:rPr lang="en-GB" sz="1000" dirty="0">
                <a:solidFill>
                  <a:schemeClr val="bg1"/>
                </a:solidFill>
              </a:rPr>
              <a:t>British Telecommunications plc 2017</a:t>
            </a:r>
          </a:p>
        </p:txBody>
      </p:sp>
    </p:spTree>
    <p:extLst>
      <p:ext uri="{BB962C8B-B14F-4D97-AF65-F5344CB8AC3E}">
        <p14:creationId xmlns:p14="http://schemas.microsoft.com/office/powerpoint/2010/main" val="2553884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Divider (small text) (purpl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0" y="1799999"/>
            <a:ext cx="6480000" cy="324000"/>
          </a:xfrm>
        </p:spPr>
        <p:txBody>
          <a:bodyPr anchor="t" anchorCtr="0"/>
          <a:lstStyle>
            <a:lvl1pPr algn="l">
              <a:lnSpc>
                <a:spcPct val="100000"/>
              </a:lnSpc>
              <a:defRPr sz="2400" b="1" cap="none" baseline="0">
                <a:solidFill>
                  <a:schemeClr val="bg1"/>
                </a:solidFill>
                <a:latin typeface="+mj-lt"/>
              </a:defRPr>
            </a:lvl1pPr>
          </a:lstStyle>
          <a:p>
            <a:r>
              <a:rPr lang="en-US" dirty="0"/>
              <a:t>Click to edit Master Divider title style</a:t>
            </a:r>
            <a:endParaRPr lang="en-GB" dirty="0"/>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lvl1pPr>
              <a:defRPr>
                <a:solidFill>
                  <a:schemeClr val="bg1"/>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0B868178-02AE-42FC-958D-6B8F13B60175}" type="slidenum">
              <a:rPr lang="en-GB" smtClean="0"/>
              <a:pPr/>
              <a:t>‹#›</a:t>
            </a:fld>
            <a:endParaRPr lang="en-GB"/>
          </a:p>
        </p:txBody>
      </p:sp>
      <p:sp>
        <p:nvSpPr>
          <p:cNvPr id="9" name="Text Placeholder 8"/>
          <p:cNvSpPr>
            <a:spLocks noGrp="1"/>
          </p:cNvSpPr>
          <p:nvPr>
            <p:ph type="body" sz="quarter" idx="13"/>
          </p:nvPr>
        </p:nvSpPr>
        <p:spPr>
          <a:xfrm>
            <a:off x="502509" y="2160160"/>
            <a:ext cx="6480000" cy="1620000"/>
          </a:xfrm>
        </p:spPr>
        <p:txBody>
          <a:bodyPr/>
          <a:lstStyle>
            <a:lvl1pPr>
              <a:lnSpc>
                <a:spcPct val="100000"/>
              </a:lnSpc>
              <a:defRPr sz="2400" b="0">
                <a:solidFill>
                  <a:schemeClr val="bg1"/>
                </a:solidFill>
                <a:latin typeface="+mn-lt"/>
              </a:defRPr>
            </a:lvl1pPr>
          </a:lstStyle>
          <a:p>
            <a:pPr lvl="0"/>
            <a:r>
              <a:rPr lang="en-US" smtClean="0"/>
              <a:t>Click to edit Master text styles</a:t>
            </a:r>
          </a:p>
        </p:txBody>
      </p:sp>
      <p:sp>
        <p:nvSpPr>
          <p:cNvPr id="10" name="TextBox 9"/>
          <p:cNvSpPr txBox="1"/>
          <p:nvPr userDrawn="1"/>
        </p:nvSpPr>
        <p:spPr>
          <a:xfrm>
            <a:off x="1007484" y="6254795"/>
            <a:ext cx="2160000" cy="261818"/>
          </a:xfrm>
          <a:prstGeom prst="rect">
            <a:avLst/>
          </a:prstGeom>
          <a:noFill/>
        </p:spPr>
        <p:txBody>
          <a:bodyPr wrap="square" lIns="0" tIns="0" rIns="0" bIns="0" rtlCol="0" anchor="b" anchorCtr="0">
            <a:noAutofit/>
          </a:bodyPr>
          <a:lstStyle/>
          <a:p>
            <a:r>
              <a:rPr lang="en-GB" sz="1000" dirty="0">
                <a:solidFill>
                  <a:schemeClr val="bg1"/>
                </a:solidFill>
              </a:rPr>
              <a:t>British Telecommunications plc 2017</a:t>
            </a:r>
          </a:p>
        </p:txBody>
      </p:sp>
    </p:spTree>
    <p:extLst>
      <p:ext uri="{BB962C8B-B14F-4D97-AF65-F5344CB8AC3E}">
        <p14:creationId xmlns:p14="http://schemas.microsoft.com/office/powerpoint/2010/main" val="2322115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Divider (small text) (pin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0" y="1799999"/>
            <a:ext cx="6480000" cy="324000"/>
          </a:xfrm>
        </p:spPr>
        <p:txBody>
          <a:bodyPr anchor="t" anchorCtr="0"/>
          <a:lstStyle>
            <a:lvl1pPr algn="l">
              <a:lnSpc>
                <a:spcPct val="100000"/>
              </a:lnSpc>
              <a:defRPr sz="2400" b="1" cap="none" baseline="0">
                <a:solidFill>
                  <a:schemeClr val="bg1"/>
                </a:solidFill>
                <a:latin typeface="+mj-lt"/>
              </a:defRPr>
            </a:lvl1pPr>
          </a:lstStyle>
          <a:p>
            <a:r>
              <a:rPr lang="en-US" dirty="0"/>
              <a:t>Click to edit Master Divider title style</a:t>
            </a:r>
            <a:endParaRPr lang="en-GB" dirty="0"/>
          </a:p>
        </p:txBody>
      </p:sp>
      <p:sp>
        <p:nvSpPr>
          <p:cNvPr id="5" name="Footer Placeholder 4"/>
          <p:cNvSpPr>
            <a:spLocks noGrp="1"/>
          </p:cNvSpPr>
          <p:nvPr>
            <p:ph type="ftr" sz="quarter" idx="11"/>
          </p:nvPr>
        </p:nvSpPr>
        <p:spPr>
          <a:xfrm>
            <a:off x="6289200" y="6228581"/>
            <a:ext cx="3600000" cy="287267"/>
          </a:xfrm>
          <a:prstGeom prst="rect">
            <a:avLst/>
          </a:prstGeom>
        </p:spPr>
        <p:txBody>
          <a:bodyPr/>
          <a:lstStyle>
            <a:lvl1pPr>
              <a:defRPr>
                <a:solidFill>
                  <a:schemeClr val="bg1"/>
                </a:solidFill>
              </a:defRPr>
            </a:lvl1pPr>
          </a:lstStyle>
          <a:p>
            <a:endParaRPr lang="en-GB"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0B868178-02AE-42FC-958D-6B8F13B60175}" type="slidenum">
              <a:rPr lang="en-GB" smtClean="0"/>
              <a:pPr/>
              <a:t>‹#›</a:t>
            </a:fld>
            <a:endParaRPr lang="en-GB"/>
          </a:p>
        </p:txBody>
      </p:sp>
      <p:sp>
        <p:nvSpPr>
          <p:cNvPr id="9" name="Text Placeholder 8"/>
          <p:cNvSpPr>
            <a:spLocks noGrp="1"/>
          </p:cNvSpPr>
          <p:nvPr>
            <p:ph type="body" sz="quarter" idx="13"/>
          </p:nvPr>
        </p:nvSpPr>
        <p:spPr>
          <a:xfrm>
            <a:off x="502509" y="2160160"/>
            <a:ext cx="6480000" cy="1620000"/>
          </a:xfrm>
        </p:spPr>
        <p:txBody>
          <a:bodyPr/>
          <a:lstStyle>
            <a:lvl1pPr>
              <a:lnSpc>
                <a:spcPct val="100000"/>
              </a:lnSpc>
              <a:defRPr sz="2400" b="0">
                <a:solidFill>
                  <a:schemeClr val="bg1"/>
                </a:solidFill>
                <a:latin typeface="+mn-lt"/>
              </a:defRPr>
            </a:lvl1pPr>
          </a:lstStyle>
          <a:p>
            <a:pPr lvl="0"/>
            <a:r>
              <a:rPr lang="en-US" smtClean="0"/>
              <a:t>Click to edit Master text styles</a:t>
            </a:r>
          </a:p>
        </p:txBody>
      </p:sp>
      <p:sp>
        <p:nvSpPr>
          <p:cNvPr id="10" name="TextBox 9"/>
          <p:cNvSpPr txBox="1"/>
          <p:nvPr userDrawn="1"/>
        </p:nvSpPr>
        <p:spPr>
          <a:xfrm>
            <a:off x="1007484" y="6254795"/>
            <a:ext cx="2160000" cy="261818"/>
          </a:xfrm>
          <a:prstGeom prst="rect">
            <a:avLst/>
          </a:prstGeom>
          <a:noFill/>
        </p:spPr>
        <p:txBody>
          <a:bodyPr wrap="square" lIns="0" tIns="0" rIns="0" bIns="0" rtlCol="0" anchor="b" anchorCtr="0">
            <a:noAutofit/>
          </a:bodyPr>
          <a:lstStyle/>
          <a:p>
            <a:r>
              <a:rPr lang="en-GB" sz="1000" dirty="0">
                <a:solidFill>
                  <a:schemeClr val="bg1"/>
                </a:solidFill>
              </a:rPr>
              <a:t>British Telecommunications plc 2017</a:t>
            </a:r>
          </a:p>
        </p:txBody>
      </p:sp>
    </p:spTree>
    <p:extLst>
      <p:ext uri="{BB962C8B-B14F-4D97-AF65-F5344CB8AC3E}">
        <p14:creationId xmlns:p14="http://schemas.microsoft.com/office/powerpoint/2010/main" val="3062979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4000" y="324000"/>
            <a:ext cx="11232000" cy="432000"/>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3" name="Text Placeholder 2"/>
          <p:cNvSpPr>
            <a:spLocks noGrp="1"/>
          </p:cNvSpPr>
          <p:nvPr>
            <p:ph type="body" idx="1"/>
          </p:nvPr>
        </p:nvSpPr>
        <p:spPr>
          <a:xfrm>
            <a:off x="504000" y="1512000"/>
            <a:ext cx="11232000" cy="4464000"/>
          </a:xfrm>
          <a:prstGeom prst="rect">
            <a:avLst/>
          </a:prstGeom>
        </p:spPr>
        <p:txBody>
          <a:bodyPr vert="horz" lIns="0" tIns="0" rIns="0" bIns="0" rtlCol="0" anchor="t" anchorCtr="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3"/>
          </p:nvPr>
        </p:nvSpPr>
        <p:spPr>
          <a:xfrm>
            <a:off x="6289200" y="6228000"/>
            <a:ext cx="3600000" cy="287267"/>
          </a:xfrm>
          <a:prstGeom prst="rect">
            <a:avLst/>
          </a:prstGeom>
        </p:spPr>
        <p:txBody>
          <a:bodyPr vert="horz" lIns="0" tIns="0" rIns="0" bIns="0" rtlCol="0" anchor="b" anchorCtr="0">
            <a:noAutofit/>
          </a:bodyPr>
          <a:lstStyle>
            <a:lvl1pPr algn="r">
              <a:defRPr sz="1000">
                <a:solidFill>
                  <a:schemeClr val="accent1"/>
                </a:solidFill>
              </a:defRPr>
            </a:lvl1pPr>
          </a:lstStyle>
          <a:p>
            <a:endParaRPr lang="en-GB" dirty="0"/>
          </a:p>
        </p:txBody>
      </p:sp>
      <p:sp>
        <p:nvSpPr>
          <p:cNvPr id="6" name="Slide Number Placeholder 5"/>
          <p:cNvSpPr>
            <a:spLocks noGrp="1"/>
          </p:cNvSpPr>
          <p:nvPr>
            <p:ph type="sldNum" sz="quarter" idx="4"/>
          </p:nvPr>
        </p:nvSpPr>
        <p:spPr>
          <a:xfrm>
            <a:off x="504000" y="6228581"/>
            <a:ext cx="360000" cy="287267"/>
          </a:xfrm>
          <a:prstGeom prst="rect">
            <a:avLst/>
          </a:prstGeom>
        </p:spPr>
        <p:txBody>
          <a:bodyPr vert="horz" lIns="0" tIns="0" rIns="0" bIns="0" rtlCol="0" anchor="b" anchorCtr="0">
            <a:noAutofit/>
          </a:bodyPr>
          <a:lstStyle>
            <a:lvl1pPr algn="l">
              <a:defRPr sz="1000">
                <a:solidFill>
                  <a:schemeClr val="accent1"/>
                </a:solidFill>
              </a:defRPr>
            </a:lvl1pPr>
          </a:lstStyle>
          <a:p>
            <a:fld id="{0B868178-02AE-42FC-958D-6B8F13B60175}" type="slidenum">
              <a:rPr lang="en-GB" smtClean="0"/>
              <a:pPr/>
              <a:t>‹#›</a:t>
            </a:fld>
            <a:endParaRPr lang="en-GB" dirty="0"/>
          </a:p>
        </p:txBody>
      </p:sp>
      <p:cxnSp>
        <p:nvCxnSpPr>
          <p:cNvPr id="8" name="Straight Connector 7"/>
          <p:cNvCxnSpPr/>
          <p:nvPr/>
        </p:nvCxnSpPr>
        <p:spPr>
          <a:xfrm>
            <a:off x="504000" y="936000"/>
            <a:ext cx="11232000" cy="0"/>
          </a:xfrm>
          <a:prstGeom prst="line">
            <a:avLst/>
          </a:prstGeom>
          <a:ln w="31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007484" y="6254795"/>
            <a:ext cx="2160000" cy="261818"/>
          </a:xfrm>
          <a:prstGeom prst="rect">
            <a:avLst/>
          </a:prstGeom>
          <a:noFill/>
        </p:spPr>
        <p:txBody>
          <a:bodyPr wrap="square" lIns="0" tIns="0" rIns="0" bIns="0" rtlCol="0" anchor="b" anchorCtr="0">
            <a:noAutofit/>
          </a:bodyPr>
          <a:lstStyle/>
          <a:p>
            <a:r>
              <a:rPr lang="en-GB" sz="1000" dirty="0">
                <a:solidFill>
                  <a:schemeClr val="accent1"/>
                </a:solidFill>
              </a:rPr>
              <a:t>British Telecommunications plc 2017</a:t>
            </a:r>
          </a:p>
        </p:txBody>
      </p:sp>
      <p:pic>
        <p:nvPicPr>
          <p:cNvPr id="9" name="Picture 8">
            <a:extLst>
              <a:ext uri="{FF2B5EF4-FFF2-40B4-BE49-F238E27FC236}">
                <a16:creationId xmlns:a16="http://schemas.microsoft.com/office/drawing/2014/main" xmlns="" id="{3BA6EEE9-33C4-4F1F-9EA4-CC655D9F9817}"/>
              </a:ext>
            </a:extLst>
          </p:cNvPr>
          <p:cNvPicPr>
            <a:picLocks noChangeAspect="1"/>
          </p:cNvPicPr>
          <p:nvPr/>
        </p:nvPicPr>
        <p:blipFill>
          <a:blip r:embed="rId31" cstate="print">
            <a:extLst>
              <a:ext uri="{28A0092B-C50C-407E-A947-70E740481C1C}">
                <a14:useLocalDpi xmlns:a14="http://schemas.microsoft.com/office/drawing/2010/main" val="0"/>
              </a:ext>
            </a:extLst>
          </a:blip>
          <a:stretch>
            <a:fillRect/>
          </a:stretch>
        </p:blipFill>
        <p:spPr>
          <a:xfrm>
            <a:off x="10177200" y="6289200"/>
            <a:ext cx="1620000" cy="186474"/>
          </a:xfrm>
          <a:prstGeom prst="rect">
            <a:avLst/>
          </a:prstGeom>
        </p:spPr>
      </p:pic>
    </p:spTree>
    <p:extLst>
      <p:ext uri="{BB962C8B-B14F-4D97-AF65-F5344CB8AC3E}">
        <p14:creationId xmlns:p14="http://schemas.microsoft.com/office/powerpoint/2010/main" val="3743216919"/>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88" r:id="rId3"/>
    <p:sldLayoutId id="2147483651" r:id="rId4"/>
    <p:sldLayoutId id="2147483656" r:id="rId5"/>
    <p:sldLayoutId id="2147483657" r:id="rId6"/>
    <p:sldLayoutId id="2147483689" r:id="rId7"/>
    <p:sldLayoutId id="2147483668" r:id="rId8"/>
    <p:sldLayoutId id="2147483669" r:id="rId9"/>
    <p:sldLayoutId id="2147483670" r:id="rId10"/>
    <p:sldLayoutId id="2147483690" r:id="rId11"/>
    <p:sldLayoutId id="2147483674" r:id="rId12"/>
    <p:sldLayoutId id="2147483675" r:id="rId13"/>
    <p:sldLayoutId id="2147483676" r:id="rId14"/>
    <p:sldLayoutId id="2147483691" r:id="rId15"/>
    <p:sldLayoutId id="2147483687" r:id="rId16"/>
    <p:sldLayoutId id="2147483684" r:id="rId17"/>
    <p:sldLayoutId id="2147483685" r:id="rId18"/>
    <p:sldLayoutId id="2147483686" r:id="rId19"/>
    <p:sldLayoutId id="2147483650" r:id="rId20"/>
    <p:sldLayoutId id="2147483652" r:id="rId21"/>
    <p:sldLayoutId id="2147483678" r:id="rId22"/>
    <p:sldLayoutId id="2147483679" r:id="rId23"/>
    <p:sldLayoutId id="2147483680" r:id="rId24"/>
    <p:sldLayoutId id="2147483681" r:id="rId25"/>
    <p:sldLayoutId id="2147483682" r:id="rId26"/>
    <p:sldLayoutId id="2147483683" r:id="rId27"/>
    <p:sldLayoutId id="2147483654" r:id="rId28"/>
    <p:sldLayoutId id="2147483655" r:id="rId29"/>
  </p:sldLayoutIdLst>
  <p:hf hdr="0" ftr="0"/>
  <p:txStyles>
    <p:titleStyle>
      <a:lvl1pPr algn="l" defTabSz="912114" rtl="0" eaLnBrk="1" latinLnBrk="0" hangingPunct="1">
        <a:spcBef>
          <a:spcPct val="0"/>
        </a:spcBef>
        <a:buNone/>
        <a:defRPr sz="2400" b="1" kern="1200">
          <a:solidFill>
            <a:schemeClr val="accent1"/>
          </a:solidFill>
          <a:latin typeface="+mj-lt"/>
          <a:ea typeface="+mj-ea"/>
          <a:cs typeface="+mj-cs"/>
        </a:defRPr>
      </a:lvl1pPr>
    </p:titleStyle>
    <p:bodyStyle>
      <a:lvl1pPr marL="0" indent="0" algn="l" defTabSz="912114" rtl="0" eaLnBrk="1" latinLnBrk="0" hangingPunct="1">
        <a:lnSpc>
          <a:spcPct val="110000"/>
        </a:lnSpc>
        <a:spcBef>
          <a:spcPts val="0"/>
        </a:spcBef>
        <a:spcAft>
          <a:spcPts val="0"/>
        </a:spcAft>
        <a:buFontTx/>
        <a:buNone/>
        <a:defRPr sz="1500" b="1" i="0" kern="1200">
          <a:solidFill>
            <a:schemeClr val="tx1"/>
          </a:solidFill>
          <a:latin typeface="+mj-lt"/>
          <a:ea typeface="+mn-ea"/>
          <a:cs typeface="+mn-cs"/>
        </a:defRPr>
      </a:lvl1pPr>
      <a:lvl2pPr marL="0" indent="0" algn="l" defTabSz="912114" rtl="0" eaLnBrk="1" latinLnBrk="0" hangingPunct="1">
        <a:lnSpc>
          <a:spcPct val="110000"/>
        </a:lnSpc>
        <a:spcBef>
          <a:spcPts val="0"/>
        </a:spcBef>
        <a:spcAft>
          <a:spcPts val="0"/>
        </a:spcAft>
        <a:buFont typeface="Arial" panose="020B0604020202020204" pitchFamily="34" charset="0"/>
        <a:buNone/>
        <a:defRPr sz="1500" kern="1200">
          <a:solidFill>
            <a:schemeClr val="tx1"/>
          </a:solidFill>
          <a:latin typeface="+mn-lt"/>
          <a:ea typeface="+mn-ea"/>
          <a:cs typeface="+mn-cs"/>
        </a:defRPr>
      </a:lvl2pPr>
      <a:lvl3pPr marL="180000" indent="-180000" algn="l" defTabSz="912114" rtl="0" eaLnBrk="1" latinLnBrk="0" hangingPunct="1">
        <a:lnSpc>
          <a:spcPct val="110000"/>
        </a:lnSpc>
        <a:spcBef>
          <a:spcPts val="0"/>
        </a:spcBef>
        <a:spcAft>
          <a:spcPts val="0"/>
        </a:spcAft>
        <a:buFont typeface="BT Font Light" panose="020B0403030204020203" pitchFamily="34" charset="0"/>
        <a:buChar char="–"/>
        <a:defRPr sz="1500" kern="1200">
          <a:solidFill>
            <a:schemeClr val="tx1"/>
          </a:solidFill>
          <a:latin typeface="+mn-lt"/>
          <a:ea typeface="+mn-ea"/>
          <a:cs typeface="+mn-cs"/>
        </a:defRPr>
      </a:lvl3pPr>
      <a:lvl4pPr marL="360000" indent="-180000" algn="l" defTabSz="912114" rtl="0" eaLnBrk="1" latinLnBrk="0" hangingPunct="1">
        <a:lnSpc>
          <a:spcPct val="110000"/>
        </a:lnSpc>
        <a:spcBef>
          <a:spcPts val="0"/>
        </a:spcBef>
        <a:spcAft>
          <a:spcPts val="0"/>
        </a:spcAft>
        <a:buFont typeface="BT Font Light" panose="020B0403030204020203" pitchFamily="34" charset="0"/>
        <a:buChar char="&gt;"/>
        <a:defRPr sz="1500" kern="1200">
          <a:solidFill>
            <a:schemeClr val="tx1"/>
          </a:solidFill>
          <a:latin typeface="+mn-lt"/>
          <a:ea typeface="+mn-ea"/>
          <a:cs typeface="+mn-cs"/>
        </a:defRPr>
      </a:lvl4pPr>
      <a:lvl5pPr marL="540000" indent="-180000" algn="l" defTabSz="912114" rtl="0" eaLnBrk="1" latinLnBrk="0" hangingPunct="1">
        <a:lnSpc>
          <a:spcPct val="110000"/>
        </a:lnSpc>
        <a:spcBef>
          <a:spcPts val="0"/>
        </a:spcBef>
        <a:spcAft>
          <a:spcPts val="0"/>
        </a:spcAft>
        <a:buFont typeface="BT Font Light" panose="020B0403030204020203" pitchFamily="34" charset="0"/>
        <a:buChar char="–"/>
        <a:defRPr sz="1500" kern="1200">
          <a:solidFill>
            <a:schemeClr val="tx1"/>
          </a:solidFill>
          <a:latin typeface="+mn-lt"/>
          <a:ea typeface="+mn-ea"/>
          <a:cs typeface="+mn-cs"/>
        </a:defRPr>
      </a:lvl5pPr>
      <a:lvl6pPr marL="2508314" indent="-228029" algn="l" defTabSz="912114" rtl="0" eaLnBrk="1" latinLnBrk="0" hangingPunct="1">
        <a:spcBef>
          <a:spcPct val="20000"/>
        </a:spcBef>
        <a:buFont typeface="Arial" panose="020B0604020202020204" pitchFamily="34" charset="0"/>
        <a:buChar char="•"/>
        <a:defRPr sz="1995" kern="1200">
          <a:solidFill>
            <a:schemeClr val="tx1"/>
          </a:solidFill>
          <a:latin typeface="+mn-lt"/>
          <a:ea typeface="+mn-ea"/>
          <a:cs typeface="+mn-cs"/>
        </a:defRPr>
      </a:lvl6pPr>
      <a:lvl7pPr marL="2964371" indent="-228029" algn="l" defTabSz="912114" rtl="0" eaLnBrk="1" latinLnBrk="0" hangingPunct="1">
        <a:spcBef>
          <a:spcPct val="20000"/>
        </a:spcBef>
        <a:buFont typeface="Arial" panose="020B0604020202020204" pitchFamily="34" charset="0"/>
        <a:buChar char="•"/>
        <a:defRPr sz="1995" kern="1200">
          <a:solidFill>
            <a:schemeClr val="tx1"/>
          </a:solidFill>
          <a:latin typeface="+mn-lt"/>
          <a:ea typeface="+mn-ea"/>
          <a:cs typeface="+mn-cs"/>
        </a:defRPr>
      </a:lvl7pPr>
      <a:lvl8pPr marL="3420428" indent="-228029" algn="l" defTabSz="912114" rtl="0" eaLnBrk="1" latinLnBrk="0" hangingPunct="1">
        <a:spcBef>
          <a:spcPct val="20000"/>
        </a:spcBef>
        <a:buFont typeface="Arial" panose="020B0604020202020204" pitchFamily="34" charset="0"/>
        <a:buChar char="•"/>
        <a:defRPr sz="1995" kern="1200">
          <a:solidFill>
            <a:schemeClr val="tx1"/>
          </a:solidFill>
          <a:latin typeface="+mn-lt"/>
          <a:ea typeface="+mn-ea"/>
          <a:cs typeface="+mn-cs"/>
        </a:defRPr>
      </a:lvl8pPr>
      <a:lvl9pPr marL="3876485" indent="-228029" algn="l" defTabSz="912114" rtl="0" eaLnBrk="1" latinLnBrk="0" hangingPunct="1">
        <a:spcBef>
          <a:spcPct val="20000"/>
        </a:spcBef>
        <a:buFont typeface="Arial" panose="020B0604020202020204" pitchFamily="34" charset="0"/>
        <a:buChar char="•"/>
        <a:defRPr sz="1995" kern="1200">
          <a:solidFill>
            <a:schemeClr val="tx1"/>
          </a:solidFill>
          <a:latin typeface="+mn-lt"/>
          <a:ea typeface="+mn-ea"/>
          <a:cs typeface="+mn-cs"/>
        </a:defRPr>
      </a:lvl9pPr>
    </p:bodyStyle>
    <p:otherStyle>
      <a:defPPr>
        <a:defRPr lang="en-US"/>
      </a:defPPr>
      <a:lvl1pPr marL="0" algn="l" defTabSz="912114" rtl="0" eaLnBrk="1" latinLnBrk="0" hangingPunct="1">
        <a:defRPr sz="1795" kern="1200">
          <a:solidFill>
            <a:schemeClr val="tx1"/>
          </a:solidFill>
          <a:latin typeface="+mn-lt"/>
          <a:ea typeface="+mn-ea"/>
          <a:cs typeface="+mn-cs"/>
        </a:defRPr>
      </a:lvl1pPr>
      <a:lvl2pPr marL="456057" algn="l" defTabSz="912114" rtl="0" eaLnBrk="1" latinLnBrk="0" hangingPunct="1">
        <a:defRPr sz="1795" kern="1200">
          <a:solidFill>
            <a:schemeClr val="tx1"/>
          </a:solidFill>
          <a:latin typeface="+mn-lt"/>
          <a:ea typeface="+mn-ea"/>
          <a:cs typeface="+mn-cs"/>
        </a:defRPr>
      </a:lvl2pPr>
      <a:lvl3pPr marL="912114" algn="l" defTabSz="912114" rtl="0" eaLnBrk="1" latinLnBrk="0" hangingPunct="1">
        <a:defRPr sz="1795" kern="1200">
          <a:solidFill>
            <a:schemeClr val="tx1"/>
          </a:solidFill>
          <a:latin typeface="+mn-lt"/>
          <a:ea typeface="+mn-ea"/>
          <a:cs typeface="+mn-cs"/>
        </a:defRPr>
      </a:lvl3pPr>
      <a:lvl4pPr marL="1368171" algn="l" defTabSz="912114" rtl="0" eaLnBrk="1" latinLnBrk="0" hangingPunct="1">
        <a:defRPr sz="1795" kern="1200">
          <a:solidFill>
            <a:schemeClr val="tx1"/>
          </a:solidFill>
          <a:latin typeface="+mn-lt"/>
          <a:ea typeface="+mn-ea"/>
          <a:cs typeface="+mn-cs"/>
        </a:defRPr>
      </a:lvl4pPr>
      <a:lvl5pPr marL="1824228" algn="l" defTabSz="912114" rtl="0" eaLnBrk="1" latinLnBrk="0" hangingPunct="1">
        <a:defRPr sz="1795" kern="1200">
          <a:solidFill>
            <a:schemeClr val="tx1"/>
          </a:solidFill>
          <a:latin typeface="+mn-lt"/>
          <a:ea typeface="+mn-ea"/>
          <a:cs typeface="+mn-cs"/>
        </a:defRPr>
      </a:lvl5pPr>
      <a:lvl6pPr marL="2280285" algn="l" defTabSz="912114" rtl="0" eaLnBrk="1" latinLnBrk="0" hangingPunct="1">
        <a:defRPr sz="1795" kern="1200">
          <a:solidFill>
            <a:schemeClr val="tx1"/>
          </a:solidFill>
          <a:latin typeface="+mn-lt"/>
          <a:ea typeface="+mn-ea"/>
          <a:cs typeface="+mn-cs"/>
        </a:defRPr>
      </a:lvl6pPr>
      <a:lvl7pPr marL="2736342" algn="l" defTabSz="912114" rtl="0" eaLnBrk="1" latinLnBrk="0" hangingPunct="1">
        <a:defRPr sz="1795" kern="1200">
          <a:solidFill>
            <a:schemeClr val="tx1"/>
          </a:solidFill>
          <a:latin typeface="+mn-lt"/>
          <a:ea typeface="+mn-ea"/>
          <a:cs typeface="+mn-cs"/>
        </a:defRPr>
      </a:lvl7pPr>
      <a:lvl8pPr marL="3192399" algn="l" defTabSz="912114" rtl="0" eaLnBrk="1" latinLnBrk="0" hangingPunct="1">
        <a:defRPr sz="1795" kern="1200">
          <a:solidFill>
            <a:schemeClr val="tx1"/>
          </a:solidFill>
          <a:latin typeface="+mn-lt"/>
          <a:ea typeface="+mn-ea"/>
          <a:cs typeface="+mn-cs"/>
        </a:defRPr>
      </a:lvl8pPr>
      <a:lvl9pPr marL="3648456" algn="l" defTabSz="912114" rtl="0" eaLnBrk="1" latinLnBrk="0" hangingPunct="1">
        <a:defRPr sz="1795"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975" userDrawn="1">
          <p15:clr>
            <a:srgbClr val="F26B43"/>
          </p15:clr>
        </p15:guide>
        <p15:guide id="2" pos="317"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hyperlink" Target="https://www.btwholesale.com/pages/static/help-and-support/broadband.htm" TargetMode="External"/><Relationship Id="rId2" Type="http://schemas.openxmlformats.org/officeDocument/2006/relationships/hyperlink" Target="https://www.btwholesale.com/pages/static/products-services/broadband.htm" TargetMode="Externa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7" Type="http://schemas.openxmlformats.org/officeDocument/2006/relationships/slide" Target="slide16.xml"/><Relationship Id="rId2" Type="http://schemas.openxmlformats.org/officeDocument/2006/relationships/slide" Target="slide2.xml"/><Relationship Id="rId1" Type="http://schemas.openxmlformats.org/officeDocument/2006/relationships/slideLayout" Target="../slideLayouts/slideLayout17.xml"/><Relationship Id="rId6" Type="http://schemas.openxmlformats.org/officeDocument/2006/relationships/slide" Target="slide12.xml"/><Relationship Id="rId5" Type="http://schemas.openxmlformats.org/officeDocument/2006/relationships/slide" Target="slide9.xml"/><Relationship Id="rId4" Type="http://schemas.openxmlformats.org/officeDocument/2006/relationships/slide" Target="slide5.xml"/></Relationships>
</file>

<file path=ppt/slides/_rels/slide4.xml.rels><?xml version="1.0" encoding="UTF-8" standalone="yes"?>
<Relationships xmlns="http://schemas.openxmlformats.org/package/2006/relationships"><Relationship Id="rId3" Type="http://schemas.openxmlformats.org/officeDocument/2006/relationships/hyperlink" Target="https://www.btwholesale.com/pages/static/products-services/wholesale-broadband-connect.htm" TargetMode="External"/><Relationship Id="rId2" Type="http://schemas.openxmlformats.org/officeDocument/2006/relationships/hyperlink" Target="https://www.btwholesale.com/pages/static/help-and-support/pricing/service-provider-price-lists.htm?id=section_44_wholesale_broadband_services" TargetMode="Externa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39BE73-3DC7-42F9-809A-ACE74A36D365}"/>
              </a:ext>
            </a:extLst>
          </p:cNvPr>
          <p:cNvSpPr>
            <a:spLocks noGrp="1"/>
          </p:cNvSpPr>
          <p:nvPr>
            <p:ph type="ctrTitle"/>
          </p:nvPr>
        </p:nvSpPr>
        <p:spPr>
          <a:xfrm>
            <a:off x="503188" y="1476053"/>
            <a:ext cx="8640000" cy="1260000"/>
          </a:xfrm>
        </p:spPr>
        <p:txBody>
          <a:bodyPr/>
          <a:lstStyle/>
          <a:p>
            <a:r>
              <a:rPr lang="en-GB" dirty="0" smtClean="0"/>
              <a:t>Guide to Broadband Ordering Options</a:t>
            </a:r>
            <a:br>
              <a:rPr lang="en-GB" dirty="0" smtClean="0"/>
            </a:br>
            <a:r>
              <a:rPr lang="en-GB" dirty="0"/>
              <a:t/>
            </a:r>
            <a:br>
              <a:rPr lang="en-GB" dirty="0"/>
            </a:br>
            <a:r>
              <a:rPr lang="en-GB" dirty="0" smtClean="0"/>
              <a:t/>
            </a:r>
            <a:br>
              <a:rPr lang="en-GB" dirty="0" smtClean="0"/>
            </a:br>
            <a:r>
              <a:rPr lang="en-GB" sz="2000" dirty="0" smtClean="0"/>
              <a:t>Version 1</a:t>
            </a:r>
            <a:endParaRPr lang="en-GB" sz="2000" dirty="0"/>
          </a:p>
        </p:txBody>
      </p:sp>
    </p:spTree>
    <p:extLst>
      <p:ext uri="{BB962C8B-B14F-4D97-AF65-F5344CB8AC3E}">
        <p14:creationId xmlns:p14="http://schemas.microsoft.com/office/powerpoint/2010/main" val="1196456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FTTP Ordering Options</a:t>
            </a:r>
            <a:endParaRPr lang="en-GB" dirty="0"/>
          </a:p>
        </p:txBody>
      </p:sp>
      <p:sp>
        <p:nvSpPr>
          <p:cNvPr id="5" name="Slide Number Placeholder 4"/>
          <p:cNvSpPr>
            <a:spLocks noGrp="1"/>
          </p:cNvSpPr>
          <p:nvPr>
            <p:ph type="sldNum" sz="quarter" idx="12"/>
          </p:nvPr>
        </p:nvSpPr>
        <p:spPr/>
        <p:txBody>
          <a:bodyPr/>
          <a:lstStyle/>
          <a:p>
            <a:fld id="{0B868178-02AE-42FC-958D-6B8F13B60175}" type="slidenum">
              <a:rPr lang="en-GB" smtClean="0"/>
              <a:pPr/>
              <a:t>10</a:t>
            </a:fld>
            <a:endParaRPr lang="en-GB" dirty="0"/>
          </a:p>
        </p:txBody>
      </p:sp>
      <p:sp>
        <p:nvSpPr>
          <p:cNvPr id="10" name="Oval 9"/>
          <p:cNvSpPr/>
          <p:nvPr/>
        </p:nvSpPr>
        <p:spPr>
          <a:xfrm>
            <a:off x="613420" y="2810421"/>
            <a:ext cx="177800" cy="177800"/>
          </a:xfrm>
          <a:prstGeom prst="ellipse">
            <a:avLst/>
          </a:prstGeom>
          <a:solidFill>
            <a:srgbClr val="D9E2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000" dirty="0" smtClean="0">
                <a:solidFill>
                  <a:srgbClr val="193A67"/>
                </a:solidFill>
              </a:rPr>
              <a:t>1</a:t>
            </a:r>
            <a:endParaRPr lang="en-GB" sz="1100" dirty="0">
              <a:solidFill>
                <a:srgbClr val="193A67"/>
              </a:solidFill>
            </a:endParaRPr>
          </a:p>
        </p:txBody>
      </p:sp>
      <p:sp>
        <p:nvSpPr>
          <p:cNvPr id="11" name="Oval 10"/>
          <p:cNvSpPr/>
          <p:nvPr/>
        </p:nvSpPr>
        <p:spPr>
          <a:xfrm>
            <a:off x="613420" y="3242469"/>
            <a:ext cx="177800" cy="177800"/>
          </a:xfrm>
          <a:prstGeom prst="ellipse">
            <a:avLst/>
          </a:prstGeom>
          <a:solidFill>
            <a:srgbClr val="D9E2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000" dirty="0">
                <a:solidFill>
                  <a:srgbClr val="193A67"/>
                </a:solidFill>
              </a:rPr>
              <a:t>2</a:t>
            </a:r>
            <a:endParaRPr lang="en-GB" sz="1100" dirty="0">
              <a:solidFill>
                <a:srgbClr val="193A67"/>
              </a:solidFill>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3420" y="1152525"/>
            <a:ext cx="4464496" cy="4284476"/>
          </a:xfrm>
          <a:prstGeom prst="rect">
            <a:avLst/>
          </a:prstGeom>
          <a:noFill/>
          <a:ln w="9525">
            <a:solidFill>
              <a:schemeClr val="tx1"/>
            </a:solidFill>
            <a:miter lim="800000"/>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Lst>
        </p:spPr>
      </p:pic>
      <p:pic>
        <p:nvPicPr>
          <p:cNvPr id="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3188" y="1152525"/>
            <a:ext cx="4724400" cy="4533900"/>
          </a:xfrm>
          <a:prstGeom prst="rect">
            <a:avLst/>
          </a:prstGeom>
          <a:noFill/>
          <a:ln w="9525">
            <a:solidFill>
              <a:schemeClr val="tx1"/>
            </a:solidFill>
            <a:miter lim="800000"/>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Lst>
        </p:spPr>
      </p:pic>
      <p:sp>
        <p:nvSpPr>
          <p:cNvPr id="13" name="Content Placeholder 2"/>
          <p:cNvSpPr>
            <a:spLocks noGrp="1"/>
          </p:cNvSpPr>
          <p:nvPr>
            <p:ph idx="1"/>
          </p:nvPr>
        </p:nvSpPr>
        <p:spPr>
          <a:xfrm>
            <a:off x="5471740" y="1044005"/>
            <a:ext cx="6192688" cy="4896544"/>
          </a:xfrm>
        </p:spPr>
        <p:txBody>
          <a:bodyPr>
            <a:normAutofit/>
          </a:bodyPr>
          <a:lstStyle/>
          <a:p>
            <a:pPr marL="0" indent="0">
              <a:buNone/>
            </a:pPr>
            <a:r>
              <a:rPr lang="en-GB" sz="1300" b="1" dirty="0" smtClean="0">
                <a:solidFill>
                  <a:schemeClr val="accent2"/>
                </a:solidFill>
                <a:latin typeface="Arial" panose="020B0604020202020204" pitchFamily="34" charset="0"/>
                <a:cs typeface="Arial" panose="020B0604020202020204" pitchFamily="34" charset="0"/>
              </a:rPr>
              <a:t>Step 1: Cost Options</a:t>
            </a:r>
            <a:endParaRPr lang="en-GB" sz="1300" dirty="0" smtClean="0">
              <a:latin typeface="Arial" panose="020B0604020202020204" pitchFamily="34" charset="0"/>
              <a:cs typeface="Arial" panose="020B0604020202020204" pitchFamily="34" charset="0"/>
            </a:endParaRPr>
          </a:p>
          <a:p>
            <a:pPr>
              <a:spcBef>
                <a:spcPts val="600"/>
              </a:spcBef>
            </a:pPr>
            <a:r>
              <a:rPr lang="en-GB" sz="1100" dirty="0" smtClean="0">
                <a:solidFill>
                  <a:srgbClr val="595959"/>
                </a:solidFill>
                <a:latin typeface="Arial" panose="020B0604020202020204" pitchFamily="34" charset="0"/>
                <a:cs typeface="Arial" panose="020B0604020202020204" pitchFamily="34" charset="0"/>
              </a:rPr>
              <a:t>After you have entered the address details and provided the appointment information, you will be prompted to select the Cost Options you require. These are similar to the FTTC journey with a few additions;</a:t>
            </a:r>
            <a:endParaRPr lang="en-GB" sz="1100" dirty="0">
              <a:solidFill>
                <a:srgbClr val="595959"/>
              </a:solidFill>
              <a:latin typeface="+mj-lt"/>
            </a:endParaRPr>
          </a:p>
          <a:p>
            <a:pPr marL="228600" indent="-228600">
              <a:spcBef>
                <a:spcPts val="600"/>
              </a:spcBef>
              <a:buAutoNum type="arabicPeriod"/>
            </a:pPr>
            <a:r>
              <a:rPr lang="en-US" sz="1100" b="1" dirty="0" smtClean="0">
                <a:solidFill>
                  <a:srgbClr val="595959"/>
                </a:solidFill>
                <a:latin typeface="+mj-lt"/>
              </a:rPr>
              <a:t>FTTP on Demand  </a:t>
            </a:r>
            <a:r>
              <a:rPr lang="en-US" sz="1100" dirty="0" smtClean="0">
                <a:solidFill>
                  <a:srgbClr val="595959"/>
                </a:solidFill>
                <a:latin typeface="+mj-lt"/>
              </a:rPr>
              <a:t>- greyed out if N/A. Select if you want to order FTTP On Demand rather than Fibre to The Premises </a:t>
            </a:r>
          </a:p>
          <a:p>
            <a:pPr marL="228600" indent="-228600">
              <a:spcBef>
                <a:spcPts val="600"/>
              </a:spcBef>
              <a:buAutoNum type="arabicPeriod"/>
            </a:pPr>
            <a:r>
              <a:rPr lang="en-US" sz="1100" b="1" dirty="0" smtClean="0">
                <a:solidFill>
                  <a:srgbClr val="595959"/>
                </a:solidFill>
                <a:latin typeface="+mj-lt"/>
              </a:rPr>
              <a:t>Transition Line </a:t>
            </a:r>
            <a:r>
              <a:rPr lang="en-US" sz="1100" dirty="0" smtClean="0">
                <a:solidFill>
                  <a:srgbClr val="595959"/>
                </a:solidFill>
                <a:latin typeface="+mj-lt"/>
              </a:rPr>
              <a:t>– Select BT Provided Copper Telephone Line if there is one at the premises (this reduces the monthly cost) </a:t>
            </a:r>
          </a:p>
          <a:p>
            <a:pPr marL="228600" indent="-228600">
              <a:spcBef>
                <a:spcPts val="600"/>
              </a:spcBef>
              <a:buAutoNum type="arabicPeriod"/>
            </a:pPr>
            <a:r>
              <a:rPr lang="en-US" sz="1100" b="1" dirty="0" smtClean="0">
                <a:solidFill>
                  <a:srgbClr val="595959"/>
                </a:solidFill>
                <a:latin typeface="+mj-lt"/>
              </a:rPr>
              <a:t>Traffic Weighting </a:t>
            </a:r>
            <a:r>
              <a:rPr lang="en-US" sz="1100" dirty="0" smtClean="0">
                <a:solidFill>
                  <a:srgbClr val="595959"/>
                </a:solidFill>
                <a:latin typeface="+mj-lt"/>
              </a:rPr>
              <a:t>– Selecting Elevated will prioritize your traffic. This tends to be used for Business customers</a:t>
            </a:r>
          </a:p>
          <a:p>
            <a:pPr marL="228600" indent="-228600">
              <a:spcBef>
                <a:spcPts val="600"/>
              </a:spcBef>
              <a:buAutoNum type="arabicPeriod"/>
            </a:pPr>
            <a:r>
              <a:rPr lang="en-GB" sz="1100" b="1" dirty="0" smtClean="0">
                <a:solidFill>
                  <a:srgbClr val="595959"/>
                </a:solidFill>
              </a:rPr>
              <a:t>Real Time speed </a:t>
            </a:r>
            <a:r>
              <a:rPr lang="en-GB" sz="1100" b="1" dirty="0" smtClean="0">
                <a:solidFill>
                  <a:srgbClr val="FF0000"/>
                </a:solidFill>
              </a:rPr>
              <a:t>* </a:t>
            </a:r>
            <a:r>
              <a:rPr lang="en-GB" sz="1100" dirty="0" smtClean="0">
                <a:solidFill>
                  <a:srgbClr val="595959"/>
                </a:solidFill>
              </a:rPr>
              <a:t>– this relates to the protection of the voice traffic. For most orders this is set to 0, unless the EU is using VOIP services then a level of protection is selected. </a:t>
            </a:r>
          </a:p>
          <a:p>
            <a:pPr marL="228600" indent="-228600">
              <a:spcBef>
                <a:spcPts val="600"/>
              </a:spcBef>
              <a:buAutoNum type="arabicPeriod"/>
            </a:pPr>
            <a:r>
              <a:rPr lang="en-GB" sz="1100" b="1" dirty="0" smtClean="0">
                <a:solidFill>
                  <a:srgbClr val="595959"/>
                </a:solidFill>
              </a:rPr>
              <a:t>Downstream speed </a:t>
            </a:r>
            <a:r>
              <a:rPr lang="en-GB" sz="1100" dirty="0" smtClean="0">
                <a:solidFill>
                  <a:srgbClr val="595959"/>
                </a:solidFill>
              </a:rPr>
              <a:t>– select depending on the speed variant you are ordering </a:t>
            </a:r>
          </a:p>
          <a:p>
            <a:pPr marL="228600" indent="-228600">
              <a:spcBef>
                <a:spcPts val="600"/>
              </a:spcBef>
              <a:buAutoNum type="arabicPeriod"/>
            </a:pPr>
            <a:r>
              <a:rPr lang="en-GB" sz="1100" b="1" dirty="0" smtClean="0">
                <a:solidFill>
                  <a:srgbClr val="595959"/>
                </a:solidFill>
              </a:rPr>
              <a:t>Upstream speed </a:t>
            </a:r>
            <a:r>
              <a:rPr lang="en-GB" sz="1100" dirty="0" smtClean="0">
                <a:solidFill>
                  <a:srgbClr val="595959"/>
                </a:solidFill>
              </a:rPr>
              <a:t>- </a:t>
            </a:r>
            <a:r>
              <a:rPr lang="en-GB" sz="1100" dirty="0">
                <a:solidFill>
                  <a:srgbClr val="595959"/>
                </a:solidFill>
              </a:rPr>
              <a:t>select depending on the speed variant you are ordering </a:t>
            </a:r>
            <a:endParaRPr lang="en-GB" sz="1100" dirty="0" smtClean="0">
              <a:solidFill>
                <a:srgbClr val="595959"/>
              </a:solidFill>
            </a:endParaRPr>
          </a:p>
          <a:p>
            <a:pPr marL="228600" indent="-228600">
              <a:spcBef>
                <a:spcPts val="600"/>
              </a:spcBef>
              <a:buAutoNum type="arabicPeriod"/>
            </a:pPr>
            <a:r>
              <a:rPr lang="en-GB" sz="1100" b="1" dirty="0" smtClean="0">
                <a:solidFill>
                  <a:srgbClr val="595959"/>
                </a:solidFill>
              </a:rPr>
              <a:t>Maintenance Category </a:t>
            </a:r>
            <a:r>
              <a:rPr lang="en-GB" sz="1100" dirty="0" smtClean="0">
                <a:solidFill>
                  <a:srgbClr val="595959"/>
                </a:solidFill>
              </a:rPr>
              <a:t>– relates to the speed of repair should the line go faulty;</a:t>
            </a:r>
          </a:p>
          <a:p>
            <a:pPr>
              <a:spcBef>
                <a:spcPts val="600"/>
              </a:spcBef>
            </a:pPr>
            <a:r>
              <a:rPr lang="en-GB" sz="1100" dirty="0" smtClean="0">
                <a:solidFill>
                  <a:srgbClr val="595959"/>
                </a:solidFill>
              </a:rPr>
              <a:t>	Category 5 = 40 hour repair</a:t>
            </a:r>
          </a:p>
          <a:p>
            <a:pPr>
              <a:spcBef>
                <a:spcPts val="600"/>
              </a:spcBef>
            </a:pPr>
            <a:r>
              <a:rPr lang="en-GB" sz="1100" dirty="0">
                <a:solidFill>
                  <a:srgbClr val="595959"/>
                </a:solidFill>
              </a:rPr>
              <a:t>	</a:t>
            </a:r>
            <a:r>
              <a:rPr lang="en-GB" sz="1100" dirty="0" smtClean="0">
                <a:solidFill>
                  <a:srgbClr val="595959"/>
                </a:solidFill>
              </a:rPr>
              <a:t>Category 4 = 20 hour repair</a:t>
            </a:r>
          </a:p>
          <a:p>
            <a:pPr>
              <a:spcBef>
                <a:spcPts val="600"/>
              </a:spcBef>
            </a:pPr>
            <a:r>
              <a:rPr lang="en-GB" sz="1100" dirty="0">
                <a:solidFill>
                  <a:srgbClr val="595959"/>
                </a:solidFill>
              </a:rPr>
              <a:t>	</a:t>
            </a:r>
            <a:r>
              <a:rPr lang="en-GB" sz="1100" dirty="0" smtClean="0">
                <a:solidFill>
                  <a:srgbClr val="595959"/>
                </a:solidFill>
              </a:rPr>
              <a:t>Category 14 = 7 hour repair</a:t>
            </a:r>
          </a:p>
          <a:p>
            <a:pPr>
              <a:spcBef>
                <a:spcPts val="600"/>
              </a:spcBef>
            </a:pPr>
            <a:r>
              <a:rPr lang="en-GB" sz="1100" b="1" dirty="0" smtClean="0">
                <a:solidFill>
                  <a:srgbClr val="595959"/>
                </a:solidFill>
              </a:rPr>
              <a:t>8. Excess Construction Charge Band </a:t>
            </a:r>
            <a:r>
              <a:rPr lang="en-GB" sz="1100" dirty="0" smtClean="0">
                <a:solidFill>
                  <a:srgbClr val="595959"/>
                </a:solidFill>
              </a:rPr>
              <a:t>– usually leave as 0. If the charge band needs to be changed, Openreach will send a delay and you can amend the order to the required charge band.</a:t>
            </a:r>
            <a:endParaRPr lang="en-GB" sz="1100" dirty="0">
              <a:solidFill>
                <a:srgbClr val="595959"/>
              </a:solidFill>
            </a:endParaRPr>
          </a:p>
        </p:txBody>
      </p:sp>
      <p:sp>
        <p:nvSpPr>
          <p:cNvPr id="14" name="Oval 13"/>
          <p:cNvSpPr/>
          <p:nvPr/>
        </p:nvSpPr>
        <p:spPr>
          <a:xfrm>
            <a:off x="359172" y="2844205"/>
            <a:ext cx="177800" cy="177800"/>
          </a:xfrm>
          <a:prstGeom prst="ellipse">
            <a:avLst/>
          </a:prstGeom>
          <a:solidFill>
            <a:srgbClr val="D9E2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000" dirty="0">
                <a:solidFill>
                  <a:srgbClr val="193A67"/>
                </a:solidFill>
              </a:rPr>
              <a:t>2</a:t>
            </a:r>
            <a:endParaRPr lang="en-GB" sz="1100" dirty="0">
              <a:solidFill>
                <a:srgbClr val="193A67"/>
              </a:solidFill>
            </a:endParaRPr>
          </a:p>
        </p:txBody>
      </p:sp>
      <p:sp>
        <p:nvSpPr>
          <p:cNvPr id="15" name="Oval 14"/>
          <p:cNvSpPr/>
          <p:nvPr/>
        </p:nvSpPr>
        <p:spPr>
          <a:xfrm>
            <a:off x="359172" y="3314477"/>
            <a:ext cx="177800" cy="177800"/>
          </a:xfrm>
          <a:prstGeom prst="ellipse">
            <a:avLst/>
          </a:prstGeom>
          <a:solidFill>
            <a:srgbClr val="D9E2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100" dirty="0" smtClean="0">
                <a:solidFill>
                  <a:srgbClr val="193A67"/>
                </a:solidFill>
              </a:rPr>
              <a:t>3</a:t>
            </a:r>
            <a:endParaRPr lang="en-GB" sz="1100" dirty="0">
              <a:solidFill>
                <a:srgbClr val="193A67"/>
              </a:solidFill>
            </a:endParaRPr>
          </a:p>
        </p:txBody>
      </p:sp>
      <p:sp>
        <p:nvSpPr>
          <p:cNvPr id="16" name="Oval 15"/>
          <p:cNvSpPr/>
          <p:nvPr/>
        </p:nvSpPr>
        <p:spPr>
          <a:xfrm>
            <a:off x="359172" y="3818533"/>
            <a:ext cx="177800" cy="177800"/>
          </a:xfrm>
          <a:prstGeom prst="ellipse">
            <a:avLst/>
          </a:prstGeom>
          <a:solidFill>
            <a:srgbClr val="D9E2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100" dirty="0">
                <a:solidFill>
                  <a:srgbClr val="193A67"/>
                </a:solidFill>
              </a:rPr>
              <a:t>4</a:t>
            </a:r>
          </a:p>
        </p:txBody>
      </p:sp>
      <p:sp>
        <p:nvSpPr>
          <p:cNvPr id="18" name="Oval 17"/>
          <p:cNvSpPr/>
          <p:nvPr/>
        </p:nvSpPr>
        <p:spPr>
          <a:xfrm>
            <a:off x="359172" y="4212357"/>
            <a:ext cx="177800" cy="177800"/>
          </a:xfrm>
          <a:prstGeom prst="ellipse">
            <a:avLst/>
          </a:prstGeom>
          <a:solidFill>
            <a:srgbClr val="D9E2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000" dirty="0">
                <a:solidFill>
                  <a:srgbClr val="193A67"/>
                </a:solidFill>
              </a:rPr>
              <a:t>5</a:t>
            </a:r>
            <a:endParaRPr lang="en-GB" sz="1100" dirty="0">
              <a:solidFill>
                <a:srgbClr val="193A67"/>
              </a:solidFill>
            </a:endParaRPr>
          </a:p>
        </p:txBody>
      </p:sp>
      <p:sp>
        <p:nvSpPr>
          <p:cNvPr id="19" name="Oval 18"/>
          <p:cNvSpPr/>
          <p:nvPr/>
        </p:nvSpPr>
        <p:spPr>
          <a:xfrm>
            <a:off x="359172" y="4572397"/>
            <a:ext cx="177800" cy="177800"/>
          </a:xfrm>
          <a:prstGeom prst="ellipse">
            <a:avLst/>
          </a:prstGeom>
          <a:solidFill>
            <a:srgbClr val="D9E2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100" dirty="0" smtClean="0">
                <a:solidFill>
                  <a:srgbClr val="193A67"/>
                </a:solidFill>
              </a:rPr>
              <a:t>6</a:t>
            </a:r>
            <a:endParaRPr lang="en-GB" sz="1100" dirty="0">
              <a:solidFill>
                <a:srgbClr val="193A67"/>
              </a:solidFill>
            </a:endParaRPr>
          </a:p>
        </p:txBody>
      </p:sp>
      <p:sp>
        <p:nvSpPr>
          <p:cNvPr id="20" name="Oval 19"/>
          <p:cNvSpPr/>
          <p:nvPr/>
        </p:nvSpPr>
        <p:spPr>
          <a:xfrm>
            <a:off x="359172" y="4932437"/>
            <a:ext cx="177800" cy="177800"/>
          </a:xfrm>
          <a:prstGeom prst="ellipse">
            <a:avLst/>
          </a:prstGeom>
          <a:solidFill>
            <a:srgbClr val="D9E2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100" dirty="0">
                <a:solidFill>
                  <a:srgbClr val="193A67"/>
                </a:solidFill>
              </a:rPr>
              <a:t>7</a:t>
            </a:r>
          </a:p>
        </p:txBody>
      </p:sp>
      <p:sp>
        <p:nvSpPr>
          <p:cNvPr id="21" name="Oval 20"/>
          <p:cNvSpPr/>
          <p:nvPr/>
        </p:nvSpPr>
        <p:spPr>
          <a:xfrm>
            <a:off x="359172" y="5364485"/>
            <a:ext cx="177800" cy="177800"/>
          </a:xfrm>
          <a:prstGeom prst="ellipse">
            <a:avLst/>
          </a:prstGeom>
          <a:solidFill>
            <a:srgbClr val="D9E2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100" dirty="0" smtClean="0">
                <a:solidFill>
                  <a:srgbClr val="193A67"/>
                </a:solidFill>
              </a:rPr>
              <a:t>8</a:t>
            </a:r>
            <a:endParaRPr lang="en-GB" sz="1100" dirty="0">
              <a:solidFill>
                <a:srgbClr val="193A67"/>
              </a:solidFill>
            </a:endParaRPr>
          </a:p>
        </p:txBody>
      </p:sp>
      <p:sp>
        <p:nvSpPr>
          <p:cNvPr id="17" name="Oval 16"/>
          <p:cNvSpPr/>
          <p:nvPr/>
        </p:nvSpPr>
        <p:spPr>
          <a:xfrm>
            <a:off x="359172" y="2484165"/>
            <a:ext cx="177800" cy="177800"/>
          </a:xfrm>
          <a:prstGeom prst="ellipse">
            <a:avLst/>
          </a:prstGeom>
          <a:solidFill>
            <a:srgbClr val="D9E2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000" dirty="0" smtClean="0">
                <a:solidFill>
                  <a:srgbClr val="193A67"/>
                </a:solidFill>
              </a:rPr>
              <a:t>1</a:t>
            </a:r>
            <a:endParaRPr lang="en-GB" sz="1100" dirty="0">
              <a:solidFill>
                <a:srgbClr val="193A67"/>
              </a:solidFill>
            </a:endParaRPr>
          </a:p>
        </p:txBody>
      </p:sp>
      <p:sp>
        <p:nvSpPr>
          <p:cNvPr id="22" name="TextBox 21"/>
          <p:cNvSpPr txBox="1"/>
          <p:nvPr/>
        </p:nvSpPr>
        <p:spPr>
          <a:xfrm>
            <a:off x="500762" y="5979976"/>
            <a:ext cx="5045411" cy="396044"/>
          </a:xfrm>
          <a:prstGeom prst="rect">
            <a:avLst/>
          </a:prstGeom>
          <a:noFill/>
        </p:spPr>
        <p:txBody>
          <a:bodyPr wrap="square" lIns="0" tIns="0" rIns="0" bIns="0" rtlCol="0">
            <a:noAutofit/>
          </a:bodyPr>
          <a:lstStyle/>
          <a:p>
            <a:r>
              <a:rPr lang="en-GB" sz="1000" dirty="0" smtClean="0">
                <a:solidFill>
                  <a:srgbClr val="FF0000"/>
                </a:solidFill>
              </a:rPr>
              <a:t>* </a:t>
            </a:r>
            <a:r>
              <a:rPr lang="en-GB" sz="1000" dirty="0" smtClean="0"/>
              <a:t>See slide 17 for additional technical information</a:t>
            </a:r>
          </a:p>
        </p:txBody>
      </p:sp>
    </p:spTree>
    <p:extLst>
      <p:ext uri="{BB962C8B-B14F-4D97-AF65-F5344CB8AC3E}">
        <p14:creationId xmlns:p14="http://schemas.microsoft.com/office/powerpoint/2010/main" val="3832472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B868178-02AE-42FC-958D-6B8F13B60175}" type="slidenum">
              <a:rPr lang="en-GB" smtClean="0"/>
              <a:t>11</a:t>
            </a:fld>
            <a:endParaRPr lang="en-GB"/>
          </a:p>
        </p:txBody>
      </p:sp>
      <p:sp>
        <p:nvSpPr>
          <p:cNvPr id="5" name="Title 1"/>
          <p:cNvSpPr>
            <a:spLocks noGrp="1"/>
          </p:cNvSpPr>
          <p:nvPr>
            <p:ph type="title"/>
          </p:nvPr>
        </p:nvSpPr>
        <p:spPr/>
        <p:txBody>
          <a:bodyPr/>
          <a:lstStyle/>
          <a:p>
            <a:r>
              <a:rPr lang="en-US" dirty="0" smtClean="0"/>
              <a:t>FTTP Ordering Options</a:t>
            </a:r>
            <a:endParaRPr lang="en-GB"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5236" y="1116013"/>
            <a:ext cx="4055414" cy="4989388"/>
          </a:xfrm>
          <a:prstGeom prst="rect">
            <a:avLst/>
          </a:prstGeom>
          <a:noFill/>
          <a:ln w="9525">
            <a:solidFill>
              <a:schemeClr val="tx1"/>
            </a:solidFill>
            <a:miter lim="800000"/>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Lst>
        </p:spPr>
      </p:pic>
      <p:sp>
        <p:nvSpPr>
          <p:cNvPr id="7" name="Oval 6"/>
          <p:cNvSpPr/>
          <p:nvPr/>
        </p:nvSpPr>
        <p:spPr>
          <a:xfrm>
            <a:off x="816372" y="1764085"/>
            <a:ext cx="177800" cy="177800"/>
          </a:xfrm>
          <a:prstGeom prst="ellipse">
            <a:avLst/>
          </a:prstGeom>
          <a:solidFill>
            <a:srgbClr val="D9E2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000" dirty="0" smtClean="0">
                <a:solidFill>
                  <a:srgbClr val="193A67"/>
                </a:solidFill>
              </a:rPr>
              <a:t>1</a:t>
            </a:r>
            <a:endParaRPr lang="en-GB" sz="1100" dirty="0">
              <a:solidFill>
                <a:srgbClr val="193A67"/>
              </a:solidFill>
            </a:endParaRPr>
          </a:p>
        </p:txBody>
      </p:sp>
      <p:sp>
        <p:nvSpPr>
          <p:cNvPr id="8" name="Oval 7"/>
          <p:cNvSpPr/>
          <p:nvPr/>
        </p:nvSpPr>
        <p:spPr>
          <a:xfrm>
            <a:off x="816372" y="2306365"/>
            <a:ext cx="177800" cy="177800"/>
          </a:xfrm>
          <a:prstGeom prst="ellipse">
            <a:avLst/>
          </a:prstGeom>
          <a:solidFill>
            <a:srgbClr val="D9E2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100" dirty="0" smtClean="0">
                <a:solidFill>
                  <a:srgbClr val="193A67"/>
                </a:solidFill>
              </a:rPr>
              <a:t>2</a:t>
            </a:r>
            <a:endParaRPr lang="en-GB" sz="1100" dirty="0">
              <a:solidFill>
                <a:srgbClr val="193A67"/>
              </a:solidFill>
            </a:endParaRPr>
          </a:p>
        </p:txBody>
      </p:sp>
      <p:sp>
        <p:nvSpPr>
          <p:cNvPr id="9" name="Oval 8"/>
          <p:cNvSpPr/>
          <p:nvPr/>
        </p:nvSpPr>
        <p:spPr>
          <a:xfrm>
            <a:off x="841772" y="2788965"/>
            <a:ext cx="177800" cy="177800"/>
          </a:xfrm>
          <a:prstGeom prst="ellipse">
            <a:avLst/>
          </a:prstGeom>
          <a:solidFill>
            <a:srgbClr val="D9E2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100" dirty="0" smtClean="0">
                <a:solidFill>
                  <a:srgbClr val="193A67"/>
                </a:solidFill>
              </a:rPr>
              <a:t>3</a:t>
            </a:r>
            <a:endParaRPr lang="en-GB" sz="1100" dirty="0">
              <a:solidFill>
                <a:srgbClr val="193A67"/>
              </a:solidFill>
            </a:endParaRPr>
          </a:p>
        </p:txBody>
      </p:sp>
      <p:sp>
        <p:nvSpPr>
          <p:cNvPr id="10" name="Oval 9"/>
          <p:cNvSpPr/>
          <p:nvPr/>
        </p:nvSpPr>
        <p:spPr>
          <a:xfrm>
            <a:off x="816372" y="5148461"/>
            <a:ext cx="177800" cy="177800"/>
          </a:xfrm>
          <a:prstGeom prst="ellipse">
            <a:avLst/>
          </a:prstGeom>
          <a:solidFill>
            <a:srgbClr val="D9E2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000" dirty="0">
                <a:solidFill>
                  <a:srgbClr val="193A67"/>
                </a:solidFill>
              </a:rPr>
              <a:t>4</a:t>
            </a:r>
            <a:endParaRPr lang="en-GB" sz="1100" dirty="0">
              <a:solidFill>
                <a:srgbClr val="193A67"/>
              </a:solidFill>
            </a:endParaRPr>
          </a:p>
        </p:txBody>
      </p:sp>
      <p:sp>
        <p:nvSpPr>
          <p:cNvPr id="13" name="Content Placeholder 2"/>
          <p:cNvSpPr txBox="1">
            <a:spLocks/>
          </p:cNvSpPr>
          <p:nvPr/>
        </p:nvSpPr>
        <p:spPr>
          <a:xfrm>
            <a:off x="5255716" y="1404045"/>
            <a:ext cx="6336704" cy="4752528"/>
          </a:xfrm>
          <a:prstGeom prst="rect">
            <a:avLst/>
          </a:prstGeom>
        </p:spPr>
        <p:txBody>
          <a:bodyPr vert="horz" lIns="0" tIns="0" rIns="0" bIns="0" rtlCol="0" anchor="t" anchorCtr="0">
            <a:normAutofit/>
          </a:bodyPr>
          <a:lstStyle>
            <a:lvl1pPr marL="0" indent="0" algn="l" defTabSz="912114" rtl="0" eaLnBrk="1" latinLnBrk="0" hangingPunct="1">
              <a:lnSpc>
                <a:spcPct val="110000"/>
              </a:lnSpc>
              <a:spcBef>
                <a:spcPts val="0"/>
              </a:spcBef>
              <a:spcAft>
                <a:spcPts val="0"/>
              </a:spcAft>
              <a:buFontTx/>
              <a:buNone/>
              <a:defRPr sz="2400" b="0" i="0" kern="1200" baseline="0">
                <a:solidFill>
                  <a:schemeClr val="tx1"/>
                </a:solidFill>
                <a:latin typeface="+mn-lt"/>
                <a:ea typeface="+mn-ea"/>
                <a:cs typeface="+mn-cs"/>
              </a:defRPr>
            </a:lvl1pPr>
            <a:lvl2pPr marL="180000" indent="-180000" algn="l" defTabSz="912114" rtl="0" eaLnBrk="1" latinLnBrk="0" hangingPunct="1">
              <a:lnSpc>
                <a:spcPct val="110000"/>
              </a:lnSpc>
              <a:spcBef>
                <a:spcPts val="0"/>
              </a:spcBef>
              <a:spcAft>
                <a:spcPts val="0"/>
              </a:spcAft>
              <a:buFont typeface="BT Font Light" panose="020B0403030204020203" pitchFamily="34" charset="0"/>
              <a:buChar char="–"/>
              <a:defRPr sz="2400" kern="1200" baseline="0">
                <a:solidFill>
                  <a:schemeClr val="tx1"/>
                </a:solidFill>
                <a:latin typeface="+mn-lt"/>
                <a:ea typeface="+mn-ea"/>
                <a:cs typeface="+mn-cs"/>
              </a:defRPr>
            </a:lvl2pPr>
            <a:lvl3pPr marL="360000" indent="-180000" algn="l" defTabSz="912114" rtl="0" eaLnBrk="1" latinLnBrk="0" hangingPunct="1">
              <a:lnSpc>
                <a:spcPct val="110000"/>
              </a:lnSpc>
              <a:spcBef>
                <a:spcPts val="0"/>
              </a:spcBef>
              <a:spcAft>
                <a:spcPts val="0"/>
              </a:spcAft>
              <a:buFont typeface="BT Font Light" panose="020B0403030204020203" pitchFamily="34" charset="0"/>
              <a:buChar char="&gt;"/>
              <a:defRPr sz="2400" kern="1200" baseline="0">
                <a:solidFill>
                  <a:schemeClr val="tx1"/>
                </a:solidFill>
                <a:latin typeface="+mn-lt"/>
                <a:ea typeface="+mn-ea"/>
                <a:cs typeface="+mn-cs"/>
              </a:defRPr>
            </a:lvl3pPr>
            <a:lvl4pPr marL="540000" indent="-180000" algn="l" defTabSz="912114" rtl="0" eaLnBrk="1" latinLnBrk="0" hangingPunct="1">
              <a:lnSpc>
                <a:spcPct val="110000"/>
              </a:lnSpc>
              <a:spcBef>
                <a:spcPts val="0"/>
              </a:spcBef>
              <a:spcAft>
                <a:spcPts val="0"/>
              </a:spcAft>
              <a:buFont typeface="BT Font Light" panose="020B0403030204020203" pitchFamily="34" charset="0"/>
              <a:buChar char="–"/>
              <a:defRPr sz="2400" kern="1200" baseline="0">
                <a:solidFill>
                  <a:schemeClr val="tx1"/>
                </a:solidFill>
                <a:latin typeface="+mn-lt"/>
                <a:ea typeface="+mn-ea"/>
                <a:cs typeface="+mn-cs"/>
              </a:defRPr>
            </a:lvl4pPr>
            <a:lvl5pPr marL="720000" indent="-180000" algn="l" defTabSz="912114" rtl="0" eaLnBrk="1" latinLnBrk="0" hangingPunct="1">
              <a:lnSpc>
                <a:spcPct val="110000"/>
              </a:lnSpc>
              <a:spcBef>
                <a:spcPts val="0"/>
              </a:spcBef>
              <a:spcAft>
                <a:spcPts val="0"/>
              </a:spcAft>
              <a:buFont typeface="BT Font Light" panose="020B0403030204020203" pitchFamily="34" charset="0"/>
              <a:buChar char="&gt;"/>
              <a:defRPr sz="2400" kern="1200" baseline="0">
                <a:solidFill>
                  <a:schemeClr val="tx1"/>
                </a:solidFill>
                <a:latin typeface="+mn-lt"/>
                <a:ea typeface="+mn-ea"/>
                <a:cs typeface="+mn-cs"/>
              </a:defRPr>
            </a:lvl5pPr>
            <a:lvl6pPr marL="2508314" indent="-228029" algn="l" defTabSz="912114" rtl="0" eaLnBrk="1" latinLnBrk="0" hangingPunct="1">
              <a:spcBef>
                <a:spcPct val="20000"/>
              </a:spcBef>
              <a:buFont typeface="Arial" panose="020B0604020202020204" pitchFamily="34" charset="0"/>
              <a:buChar char="•"/>
              <a:defRPr sz="1995" kern="1200">
                <a:solidFill>
                  <a:schemeClr val="tx1"/>
                </a:solidFill>
                <a:latin typeface="+mn-lt"/>
                <a:ea typeface="+mn-ea"/>
                <a:cs typeface="+mn-cs"/>
              </a:defRPr>
            </a:lvl6pPr>
            <a:lvl7pPr marL="2964371" indent="-228029" algn="l" defTabSz="912114" rtl="0" eaLnBrk="1" latinLnBrk="0" hangingPunct="1">
              <a:spcBef>
                <a:spcPct val="20000"/>
              </a:spcBef>
              <a:buFont typeface="Arial" panose="020B0604020202020204" pitchFamily="34" charset="0"/>
              <a:buChar char="•"/>
              <a:defRPr sz="1995" kern="1200">
                <a:solidFill>
                  <a:schemeClr val="tx1"/>
                </a:solidFill>
                <a:latin typeface="+mn-lt"/>
                <a:ea typeface="+mn-ea"/>
                <a:cs typeface="+mn-cs"/>
              </a:defRPr>
            </a:lvl7pPr>
            <a:lvl8pPr marL="3420428" indent="-228029" algn="l" defTabSz="912114" rtl="0" eaLnBrk="1" latinLnBrk="0" hangingPunct="1">
              <a:spcBef>
                <a:spcPct val="20000"/>
              </a:spcBef>
              <a:buFont typeface="Arial" panose="020B0604020202020204" pitchFamily="34" charset="0"/>
              <a:buChar char="•"/>
              <a:defRPr sz="1995" kern="1200">
                <a:solidFill>
                  <a:schemeClr val="tx1"/>
                </a:solidFill>
                <a:latin typeface="+mn-lt"/>
                <a:ea typeface="+mn-ea"/>
                <a:cs typeface="+mn-cs"/>
              </a:defRPr>
            </a:lvl8pPr>
            <a:lvl9pPr marL="3876485" indent="-228029" algn="l" defTabSz="912114" rtl="0" eaLnBrk="1" latinLnBrk="0" hangingPunct="1">
              <a:spcBef>
                <a:spcPct val="20000"/>
              </a:spcBef>
              <a:buFont typeface="Arial" panose="020B0604020202020204" pitchFamily="34" charset="0"/>
              <a:buChar char="•"/>
              <a:defRPr sz="1995" kern="1200">
                <a:solidFill>
                  <a:schemeClr val="tx1"/>
                </a:solidFill>
                <a:latin typeface="+mn-lt"/>
                <a:ea typeface="+mn-ea"/>
                <a:cs typeface="+mn-cs"/>
              </a:defRPr>
            </a:lvl9pPr>
          </a:lstStyle>
          <a:p>
            <a:r>
              <a:rPr lang="en-GB" sz="1300" b="1" dirty="0" smtClean="0">
                <a:solidFill>
                  <a:schemeClr val="accent2"/>
                </a:solidFill>
                <a:latin typeface="Arial" panose="020B0604020202020204" pitchFamily="34" charset="0"/>
                <a:cs typeface="Arial" panose="020B0604020202020204" pitchFamily="34" charset="0"/>
              </a:rPr>
              <a:t>Step 2: Product Details</a:t>
            </a:r>
            <a:endParaRPr lang="en-GB" sz="1200" dirty="0" smtClean="0">
              <a:latin typeface="Arial" panose="020B0604020202020204" pitchFamily="34" charset="0"/>
              <a:cs typeface="Arial" panose="020B0604020202020204" pitchFamily="34" charset="0"/>
            </a:endParaRPr>
          </a:p>
          <a:p>
            <a:endParaRPr lang="en-GB" sz="1200" dirty="0" smtClean="0">
              <a:latin typeface="Arial" panose="020B0604020202020204" pitchFamily="34" charset="0"/>
              <a:cs typeface="Arial" panose="020B0604020202020204" pitchFamily="34" charset="0"/>
            </a:endParaRPr>
          </a:p>
          <a:p>
            <a:pPr marL="228600" indent="-228600">
              <a:spcBef>
                <a:spcPts val="1200"/>
              </a:spcBef>
              <a:buFontTx/>
              <a:buAutoNum type="arabicPeriod"/>
            </a:pPr>
            <a:r>
              <a:rPr lang="en-US" sz="1200" b="1" dirty="0" smtClean="0">
                <a:solidFill>
                  <a:srgbClr val="595959"/>
                </a:solidFill>
                <a:latin typeface="Arial" panose="020B0604020202020204" pitchFamily="34" charset="0"/>
                <a:cs typeface="Arial" panose="020B0604020202020204" pitchFamily="34" charset="0"/>
              </a:rPr>
              <a:t>Stability Options </a:t>
            </a:r>
            <a:r>
              <a:rPr lang="en-US" sz="1200" dirty="0" smtClean="0">
                <a:solidFill>
                  <a:srgbClr val="595959"/>
                </a:solidFill>
                <a:latin typeface="Arial" panose="020B0604020202020204" pitchFamily="34" charset="0"/>
                <a:cs typeface="Arial" panose="020B0604020202020204" pitchFamily="34" charset="0"/>
              </a:rPr>
              <a:t>– Leave as Standard, other options don’t apply</a:t>
            </a:r>
          </a:p>
          <a:p>
            <a:pPr marL="228600" indent="-228600">
              <a:spcBef>
                <a:spcPts val="1200"/>
              </a:spcBef>
              <a:buFontTx/>
              <a:buAutoNum type="arabicPeriod"/>
            </a:pPr>
            <a:r>
              <a:rPr lang="en-US" sz="1200" b="1" dirty="0" smtClean="0">
                <a:solidFill>
                  <a:srgbClr val="595959"/>
                </a:solidFill>
                <a:latin typeface="Arial" panose="020B0604020202020204" pitchFamily="34" charset="0"/>
                <a:cs typeface="Arial" panose="020B0604020202020204" pitchFamily="34" charset="0"/>
              </a:rPr>
              <a:t>Extension Kit </a:t>
            </a:r>
            <a:r>
              <a:rPr lang="en-US" sz="1200" dirty="0" smtClean="0">
                <a:solidFill>
                  <a:srgbClr val="595959"/>
                </a:solidFill>
                <a:latin typeface="Arial" panose="020B0604020202020204" pitchFamily="34" charset="0"/>
                <a:cs typeface="Arial" panose="020B0604020202020204" pitchFamily="34" charset="0"/>
              </a:rPr>
              <a:t>– select if this is needed, or you can choose to Authorize for it to be used if it’s found to be needed on the day of install</a:t>
            </a:r>
          </a:p>
          <a:p>
            <a:pPr lvl="1">
              <a:spcBef>
                <a:spcPts val="1200"/>
              </a:spcBef>
            </a:pPr>
            <a:r>
              <a:rPr lang="en-GB" sz="1200" dirty="0" smtClean="0">
                <a:solidFill>
                  <a:srgbClr val="595959"/>
                </a:solidFill>
                <a:latin typeface="Arial" panose="020B0604020202020204" pitchFamily="34" charset="0"/>
                <a:cs typeface="Arial" panose="020B0604020202020204" pitchFamily="34" charset="0"/>
              </a:rPr>
              <a:t>The </a:t>
            </a:r>
            <a:r>
              <a:rPr lang="en-GB" sz="1200" dirty="0">
                <a:solidFill>
                  <a:srgbClr val="595959"/>
                </a:solidFill>
                <a:latin typeface="Arial" panose="020B0604020202020204" pitchFamily="34" charset="0"/>
                <a:cs typeface="Arial" panose="020B0604020202020204" pitchFamily="34" charset="0"/>
              </a:rPr>
              <a:t>Data Extension Kit provides the ability to have the </a:t>
            </a:r>
            <a:r>
              <a:rPr lang="en-GB" sz="1200" dirty="0" smtClean="0">
                <a:solidFill>
                  <a:srgbClr val="595959"/>
                </a:solidFill>
                <a:latin typeface="Arial" panose="020B0604020202020204" pitchFamily="34" charset="0"/>
                <a:cs typeface="Arial" panose="020B0604020202020204" pitchFamily="34" charset="0"/>
              </a:rPr>
              <a:t>modem </a:t>
            </a:r>
            <a:r>
              <a:rPr lang="en-GB" sz="1200" dirty="0">
                <a:solidFill>
                  <a:srgbClr val="595959"/>
                </a:solidFill>
                <a:latin typeface="Arial" panose="020B0604020202020204" pitchFamily="34" charset="0"/>
                <a:cs typeface="Arial" panose="020B0604020202020204" pitchFamily="34" charset="0"/>
              </a:rPr>
              <a:t>sited remotely from the master socket in the home. The service is included within the installation charge, but does need to be authorised on the provide order to allow the engineer to be able to do the work. </a:t>
            </a:r>
            <a:endParaRPr lang="en-US" sz="1200" dirty="0" smtClean="0">
              <a:solidFill>
                <a:srgbClr val="595959"/>
              </a:solidFill>
              <a:latin typeface="Arial" panose="020B0604020202020204" pitchFamily="34" charset="0"/>
              <a:cs typeface="Arial" panose="020B0604020202020204" pitchFamily="34" charset="0"/>
            </a:endParaRPr>
          </a:p>
          <a:p>
            <a:pPr marL="228600" indent="-228600">
              <a:spcBef>
                <a:spcPts val="1200"/>
              </a:spcBef>
              <a:buFontTx/>
              <a:buAutoNum type="arabicPeriod"/>
            </a:pPr>
            <a:r>
              <a:rPr lang="en-US" sz="1200" b="1" dirty="0" smtClean="0">
                <a:solidFill>
                  <a:srgbClr val="595959"/>
                </a:solidFill>
                <a:latin typeface="Arial" panose="020B0604020202020204" pitchFamily="34" charset="0"/>
                <a:cs typeface="Arial" panose="020B0604020202020204" pitchFamily="34" charset="0"/>
              </a:rPr>
              <a:t>Managed </a:t>
            </a:r>
            <a:r>
              <a:rPr lang="en-US" sz="1200" b="1" dirty="0" smtClean="0">
                <a:solidFill>
                  <a:srgbClr val="595959"/>
                </a:solidFill>
                <a:latin typeface="Arial" panose="020B0604020202020204" pitchFamily="34" charset="0"/>
                <a:cs typeface="Arial" panose="020B0604020202020204" pitchFamily="34" charset="0"/>
              </a:rPr>
              <a:t>Install modules</a:t>
            </a:r>
            <a:r>
              <a:rPr lang="en-US" sz="1200" dirty="0" smtClean="0">
                <a:solidFill>
                  <a:srgbClr val="595959"/>
                </a:solidFill>
                <a:latin typeface="Arial" panose="020B0604020202020204" pitchFamily="34" charset="0"/>
                <a:cs typeface="Arial" panose="020B0604020202020204" pitchFamily="34" charset="0"/>
              </a:rPr>
              <a:t> – Not Applicable</a:t>
            </a:r>
          </a:p>
          <a:p>
            <a:pPr marL="228600" indent="-228600">
              <a:spcBef>
                <a:spcPts val="1200"/>
              </a:spcBef>
              <a:buFontTx/>
              <a:buAutoNum type="arabicPeriod"/>
            </a:pPr>
            <a:r>
              <a:rPr lang="en-US" sz="1200" b="1" dirty="0" smtClean="0">
                <a:solidFill>
                  <a:srgbClr val="595959"/>
                </a:solidFill>
                <a:latin typeface="Arial" panose="020B0604020202020204" pitchFamily="34" charset="0"/>
                <a:cs typeface="Arial" panose="020B0604020202020204" pitchFamily="34" charset="0"/>
              </a:rPr>
              <a:t>Voice Wiring Solution </a:t>
            </a:r>
            <a:r>
              <a:rPr lang="en-US" sz="1200" dirty="0" smtClean="0">
                <a:solidFill>
                  <a:srgbClr val="595959"/>
                </a:solidFill>
                <a:latin typeface="Arial" panose="020B0604020202020204" pitchFamily="34" charset="0"/>
                <a:cs typeface="Arial" panose="020B0604020202020204" pitchFamily="34" charset="0"/>
              </a:rPr>
              <a:t>–is used to connect the existing copper extension to the ATA port on the ONT for when FVA is provided. Do not select this if FVA isn’t required</a:t>
            </a:r>
            <a:r>
              <a:rPr lang="en-US" sz="1200" dirty="0" smtClean="0">
                <a:solidFill>
                  <a:srgbClr val="595959"/>
                </a:solidFill>
                <a:latin typeface="+mj-lt"/>
              </a:rPr>
              <a:t>.</a:t>
            </a:r>
          </a:p>
        </p:txBody>
      </p:sp>
    </p:spTree>
    <p:extLst>
      <p:ext uri="{BB962C8B-B14F-4D97-AF65-F5344CB8AC3E}">
        <p14:creationId xmlns:p14="http://schemas.microsoft.com/office/powerpoint/2010/main" val="2226472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ADSL and ADLS2+ Options</a:t>
            </a:r>
          </a:p>
        </p:txBody>
      </p:sp>
    </p:spTree>
    <p:extLst>
      <p:ext uri="{BB962C8B-B14F-4D97-AF65-F5344CB8AC3E}">
        <p14:creationId xmlns:p14="http://schemas.microsoft.com/office/powerpoint/2010/main" val="38722949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ADSL Ordering Options</a:t>
            </a:r>
            <a:endParaRPr lang="en-GB" dirty="0"/>
          </a:p>
        </p:txBody>
      </p:sp>
      <p:sp>
        <p:nvSpPr>
          <p:cNvPr id="4" name="Slide Number Placeholder 3"/>
          <p:cNvSpPr>
            <a:spLocks noGrp="1"/>
          </p:cNvSpPr>
          <p:nvPr>
            <p:ph type="sldNum" sz="quarter" idx="12"/>
          </p:nvPr>
        </p:nvSpPr>
        <p:spPr/>
        <p:txBody>
          <a:bodyPr/>
          <a:lstStyle/>
          <a:p>
            <a:fld id="{0B868178-02AE-42FC-958D-6B8F13B60175}" type="slidenum">
              <a:rPr lang="en-GB" smtClean="0"/>
              <a:t>13</a:t>
            </a:fld>
            <a:endParaRPr lang="en-GB"/>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204" y="1260029"/>
            <a:ext cx="4724400" cy="3857625"/>
          </a:xfrm>
          <a:prstGeom prst="rect">
            <a:avLst/>
          </a:prstGeom>
          <a:noFill/>
          <a:ln w="9525">
            <a:solidFill>
              <a:schemeClr val="tx1"/>
            </a:solidFill>
            <a:miter lim="800000"/>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Lst>
        </p:spPr>
      </p:pic>
      <p:sp>
        <p:nvSpPr>
          <p:cNvPr id="7" name="Content Placeholder 2"/>
          <p:cNvSpPr>
            <a:spLocks noGrp="1"/>
          </p:cNvSpPr>
          <p:nvPr>
            <p:ph idx="1"/>
          </p:nvPr>
        </p:nvSpPr>
        <p:spPr>
          <a:xfrm>
            <a:off x="5471740" y="1292667"/>
            <a:ext cx="6192688" cy="4503865"/>
          </a:xfrm>
        </p:spPr>
        <p:txBody>
          <a:bodyPr>
            <a:normAutofit/>
          </a:bodyPr>
          <a:lstStyle/>
          <a:p>
            <a:pPr marL="0" indent="0">
              <a:buNone/>
            </a:pPr>
            <a:r>
              <a:rPr lang="en-GB" sz="1300" b="1" dirty="0" smtClean="0">
                <a:solidFill>
                  <a:schemeClr val="accent2"/>
                </a:solidFill>
                <a:latin typeface="Arial" panose="020B0604020202020204" pitchFamily="34" charset="0"/>
                <a:cs typeface="Arial" panose="020B0604020202020204" pitchFamily="34" charset="0"/>
              </a:rPr>
              <a:t>Step 1: Cost Options</a:t>
            </a:r>
            <a:endParaRPr lang="en-GB" sz="1300" dirty="0" smtClean="0">
              <a:latin typeface="Arial" panose="020B0604020202020204" pitchFamily="34" charset="0"/>
              <a:cs typeface="Arial" panose="020B0604020202020204" pitchFamily="34" charset="0"/>
            </a:endParaRPr>
          </a:p>
          <a:p>
            <a:pPr>
              <a:spcBef>
                <a:spcPts val="600"/>
              </a:spcBef>
            </a:pPr>
            <a:r>
              <a:rPr lang="en-GB" sz="1300" dirty="0" smtClean="0">
                <a:solidFill>
                  <a:srgbClr val="595959"/>
                </a:solidFill>
                <a:latin typeface="Arial" panose="020B0604020202020204" pitchFamily="34" charset="0"/>
                <a:cs typeface="Arial" panose="020B0604020202020204" pitchFamily="34" charset="0"/>
              </a:rPr>
              <a:t>After you have entered the address details and provided the appointment information, you will be prompted to select the Cost Options you require.</a:t>
            </a:r>
            <a:endParaRPr lang="en-GB" sz="1300" dirty="0">
              <a:solidFill>
                <a:srgbClr val="595959"/>
              </a:solidFill>
              <a:latin typeface="Arial" panose="020B0604020202020204" pitchFamily="34" charset="0"/>
              <a:cs typeface="Arial" panose="020B0604020202020204" pitchFamily="34" charset="0"/>
            </a:endParaRPr>
          </a:p>
          <a:p>
            <a:pPr marL="0" indent="0">
              <a:spcBef>
                <a:spcPts val="1200"/>
              </a:spcBef>
              <a:buNone/>
            </a:pPr>
            <a:r>
              <a:rPr lang="en-US" sz="1300" dirty="0" smtClean="0">
                <a:solidFill>
                  <a:srgbClr val="595959"/>
                </a:solidFill>
                <a:latin typeface="Arial" panose="020B0604020202020204" pitchFamily="34" charset="0"/>
                <a:cs typeface="Arial" panose="020B0604020202020204" pitchFamily="34" charset="0"/>
              </a:rPr>
              <a:t>1. </a:t>
            </a:r>
            <a:r>
              <a:rPr lang="en-US" sz="1300" b="1" dirty="0" smtClean="0">
                <a:solidFill>
                  <a:srgbClr val="595959"/>
                </a:solidFill>
                <a:latin typeface="Arial" panose="020B0604020202020204" pitchFamily="34" charset="0"/>
                <a:cs typeface="Arial" panose="020B0604020202020204" pitchFamily="34" charset="0"/>
              </a:rPr>
              <a:t>Traffic Weighting </a:t>
            </a:r>
            <a:r>
              <a:rPr lang="en-US" sz="1300" dirty="0" smtClean="0">
                <a:solidFill>
                  <a:srgbClr val="595959"/>
                </a:solidFill>
                <a:latin typeface="Arial" panose="020B0604020202020204" pitchFamily="34" charset="0"/>
                <a:cs typeface="Arial" panose="020B0604020202020204" pitchFamily="34" charset="0"/>
              </a:rPr>
              <a:t>– Selecting Elevated will prioritize your traffic. This tends to be used for Business customers</a:t>
            </a:r>
          </a:p>
          <a:p>
            <a:pPr>
              <a:spcBef>
                <a:spcPts val="1200"/>
              </a:spcBef>
            </a:pPr>
            <a:r>
              <a:rPr lang="en-GB" sz="1300" dirty="0">
                <a:solidFill>
                  <a:srgbClr val="595959"/>
                </a:solidFill>
                <a:latin typeface="Arial" panose="020B0604020202020204" pitchFamily="34" charset="0"/>
                <a:cs typeface="Arial" panose="020B0604020202020204" pitchFamily="34" charset="0"/>
              </a:rPr>
              <a:t>2</a:t>
            </a:r>
            <a:r>
              <a:rPr lang="en-GB" sz="1300" dirty="0" smtClean="0">
                <a:solidFill>
                  <a:srgbClr val="595959"/>
                </a:solidFill>
                <a:latin typeface="Arial" panose="020B0604020202020204" pitchFamily="34" charset="0"/>
                <a:cs typeface="Arial" panose="020B0604020202020204" pitchFamily="34" charset="0"/>
              </a:rPr>
              <a:t>. </a:t>
            </a:r>
            <a:r>
              <a:rPr lang="en-GB" sz="1300" b="1" dirty="0" smtClean="0">
                <a:solidFill>
                  <a:srgbClr val="595959"/>
                </a:solidFill>
                <a:latin typeface="Arial" panose="020B0604020202020204" pitchFamily="34" charset="0"/>
                <a:cs typeface="Arial" panose="020B0604020202020204" pitchFamily="34" charset="0"/>
              </a:rPr>
              <a:t>Real Time speed </a:t>
            </a:r>
            <a:r>
              <a:rPr lang="en-GB" sz="1300" b="1" dirty="0" smtClean="0">
                <a:solidFill>
                  <a:srgbClr val="FF0000"/>
                </a:solidFill>
                <a:latin typeface="Arial" panose="020B0604020202020204" pitchFamily="34" charset="0"/>
                <a:cs typeface="Arial" panose="020B0604020202020204" pitchFamily="34" charset="0"/>
              </a:rPr>
              <a:t>*</a:t>
            </a:r>
            <a:r>
              <a:rPr lang="en-GB" sz="1300" b="1" dirty="0" smtClean="0">
                <a:solidFill>
                  <a:srgbClr val="595959"/>
                </a:solidFill>
                <a:latin typeface="Arial" panose="020B0604020202020204" pitchFamily="34" charset="0"/>
                <a:cs typeface="Arial" panose="020B0604020202020204" pitchFamily="34" charset="0"/>
              </a:rPr>
              <a:t> </a:t>
            </a:r>
            <a:r>
              <a:rPr lang="en-GB" sz="1300" dirty="0" smtClean="0">
                <a:solidFill>
                  <a:srgbClr val="595959"/>
                </a:solidFill>
                <a:latin typeface="Arial" panose="020B0604020202020204" pitchFamily="34" charset="0"/>
                <a:cs typeface="Arial" panose="020B0604020202020204" pitchFamily="34" charset="0"/>
              </a:rPr>
              <a:t>– this relates to the protection of the voice traffic. For most orders this is set to 0, unless the EU is using VOIP services then a level of protection is selected. </a:t>
            </a:r>
          </a:p>
          <a:p>
            <a:pPr>
              <a:spcBef>
                <a:spcPts val="1200"/>
              </a:spcBef>
            </a:pPr>
            <a:r>
              <a:rPr lang="en-GB" sz="1300" dirty="0">
                <a:solidFill>
                  <a:srgbClr val="595959"/>
                </a:solidFill>
                <a:latin typeface="Arial" panose="020B0604020202020204" pitchFamily="34" charset="0"/>
                <a:cs typeface="Arial" panose="020B0604020202020204" pitchFamily="34" charset="0"/>
              </a:rPr>
              <a:t>3</a:t>
            </a:r>
            <a:r>
              <a:rPr lang="en-GB" sz="1300" dirty="0" smtClean="0">
                <a:solidFill>
                  <a:srgbClr val="595959"/>
                </a:solidFill>
                <a:latin typeface="Arial" panose="020B0604020202020204" pitchFamily="34" charset="0"/>
                <a:cs typeface="Arial" panose="020B0604020202020204" pitchFamily="34" charset="0"/>
              </a:rPr>
              <a:t>. </a:t>
            </a:r>
            <a:r>
              <a:rPr lang="en-GB" sz="1300" b="1" dirty="0" smtClean="0">
                <a:solidFill>
                  <a:srgbClr val="595959"/>
                </a:solidFill>
                <a:latin typeface="Arial" panose="020B0604020202020204" pitchFamily="34" charset="0"/>
                <a:cs typeface="Arial" panose="020B0604020202020204" pitchFamily="34" charset="0"/>
              </a:rPr>
              <a:t>Downstream speed </a:t>
            </a:r>
            <a:r>
              <a:rPr lang="en-GB" sz="1300" dirty="0" smtClean="0">
                <a:solidFill>
                  <a:srgbClr val="595959"/>
                </a:solidFill>
                <a:latin typeface="Arial" panose="020B0604020202020204" pitchFamily="34" charset="0"/>
                <a:cs typeface="Arial" panose="020B0604020202020204" pitchFamily="34" charset="0"/>
              </a:rPr>
              <a:t>– select depending on the speed variant you are ordering </a:t>
            </a:r>
          </a:p>
          <a:p>
            <a:pPr>
              <a:spcBef>
                <a:spcPts val="1200"/>
              </a:spcBef>
            </a:pPr>
            <a:r>
              <a:rPr lang="en-GB" sz="1300" dirty="0">
                <a:solidFill>
                  <a:srgbClr val="595959"/>
                </a:solidFill>
                <a:latin typeface="Arial" panose="020B0604020202020204" pitchFamily="34" charset="0"/>
                <a:cs typeface="Arial" panose="020B0604020202020204" pitchFamily="34" charset="0"/>
              </a:rPr>
              <a:t>4</a:t>
            </a:r>
            <a:r>
              <a:rPr lang="en-GB" sz="1300" dirty="0" smtClean="0">
                <a:solidFill>
                  <a:srgbClr val="595959"/>
                </a:solidFill>
                <a:latin typeface="Arial" panose="020B0604020202020204" pitchFamily="34" charset="0"/>
                <a:cs typeface="Arial" panose="020B0604020202020204" pitchFamily="34" charset="0"/>
              </a:rPr>
              <a:t>. </a:t>
            </a:r>
            <a:r>
              <a:rPr lang="en-GB" sz="1300" b="1" dirty="0" smtClean="0">
                <a:solidFill>
                  <a:srgbClr val="595959"/>
                </a:solidFill>
                <a:latin typeface="Arial" panose="020B0604020202020204" pitchFamily="34" charset="0"/>
                <a:cs typeface="Arial" panose="020B0604020202020204" pitchFamily="34" charset="0"/>
              </a:rPr>
              <a:t>Upstream speed </a:t>
            </a:r>
            <a:r>
              <a:rPr lang="en-GB" sz="1300" dirty="0" smtClean="0">
                <a:solidFill>
                  <a:srgbClr val="595959"/>
                </a:solidFill>
                <a:latin typeface="Arial" panose="020B0604020202020204" pitchFamily="34" charset="0"/>
                <a:cs typeface="Arial" panose="020B0604020202020204" pitchFamily="34" charset="0"/>
              </a:rPr>
              <a:t>- </a:t>
            </a:r>
            <a:r>
              <a:rPr lang="en-GB" sz="1300" dirty="0">
                <a:solidFill>
                  <a:srgbClr val="595959"/>
                </a:solidFill>
                <a:latin typeface="Arial" panose="020B0604020202020204" pitchFamily="34" charset="0"/>
                <a:cs typeface="Arial" panose="020B0604020202020204" pitchFamily="34" charset="0"/>
              </a:rPr>
              <a:t>select depending on the speed variant you are ordering </a:t>
            </a:r>
          </a:p>
          <a:p>
            <a:pPr>
              <a:spcBef>
                <a:spcPts val="1200"/>
              </a:spcBef>
            </a:pPr>
            <a:r>
              <a:rPr lang="en-GB" sz="1300" dirty="0">
                <a:solidFill>
                  <a:srgbClr val="595959"/>
                </a:solidFill>
                <a:latin typeface="Arial" panose="020B0604020202020204" pitchFamily="34" charset="0"/>
                <a:cs typeface="Arial" panose="020B0604020202020204" pitchFamily="34" charset="0"/>
              </a:rPr>
              <a:t>5</a:t>
            </a:r>
            <a:r>
              <a:rPr lang="en-GB" sz="1300" dirty="0" smtClean="0">
                <a:solidFill>
                  <a:srgbClr val="595959"/>
                </a:solidFill>
                <a:latin typeface="Arial" panose="020B0604020202020204" pitchFamily="34" charset="0"/>
                <a:cs typeface="Arial" panose="020B0604020202020204" pitchFamily="34" charset="0"/>
              </a:rPr>
              <a:t>. </a:t>
            </a:r>
            <a:r>
              <a:rPr lang="en-GB" sz="1300" b="1" dirty="0" smtClean="0">
                <a:solidFill>
                  <a:srgbClr val="595959"/>
                </a:solidFill>
                <a:latin typeface="Arial" panose="020B0604020202020204" pitchFamily="34" charset="0"/>
                <a:cs typeface="Arial" panose="020B0604020202020204" pitchFamily="34" charset="0"/>
              </a:rPr>
              <a:t>Maintenance Category </a:t>
            </a:r>
            <a:r>
              <a:rPr lang="en-GB" sz="1300" dirty="0" smtClean="0">
                <a:solidFill>
                  <a:srgbClr val="595959"/>
                </a:solidFill>
                <a:latin typeface="Arial" panose="020B0604020202020204" pitchFamily="34" charset="0"/>
                <a:cs typeface="Arial" panose="020B0604020202020204" pitchFamily="34" charset="0"/>
              </a:rPr>
              <a:t>– relates to the speed of repair should the line go faulty;</a:t>
            </a:r>
          </a:p>
          <a:p>
            <a:pPr>
              <a:spcBef>
                <a:spcPts val="600"/>
              </a:spcBef>
            </a:pPr>
            <a:r>
              <a:rPr lang="en-GB" sz="1300" dirty="0" smtClean="0">
                <a:solidFill>
                  <a:srgbClr val="595959"/>
                </a:solidFill>
                <a:latin typeface="Arial" panose="020B0604020202020204" pitchFamily="34" charset="0"/>
                <a:cs typeface="Arial" panose="020B0604020202020204" pitchFamily="34" charset="0"/>
              </a:rPr>
              <a:t>	Category 5 = 40 hour repair</a:t>
            </a:r>
          </a:p>
          <a:p>
            <a:pPr>
              <a:spcBef>
                <a:spcPts val="600"/>
              </a:spcBef>
            </a:pPr>
            <a:r>
              <a:rPr lang="en-GB" sz="1300" dirty="0">
                <a:solidFill>
                  <a:srgbClr val="595959"/>
                </a:solidFill>
                <a:latin typeface="Arial" panose="020B0604020202020204" pitchFamily="34" charset="0"/>
                <a:cs typeface="Arial" panose="020B0604020202020204" pitchFamily="34" charset="0"/>
              </a:rPr>
              <a:t>	</a:t>
            </a:r>
            <a:r>
              <a:rPr lang="en-GB" sz="1300" dirty="0" smtClean="0">
                <a:solidFill>
                  <a:srgbClr val="595959"/>
                </a:solidFill>
                <a:latin typeface="Arial" panose="020B0604020202020204" pitchFamily="34" charset="0"/>
                <a:cs typeface="Arial" panose="020B0604020202020204" pitchFamily="34" charset="0"/>
              </a:rPr>
              <a:t>Category 4 = 20 hour repair</a:t>
            </a:r>
          </a:p>
          <a:p>
            <a:pPr>
              <a:spcBef>
                <a:spcPts val="600"/>
              </a:spcBef>
            </a:pPr>
            <a:r>
              <a:rPr lang="en-GB" sz="1300" dirty="0">
                <a:solidFill>
                  <a:srgbClr val="595959"/>
                </a:solidFill>
                <a:latin typeface="Arial" panose="020B0604020202020204" pitchFamily="34" charset="0"/>
                <a:cs typeface="Arial" panose="020B0604020202020204" pitchFamily="34" charset="0"/>
              </a:rPr>
              <a:t>	</a:t>
            </a:r>
            <a:r>
              <a:rPr lang="en-GB" sz="1300" dirty="0" smtClean="0">
                <a:solidFill>
                  <a:srgbClr val="595959"/>
                </a:solidFill>
                <a:latin typeface="Arial" panose="020B0604020202020204" pitchFamily="34" charset="0"/>
                <a:cs typeface="Arial" panose="020B0604020202020204" pitchFamily="34" charset="0"/>
              </a:rPr>
              <a:t>Category 14 = 7 hour repair</a:t>
            </a:r>
            <a:endParaRPr lang="en-GB" sz="1300" dirty="0">
              <a:solidFill>
                <a:srgbClr val="595959"/>
              </a:solidFill>
              <a:latin typeface="Arial" panose="020B0604020202020204" pitchFamily="34" charset="0"/>
              <a:cs typeface="Arial" panose="020B0604020202020204" pitchFamily="34" charset="0"/>
            </a:endParaRPr>
          </a:p>
        </p:txBody>
      </p:sp>
      <p:sp>
        <p:nvSpPr>
          <p:cNvPr id="12" name="Oval 11"/>
          <p:cNvSpPr/>
          <p:nvPr/>
        </p:nvSpPr>
        <p:spPr>
          <a:xfrm>
            <a:off x="486172" y="4394597"/>
            <a:ext cx="177800" cy="177800"/>
          </a:xfrm>
          <a:prstGeom prst="ellipse">
            <a:avLst/>
          </a:prstGeom>
          <a:solidFill>
            <a:srgbClr val="D9E2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100" dirty="0" smtClean="0">
                <a:solidFill>
                  <a:srgbClr val="193A67"/>
                </a:solidFill>
              </a:rPr>
              <a:t>4</a:t>
            </a:r>
            <a:endParaRPr lang="en-GB" sz="1100" dirty="0">
              <a:solidFill>
                <a:srgbClr val="193A67"/>
              </a:solidFill>
            </a:endParaRPr>
          </a:p>
        </p:txBody>
      </p:sp>
      <p:sp>
        <p:nvSpPr>
          <p:cNvPr id="13" name="Oval 12"/>
          <p:cNvSpPr/>
          <p:nvPr/>
        </p:nvSpPr>
        <p:spPr>
          <a:xfrm>
            <a:off x="503188" y="3098453"/>
            <a:ext cx="177800" cy="177800"/>
          </a:xfrm>
          <a:prstGeom prst="ellipse">
            <a:avLst/>
          </a:prstGeom>
          <a:solidFill>
            <a:srgbClr val="D9E2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000" dirty="0" smtClean="0">
                <a:solidFill>
                  <a:srgbClr val="193A67"/>
                </a:solidFill>
              </a:rPr>
              <a:t>1</a:t>
            </a:r>
            <a:endParaRPr lang="en-GB" sz="1100" dirty="0">
              <a:solidFill>
                <a:srgbClr val="193A67"/>
              </a:solidFill>
            </a:endParaRPr>
          </a:p>
        </p:txBody>
      </p:sp>
      <p:sp>
        <p:nvSpPr>
          <p:cNvPr id="9" name="Oval 8"/>
          <p:cNvSpPr/>
          <p:nvPr/>
        </p:nvSpPr>
        <p:spPr>
          <a:xfrm>
            <a:off x="486172" y="3636293"/>
            <a:ext cx="177800" cy="177800"/>
          </a:xfrm>
          <a:prstGeom prst="ellipse">
            <a:avLst/>
          </a:prstGeom>
          <a:solidFill>
            <a:srgbClr val="D9E2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100" dirty="0" smtClean="0">
                <a:solidFill>
                  <a:srgbClr val="193A67"/>
                </a:solidFill>
              </a:rPr>
              <a:t>2</a:t>
            </a:r>
            <a:endParaRPr lang="en-GB" sz="1100" dirty="0">
              <a:solidFill>
                <a:srgbClr val="193A67"/>
              </a:solidFill>
            </a:endParaRPr>
          </a:p>
        </p:txBody>
      </p:sp>
      <p:sp>
        <p:nvSpPr>
          <p:cNvPr id="11" name="Oval 10"/>
          <p:cNvSpPr/>
          <p:nvPr/>
        </p:nvSpPr>
        <p:spPr>
          <a:xfrm>
            <a:off x="469404" y="3996333"/>
            <a:ext cx="177800" cy="177800"/>
          </a:xfrm>
          <a:prstGeom prst="ellipse">
            <a:avLst/>
          </a:prstGeom>
          <a:solidFill>
            <a:srgbClr val="D9E2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100" dirty="0" smtClean="0">
                <a:solidFill>
                  <a:srgbClr val="193A67"/>
                </a:solidFill>
              </a:rPr>
              <a:t>3</a:t>
            </a:r>
            <a:endParaRPr lang="en-GB" sz="1100" dirty="0">
              <a:solidFill>
                <a:srgbClr val="193A67"/>
              </a:solidFill>
            </a:endParaRPr>
          </a:p>
        </p:txBody>
      </p:sp>
      <p:sp>
        <p:nvSpPr>
          <p:cNvPr id="15" name="Oval 14"/>
          <p:cNvSpPr/>
          <p:nvPr/>
        </p:nvSpPr>
        <p:spPr>
          <a:xfrm>
            <a:off x="469404" y="4754637"/>
            <a:ext cx="177800" cy="177800"/>
          </a:xfrm>
          <a:prstGeom prst="ellipse">
            <a:avLst/>
          </a:prstGeom>
          <a:solidFill>
            <a:srgbClr val="D9E2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100" dirty="0" smtClean="0">
                <a:solidFill>
                  <a:srgbClr val="193A67"/>
                </a:solidFill>
              </a:rPr>
              <a:t>5</a:t>
            </a:r>
            <a:endParaRPr lang="en-GB" sz="1100" dirty="0">
              <a:solidFill>
                <a:srgbClr val="193A67"/>
              </a:solidFill>
            </a:endParaRPr>
          </a:p>
        </p:txBody>
      </p:sp>
      <p:sp>
        <p:nvSpPr>
          <p:cNvPr id="16" name="TextBox 15"/>
          <p:cNvSpPr txBox="1"/>
          <p:nvPr/>
        </p:nvSpPr>
        <p:spPr>
          <a:xfrm>
            <a:off x="642353" y="5940549"/>
            <a:ext cx="5045411" cy="396044"/>
          </a:xfrm>
          <a:prstGeom prst="rect">
            <a:avLst/>
          </a:prstGeom>
          <a:noFill/>
        </p:spPr>
        <p:txBody>
          <a:bodyPr wrap="square" lIns="0" tIns="0" rIns="0" bIns="0" rtlCol="0">
            <a:noAutofit/>
          </a:bodyPr>
          <a:lstStyle/>
          <a:p>
            <a:r>
              <a:rPr lang="en-GB" sz="1000" dirty="0" smtClean="0">
                <a:solidFill>
                  <a:srgbClr val="FF0000"/>
                </a:solidFill>
              </a:rPr>
              <a:t>* </a:t>
            </a:r>
            <a:r>
              <a:rPr lang="en-GB" sz="1000" dirty="0" smtClean="0"/>
              <a:t>See slide 17 for additional technical information</a:t>
            </a:r>
          </a:p>
        </p:txBody>
      </p:sp>
    </p:spTree>
    <p:extLst>
      <p:ext uri="{BB962C8B-B14F-4D97-AF65-F5344CB8AC3E}">
        <p14:creationId xmlns:p14="http://schemas.microsoft.com/office/powerpoint/2010/main" val="19776274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ADSL Ordering Options</a:t>
            </a:r>
            <a:endParaRPr lang="en-GB" dirty="0"/>
          </a:p>
        </p:txBody>
      </p:sp>
      <p:sp>
        <p:nvSpPr>
          <p:cNvPr id="4" name="Slide Number Placeholder 3"/>
          <p:cNvSpPr>
            <a:spLocks noGrp="1"/>
          </p:cNvSpPr>
          <p:nvPr>
            <p:ph type="sldNum" sz="quarter" idx="12"/>
          </p:nvPr>
        </p:nvSpPr>
        <p:spPr/>
        <p:txBody>
          <a:bodyPr/>
          <a:lstStyle/>
          <a:p>
            <a:fld id="{0B868178-02AE-42FC-958D-6B8F13B60175}" type="slidenum">
              <a:rPr lang="en-GB" smtClean="0"/>
              <a:t>14</a:t>
            </a:fld>
            <a:endParaRPr lang="en-GB"/>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212" y="1109663"/>
            <a:ext cx="4676775" cy="4619625"/>
          </a:xfrm>
          <a:prstGeom prst="rect">
            <a:avLst/>
          </a:prstGeom>
          <a:noFill/>
          <a:ln w="9525">
            <a:solidFill>
              <a:schemeClr val="tx1"/>
            </a:solidFill>
            <a:miter lim="800000"/>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Lst>
        </p:spPr>
      </p:pic>
      <p:sp>
        <p:nvSpPr>
          <p:cNvPr id="6" name="Content Placeholder 2"/>
          <p:cNvSpPr>
            <a:spLocks noGrp="1"/>
          </p:cNvSpPr>
          <p:nvPr>
            <p:ph idx="1"/>
          </p:nvPr>
        </p:nvSpPr>
        <p:spPr>
          <a:xfrm>
            <a:off x="5471740" y="1109663"/>
            <a:ext cx="6192688" cy="5068335"/>
          </a:xfrm>
        </p:spPr>
        <p:txBody>
          <a:bodyPr>
            <a:normAutofit/>
          </a:bodyPr>
          <a:lstStyle/>
          <a:p>
            <a:pPr marL="0" indent="0">
              <a:buNone/>
            </a:pPr>
            <a:r>
              <a:rPr lang="en-GB" sz="1300" b="1" dirty="0" smtClean="0">
                <a:solidFill>
                  <a:schemeClr val="accent2"/>
                </a:solidFill>
                <a:latin typeface="Arial" panose="020B0604020202020204" pitchFamily="34" charset="0"/>
                <a:cs typeface="Arial" panose="020B0604020202020204" pitchFamily="34" charset="0"/>
              </a:rPr>
              <a:t>Step 2: Product Options</a:t>
            </a:r>
            <a:endParaRPr lang="en-GB" sz="1300" dirty="0" smtClean="0">
              <a:latin typeface="Arial" panose="020B0604020202020204" pitchFamily="34" charset="0"/>
              <a:cs typeface="Arial" panose="020B0604020202020204" pitchFamily="34" charset="0"/>
            </a:endParaRPr>
          </a:p>
          <a:p>
            <a:pPr>
              <a:spcBef>
                <a:spcPts val="600"/>
              </a:spcBef>
            </a:pPr>
            <a:r>
              <a:rPr lang="en-GB" sz="1300" dirty="0" smtClean="0">
                <a:solidFill>
                  <a:srgbClr val="595959"/>
                </a:solidFill>
                <a:latin typeface="Arial" panose="020B0604020202020204" pitchFamily="34" charset="0"/>
                <a:cs typeface="Arial" panose="020B0604020202020204" pitchFamily="34" charset="0"/>
              </a:rPr>
              <a:t>After you have entered the address details and provided the appointment information, you will be prompted to select the Cost Options you require.</a:t>
            </a:r>
            <a:endParaRPr lang="en-GB" sz="1300" dirty="0">
              <a:solidFill>
                <a:srgbClr val="595959"/>
              </a:solidFill>
              <a:latin typeface="Arial" panose="020B0604020202020204" pitchFamily="34" charset="0"/>
              <a:cs typeface="Arial" panose="020B0604020202020204" pitchFamily="34" charset="0"/>
            </a:endParaRPr>
          </a:p>
          <a:p>
            <a:pPr marL="228600" indent="-228600">
              <a:spcBef>
                <a:spcPts val="1200"/>
              </a:spcBef>
              <a:buAutoNum type="arabicPeriod"/>
            </a:pPr>
            <a:r>
              <a:rPr lang="en-GB" sz="1300" b="1" dirty="0" smtClean="0">
                <a:solidFill>
                  <a:srgbClr val="595959"/>
                </a:solidFill>
                <a:latin typeface="Arial" panose="020B0604020202020204" pitchFamily="34" charset="0"/>
                <a:cs typeface="Arial" panose="020B0604020202020204" pitchFamily="34" charset="0"/>
              </a:rPr>
              <a:t>Modified Fault Threshold Rate (FTR) Calculation </a:t>
            </a:r>
            <a:r>
              <a:rPr lang="en-GB" sz="1300" b="1" dirty="0" smtClean="0">
                <a:solidFill>
                  <a:srgbClr val="FF0000"/>
                </a:solidFill>
                <a:latin typeface="Arial" panose="020B0604020202020204" pitchFamily="34" charset="0"/>
                <a:cs typeface="Arial" panose="020B0604020202020204" pitchFamily="34" charset="0"/>
              </a:rPr>
              <a:t>*</a:t>
            </a:r>
            <a:r>
              <a:rPr lang="en-GB" sz="1300" b="1" dirty="0" smtClean="0">
                <a:solidFill>
                  <a:srgbClr val="595959"/>
                </a:solidFill>
                <a:latin typeface="Arial" panose="020B0604020202020204" pitchFamily="34" charset="0"/>
                <a:cs typeface="Arial" panose="020B0604020202020204" pitchFamily="34" charset="0"/>
              </a:rPr>
              <a:t>– </a:t>
            </a:r>
            <a:r>
              <a:rPr lang="en-GB" sz="1300" dirty="0" smtClean="0">
                <a:solidFill>
                  <a:srgbClr val="595959"/>
                </a:solidFill>
                <a:latin typeface="Arial" panose="020B0604020202020204" pitchFamily="34" charset="0"/>
                <a:cs typeface="Arial" panose="020B0604020202020204" pitchFamily="34" charset="0"/>
              </a:rPr>
              <a:t>the FTR is calculated within the first 10 days of the circuit being activated. If you are migrating from </a:t>
            </a:r>
            <a:r>
              <a:rPr lang="en-GB" sz="1300" dirty="0" err="1" smtClean="0">
                <a:solidFill>
                  <a:srgbClr val="595959"/>
                </a:solidFill>
                <a:latin typeface="Arial" panose="020B0604020202020204" pitchFamily="34" charset="0"/>
                <a:cs typeface="Arial" panose="020B0604020202020204" pitchFamily="34" charset="0"/>
              </a:rPr>
              <a:t>IPStream</a:t>
            </a:r>
            <a:r>
              <a:rPr lang="en-GB" sz="1300" dirty="0" smtClean="0">
                <a:solidFill>
                  <a:srgbClr val="595959"/>
                </a:solidFill>
                <a:latin typeface="Arial" panose="020B0604020202020204" pitchFamily="34" charset="0"/>
                <a:cs typeface="Arial" panose="020B0604020202020204" pitchFamily="34" charset="0"/>
              </a:rPr>
              <a:t> to WBC please select “Yes” to make sure </a:t>
            </a:r>
            <a:r>
              <a:rPr lang="en-GB" sz="1300" dirty="0">
                <a:solidFill>
                  <a:srgbClr val="595959"/>
                </a:solidFill>
                <a:latin typeface="Arial" panose="020B0604020202020204" pitchFamily="34" charset="0"/>
                <a:cs typeface="Arial" panose="020B0604020202020204" pitchFamily="34" charset="0"/>
              </a:rPr>
              <a:t>the minimum performance level </a:t>
            </a:r>
            <a:r>
              <a:rPr lang="en-GB" sz="1300" dirty="0" smtClean="0">
                <a:solidFill>
                  <a:srgbClr val="595959"/>
                </a:solidFill>
                <a:latin typeface="Arial" panose="020B0604020202020204" pitchFamily="34" charset="0"/>
                <a:cs typeface="Arial" panose="020B0604020202020204" pitchFamily="34" charset="0"/>
              </a:rPr>
              <a:t>is maintained from the previous </a:t>
            </a:r>
            <a:r>
              <a:rPr lang="en-GB" sz="1300" dirty="0" err="1" smtClean="0">
                <a:solidFill>
                  <a:srgbClr val="595959"/>
                </a:solidFill>
                <a:latin typeface="Arial" panose="020B0604020202020204" pitchFamily="34" charset="0"/>
                <a:cs typeface="Arial" panose="020B0604020202020204" pitchFamily="34" charset="0"/>
              </a:rPr>
              <a:t>IPStream</a:t>
            </a:r>
            <a:r>
              <a:rPr lang="en-GB" sz="1300" dirty="0" smtClean="0">
                <a:solidFill>
                  <a:srgbClr val="595959"/>
                </a:solidFill>
                <a:latin typeface="Arial" panose="020B0604020202020204" pitchFamily="34" charset="0"/>
                <a:cs typeface="Arial" panose="020B0604020202020204" pitchFamily="34" charset="0"/>
              </a:rPr>
              <a:t> service.  </a:t>
            </a:r>
          </a:p>
          <a:p>
            <a:pPr marL="228600" indent="-228600">
              <a:spcBef>
                <a:spcPts val="1200"/>
              </a:spcBef>
              <a:buAutoNum type="arabicPeriod"/>
            </a:pPr>
            <a:r>
              <a:rPr lang="en-GB" sz="1300" b="1" dirty="0" smtClean="0">
                <a:solidFill>
                  <a:srgbClr val="595959"/>
                </a:solidFill>
                <a:latin typeface="Arial" panose="020B0604020202020204" pitchFamily="34" charset="0"/>
                <a:cs typeface="Arial" panose="020B0604020202020204" pitchFamily="34" charset="0"/>
              </a:rPr>
              <a:t>Stability Option </a:t>
            </a:r>
            <a:r>
              <a:rPr lang="en-GB" sz="1300" dirty="0" smtClean="0">
                <a:solidFill>
                  <a:srgbClr val="595959"/>
                </a:solidFill>
                <a:latin typeface="Arial" panose="020B0604020202020204" pitchFamily="34" charset="0"/>
                <a:cs typeface="Arial" panose="020B0604020202020204" pitchFamily="34" charset="0"/>
              </a:rPr>
              <a:t>– as per slide 7 with an additional option of ‘Custom’ for ADSL and ADSL2+.  If selected, you can specify the Mean Time Between Errors (MTBE) and Mean Time Between retrains (MTBR). Red limits tell DLM when to slow the line down to aid stability and Green limits tell DLM when to speed it up as the line can afford to lose some stability.</a:t>
            </a:r>
          </a:p>
          <a:p>
            <a:pPr marL="228600" indent="-228600">
              <a:spcBef>
                <a:spcPts val="1200"/>
              </a:spcBef>
              <a:buAutoNum type="arabicPeriod"/>
            </a:pPr>
            <a:r>
              <a:rPr lang="en-GB" sz="1300" b="1" dirty="0" smtClean="0">
                <a:solidFill>
                  <a:srgbClr val="595959"/>
                </a:solidFill>
                <a:latin typeface="Arial" panose="020B0604020202020204" pitchFamily="34" charset="0"/>
                <a:cs typeface="Arial" panose="020B0604020202020204" pitchFamily="34" charset="0"/>
              </a:rPr>
              <a:t>Interleaving</a:t>
            </a:r>
            <a:r>
              <a:rPr lang="en-GB" sz="1300" dirty="0" smtClean="0">
                <a:solidFill>
                  <a:srgbClr val="595959"/>
                </a:solidFill>
                <a:latin typeface="Arial" panose="020B0604020202020204" pitchFamily="34" charset="0"/>
                <a:cs typeface="Arial" panose="020B0604020202020204" pitchFamily="34" charset="0"/>
              </a:rPr>
              <a:t> – this is a form of error correction. This increases latency (due to buffering the data at the DLSAM), but increases stability without the need to add more margin (which would result in a drop in speed). </a:t>
            </a:r>
          </a:p>
          <a:p>
            <a:pPr marL="351450" lvl="1" indent="-171450">
              <a:spcBef>
                <a:spcPts val="600"/>
              </a:spcBef>
            </a:pPr>
            <a:r>
              <a:rPr lang="en-GB" sz="1300" dirty="0" smtClean="0">
                <a:solidFill>
                  <a:srgbClr val="595959"/>
                </a:solidFill>
                <a:latin typeface="Arial" panose="020B0604020202020204" pitchFamily="34" charset="0"/>
                <a:cs typeface="Arial" panose="020B0604020202020204" pitchFamily="34" charset="0"/>
              </a:rPr>
              <a:t>Yes means interleaving will always be applied</a:t>
            </a:r>
          </a:p>
          <a:p>
            <a:pPr marL="351450" lvl="1" indent="-171450">
              <a:spcBef>
                <a:spcPts val="600"/>
              </a:spcBef>
            </a:pPr>
            <a:r>
              <a:rPr lang="en-GB" sz="1300" dirty="0" smtClean="0">
                <a:solidFill>
                  <a:srgbClr val="595959"/>
                </a:solidFill>
                <a:latin typeface="Arial" panose="020B0604020202020204" pitchFamily="34" charset="0"/>
                <a:cs typeface="Arial" panose="020B0604020202020204" pitchFamily="34" charset="0"/>
              </a:rPr>
              <a:t>No means interleaving will never be applied</a:t>
            </a:r>
          </a:p>
          <a:p>
            <a:pPr marL="351450" lvl="1" indent="-171450">
              <a:spcBef>
                <a:spcPts val="600"/>
              </a:spcBef>
            </a:pPr>
            <a:r>
              <a:rPr lang="en-GB" sz="1300" dirty="0" smtClean="0">
                <a:solidFill>
                  <a:srgbClr val="595959"/>
                </a:solidFill>
                <a:latin typeface="Arial" panose="020B0604020202020204" pitchFamily="34" charset="0"/>
                <a:cs typeface="Arial" panose="020B0604020202020204" pitchFamily="34" charset="0"/>
              </a:rPr>
              <a:t>Auto means interleaving will be applied when needed (default option)</a:t>
            </a:r>
            <a:endParaRPr lang="en-GB" sz="1300" dirty="0">
              <a:solidFill>
                <a:srgbClr val="595959"/>
              </a:solidFill>
              <a:latin typeface="Arial" panose="020B0604020202020204" pitchFamily="34" charset="0"/>
              <a:cs typeface="Arial" panose="020B0604020202020204" pitchFamily="34" charset="0"/>
            </a:endParaRPr>
          </a:p>
        </p:txBody>
      </p:sp>
      <p:sp>
        <p:nvSpPr>
          <p:cNvPr id="8" name="Oval 7"/>
          <p:cNvSpPr/>
          <p:nvPr/>
        </p:nvSpPr>
        <p:spPr>
          <a:xfrm>
            <a:off x="647204" y="1874317"/>
            <a:ext cx="177800" cy="177800"/>
          </a:xfrm>
          <a:prstGeom prst="ellipse">
            <a:avLst/>
          </a:prstGeom>
          <a:solidFill>
            <a:srgbClr val="D9E2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000" dirty="0" smtClean="0">
                <a:solidFill>
                  <a:srgbClr val="193A67"/>
                </a:solidFill>
              </a:rPr>
              <a:t>1</a:t>
            </a:r>
            <a:endParaRPr lang="en-GB" sz="1100" dirty="0">
              <a:solidFill>
                <a:srgbClr val="193A67"/>
              </a:solidFill>
            </a:endParaRPr>
          </a:p>
        </p:txBody>
      </p:sp>
      <p:sp>
        <p:nvSpPr>
          <p:cNvPr id="9" name="Oval 8"/>
          <p:cNvSpPr/>
          <p:nvPr/>
        </p:nvSpPr>
        <p:spPr>
          <a:xfrm>
            <a:off x="647204" y="2378373"/>
            <a:ext cx="177800" cy="177800"/>
          </a:xfrm>
          <a:prstGeom prst="ellipse">
            <a:avLst/>
          </a:prstGeom>
          <a:solidFill>
            <a:srgbClr val="D9E2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100" dirty="0" smtClean="0">
                <a:solidFill>
                  <a:srgbClr val="193A67"/>
                </a:solidFill>
              </a:rPr>
              <a:t>2</a:t>
            </a:r>
            <a:endParaRPr lang="en-GB" sz="1100" dirty="0">
              <a:solidFill>
                <a:srgbClr val="193A67"/>
              </a:solidFill>
            </a:endParaRPr>
          </a:p>
        </p:txBody>
      </p:sp>
      <p:sp>
        <p:nvSpPr>
          <p:cNvPr id="10" name="Oval 9"/>
          <p:cNvSpPr/>
          <p:nvPr/>
        </p:nvSpPr>
        <p:spPr>
          <a:xfrm>
            <a:off x="647204" y="4610621"/>
            <a:ext cx="177800" cy="177800"/>
          </a:xfrm>
          <a:prstGeom prst="ellipse">
            <a:avLst/>
          </a:prstGeom>
          <a:solidFill>
            <a:srgbClr val="D9E2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100" dirty="0">
                <a:solidFill>
                  <a:srgbClr val="193A67"/>
                </a:solidFill>
              </a:rPr>
              <a:t>3</a:t>
            </a:r>
          </a:p>
        </p:txBody>
      </p:sp>
      <p:sp>
        <p:nvSpPr>
          <p:cNvPr id="16" name="TextBox 15"/>
          <p:cNvSpPr txBox="1"/>
          <p:nvPr/>
        </p:nvSpPr>
        <p:spPr>
          <a:xfrm>
            <a:off x="500762" y="5979976"/>
            <a:ext cx="5045411" cy="396044"/>
          </a:xfrm>
          <a:prstGeom prst="rect">
            <a:avLst/>
          </a:prstGeom>
          <a:noFill/>
        </p:spPr>
        <p:txBody>
          <a:bodyPr wrap="square" lIns="0" tIns="0" rIns="0" bIns="0" rtlCol="0">
            <a:noAutofit/>
          </a:bodyPr>
          <a:lstStyle/>
          <a:p>
            <a:r>
              <a:rPr lang="en-GB" sz="1000" dirty="0" smtClean="0">
                <a:solidFill>
                  <a:srgbClr val="FF0000"/>
                </a:solidFill>
              </a:rPr>
              <a:t>* </a:t>
            </a:r>
            <a:r>
              <a:rPr lang="en-GB" sz="1000" dirty="0" smtClean="0"/>
              <a:t>See slide 17 for additional technical information</a:t>
            </a:r>
          </a:p>
        </p:txBody>
      </p:sp>
    </p:spTree>
    <p:extLst>
      <p:ext uri="{BB962C8B-B14F-4D97-AF65-F5344CB8AC3E}">
        <p14:creationId xmlns:p14="http://schemas.microsoft.com/office/powerpoint/2010/main" val="22282137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ADSL 2+ Ordering Options</a:t>
            </a:r>
            <a:endParaRPr lang="en-GB" dirty="0"/>
          </a:p>
        </p:txBody>
      </p:sp>
      <p:sp>
        <p:nvSpPr>
          <p:cNvPr id="4" name="Slide Number Placeholder 3"/>
          <p:cNvSpPr>
            <a:spLocks noGrp="1"/>
          </p:cNvSpPr>
          <p:nvPr>
            <p:ph type="sldNum" sz="quarter" idx="12"/>
          </p:nvPr>
        </p:nvSpPr>
        <p:spPr/>
        <p:txBody>
          <a:bodyPr/>
          <a:lstStyle/>
          <a:p>
            <a:fld id="{0B868178-02AE-42FC-958D-6B8F13B60175}" type="slidenum">
              <a:rPr lang="en-GB" smtClean="0"/>
              <a:t>15</a:t>
            </a:fld>
            <a:endParaRPr lang="en-GB"/>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1180" y="1440335"/>
            <a:ext cx="5451970" cy="3872011"/>
          </a:xfrm>
          <a:prstGeom prst="rect">
            <a:avLst/>
          </a:prstGeom>
          <a:noFill/>
          <a:ln w="9525">
            <a:solidFill>
              <a:schemeClr val="tx1"/>
            </a:solidFill>
            <a:miter lim="800000"/>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Lst>
        </p:spPr>
      </p:pic>
      <p:sp>
        <p:nvSpPr>
          <p:cNvPr id="7" name="Content Placeholder 2"/>
          <p:cNvSpPr>
            <a:spLocks noGrp="1"/>
          </p:cNvSpPr>
          <p:nvPr>
            <p:ph idx="1"/>
          </p:nvPr>
        </p:nvSpPr>
        <p:spPr>
          <a:xfrm>
            <a:off x="6407844" y="1980109"/>
            <a:ext cx="5328592" cy="4359850"/>
          </a:xfrm>
        </p:spPr>
        <p:txBody>
          <a:bodyPr>
            <a:normAutofit/>
          </a:bodyPr>
          <a:lstStyle/>
          <a:p>
            <a:pPr marL="0" indent="0">
              <a:buNone/>
            </a:pPr>
            <a:r>
              <a:rPr lang="en-GB" sz="1300" b="1" dirty="0" smtClean="0">
                <a:solidFill>
                  <a:schemeClr val="accent2"/>
                </a:solidFill>
                <a:latin typeface="Arial" panose="020B0604020202020204" pitchFamily="34" charset="0"/>
                <a:cs typeface="Arial" panose="020B0604020202020204" pitchFamily="34" charset="0"/>
              </a:rPr>
              <a:t>ADSL2+ Options</a:t>
            </a:r>
            <a:endParaRPr lang="en-GB" sz="1300" dirty="0" smtClean="0">
              <a:latin typeface="Arial" panose="020B0604020202020204" pitchFamily="34" charset="0"/>
              <a:cs typeface="Arial" panose="020B0604020202020204" pitchFamily="34" charset="0"/>
            </a:endParaRPr>
          </a:p>
          <a:p>
            <a:pPr>
              <a:spcBef>
                <a:spcPts val="1200"/>
              </a:spcBef>
            </a:pPr>
            <a:r>
              <a:rPr lang="en-GB" sz="1300" dirty="0">
                <a:solidFill>
                  <a:srgbClr val="595959"/>
                </a:solidFill>
                <a:latin typeface="Arial" panose="020B0604020202020204" pitchFamily="34" charset="0"/>
                <a:cs typeface="Arial" panose="020B0604020202020204" pitchFamily="34" charset="0"/>
              </a:rPr>
              <a:t>Cost and Product options are the same as with ADSL (see slides 13 and 14) with the addition of the Fixed Rate choice on the Check Availability page</a:t>
            </a:r>
            <a:r>
              <a:rPr lang="en-GB" sz="1300" dirty="0" smtClean="0">
                <a:solidFill>
                  <a:srgbClr val="595959"/>
                </a:solidFill>
                <a:latin typeface="Arial" panose="020B0604020202020204" pitchFamily="34" charset="0"/>
                <a:cs typeface="Arial" panose="020B0604020202020204" pitchFamily="34" charset="0"/>
              </a:rPr>
              <a:t>.</a:t>
            </a:r>
            <a:endParaRPr lang="en-GB" sz="1300" dirty="0">
              <a:solidFill>
                <a:srgbClr val="595959"/>
              </a:solidFill>
              <a:latin typeface="Arial" panose="020B0604020202020204" pitchFamily="34" charset="0"/>
              <a:cs typeface="Arial" panose="020B0604020202020204" pitchFamily="34" charset="0"/>
            </a:endParaRPr>
          </a:p>
          <a:p>
            <a:pPr marL="228600" indent="-228600">
              <a:spcBef>
                <a:spcPts val="1200"/>
              </a:spcBef>
              <a:buAutoNum type="arabicParenR"/>
            </a:pPr>
            <a:r>
              <a:rPr lang="en-GB" sz="1300" b="1" dirty="0">
                <a:solidFill>
                  <a:srgbClr val="595959"/>
                </a:solidFill>
                <a:latin typeface="Arial" panose="020B0604020202020204" pitchFamily="34" charset="0"/>
                <a:cs typeface="Arial" panose="020B0604020202020204" pitchFamily="34" charset="0"/>
              </a:rPr>
              <a:t>Fixed Rate </a:t>
            </a:r>
            <a:r>
              <a:rPr lang="en-GB" sz="1300" dirty="0">
                <a:solidFill>
                  <a:srgbClr val="595959"/>
                </a:solidFill>
                <a:latin typeface="Arial" panose="020B0604020202020204" pitchFamily="34" charset="0"/>
                <a:cs typeface="Arial" panose="020B0604020202020204" pitchFamily="34" charset="0"/>
              </a:rPr>
              <a:t>– Options are Yes or No. If you select Yes, this limits the speed of service and removes any interaction by DLM. Providing the end users line can support the speed of service selected, the service should experience very few re-synchronisation events</a:t>
            </a:r>
            <a:r>
              <a:rPr lang="en-GB" sz="1300" dirty="0" smtClean="0">
                <a:solidFill>
                  <a:srgbClr val="595959"/>
                </a:solidFill>
                <a:latin typeface="Arial" panose="020B0604020202020204" pitchFamily="34" charset="0"/>
                <a:cs typeface="Arial" panose="020B0604020202020204" pitchFamily="34" charset="0"/>
              </a:rPr>
              <a:t>.</a:t>
            </a:r>
            <a:endParaRPr lang="en-GB" sz="1300" dirty="0">
              <a:solidFill>
                <a:srgbClr val="595959"/>
              </a:solidFill>
              <a:latin typeface="Arial" panose="020B0604020202020204" pitchFamily="34" charset="0"/>
              <a:cs typeface="Arial" panose="020B0604020202020204" pitchFamily="34" charset="0"/>
            </a:endParaRPr>
          </a:p>
          <a:p>
            <a:pPr>
              <a:spcBef>
                <a:spcPts val="1200"/>
              </a:spcBef>
            </a:pPr>
            <a:r>
              <a:rPr lang="en-GB" sz="1300" dirty="0" smtClean="0">
                <a:solidFill>
                  <a:srgbClr val="595959"/>
                </a:solidFill>
                <a:latin typeface="Arial" panose="020B0604020202020204" pitchFamily="34" charset="0"/>
                <a:cs typeface="Arial" panose="020B0604020202020204" pitchFamily="34" charset="0"/>
              </a:rPr>
              <a:t>Note: If </a:t>
            </a:r>
            <a:r>
              <a:rPr lang="en-GB" sz="1300" dirty="0">
                <a:solidFill>
                  <a:srgbClr val="595959"/>
                </a:solidFill>
                <a:latin typeface="Arial" panose="020B0604020202020204" pitchFamily="34" charset="0"/>
                <a:cs typeface="Arial" panose="020B0604020202020204" pitchFamily="34" charset="0"/>
              </a:rPr>
              <a:t>you choose to use Fixed rate, then the Stability option on the Cost page would be N/A</a:t>
            </a:r>
          </a:p>
          <a:p>
            <a:pPr>
              <a:spcBef>
                <a:spcPts val="600"/>
              </a:spcBef>
            </a:pPr>
            <a:endParaRPr lang="en-GB" sz="1200" dirty="0"/>
          </a:p>
        </p:txBody>
      </p:sp>
      <p:sp>
        <p:nvSpPr>
          <p:cNvPr id="10" name="Oval 9"/>
          <p:cNvSpPr/>
          <p:nvPr/>
        </p:nvSpPr>
        <p:spPr>
          <a:xfrm>
            <a:off x="287164" y="4682629"/>
            <a:ext cx="177800" cy="177800"/>
          </a:xfrm>
          <a:prstGeom prst="ellipse">
            <a:avLst/>
          </a:prstGeom>
          <a:solidFill>
            <a:srgbClr val="D9E2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000" dirty="0" smtClean="0">
                <a:solidFill>
                  <a:srgbClr val="193A67"/>
                </a:solidFill>
              </a:rPr>
              <a:t>1</a:t>
            </a:r>
            <a:endParaRPr lang="en-GB" sz="1100" dirty="0">
              <a:solidFill>
                <a:srgbClr val="193A67"/>
              </a:solidFill>
            </a:endParaRPr>
          </a:p>
        </p:txBody>
      </p:sp>
    </p:spTree>
    <p:extLst>
      <p:ext uri="{BB962C8B-B14F-4D97-AF65-F5344CB8AC3E}">
        <p14:creationId xmlns:p14="http://schemas.microsoft.com/office/powerpoint/2010/main" val="3084815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Technical Information and Useful Links</a:t>
            </a:r>
            <a:endParaRPr lang="en-GB" dirty="0"/>
          </a:p>
        </p:txBody>
      </p:sp>
    </p:spTree>
    <p:extLst>
      <p:ext uri="{BB962C8B-B14F-4D97-AF65-F5344CB8AC3E}">
        <p14:creationId xmlns:p14="http://schemas.microsoft.com/office/powerpoint/2010/main" val="10374275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Technical Information and Useful Links</a:t>
            </a:r>
          </a:p>
        </p:txBody>
      </p:sp>
      <p:sp>
        <p:nvSpPr>
          <p:cNvPr id="4" name="Slide Number Placeholder 3"/>
          <p:cNvSpPr>
            <a:spLocks noGrp="1"/>
          </p:cNvSpPr>
          <p:nvPr>
            <p:ph type="sldNum" sz="quarter" idx="12"/>
          </p:nvPr>
        </p:nvSpPr>
        <p:spPr/>
        <p:txBody>
          <a:bodyPr/>
          <a:lstStyle/>
          <a:p>
            <a:fld id="{0B868178-02AE-42FC-958D-6B8F13B60175}" type="slidenum">
              <a:rPr lang="en-GB" smtClean="0"/>
              <a:t>17</a:t>
            </a:fld>
            <a:endParaRPr lang="en-GB"/>
          </a:p>
        </p:txBody>
      </p:sp>
      <p:sp>
        <p:nvSpPr>
          <p:cNvPr id="5" name="TextBox 4"/>
          <p:cNvSpPr txBox="1"/>
          <p:nvPr/>
        </p:nvSpPr>
        <p:spPr>
          <a:xfrm>
            <a:off x="464965" y="1116013"/>
            <a:ext cx="11271472" cy="4824536"/>
          </a:xfrm>
          <a:prstGeom prst="rect">
            <a:avLst/>
          </a:prstGeom>
          <a:noFill/>
        </p:spPr>
        <p:txBody>
          <a:bodyPr wrap="square" lIns="0" tIns="0" rIns="0" bIns="0" rtlCol="0">
            <a:noAutofit/>
          </a:bodyPr>
          <a:lstStyle/>
          <a:p>
            <a:pPr lvl="0">
              <a:spcBef>
                <a:spcPts val="1000"/>
              </a:spcBef>
            </a:pPr>
            <a:r>
              <a:rPr lang="en-GB" sz="1200" b="1" dirty="0" smtClean="0">
                <a:solidFill>
                  <a:srgbClr val="E60050"/>
                </a:solidFill>
                <a:latin typeface="Arial" panose="020B0604020202020204" pitchFamily="34" charset="0"/>
                <a:cs typeface="Arial" panose="020B0604020202020204" pitchFamily="34" charset="0"/>
              </a:rPr>
              <a:t>Real Time Speed</a:t>
            </a:r>
            <a:endParaRPr lang="en-GB" sz="1200" b="1" dirty="0">
              <a:solidFill>
                <a:srgbClr val="E60050"/>
              </a:solidFill>
              <a:latin typeface="Arial" panose="020B0604020202020204" pitchFamily="34" charset="0"/>
              <a:cs typeface="Arial" panose="020B0604020202020204" pitchFamily="34" charset="0"/>
            </a:endParaRPr>
          </a:p>
          <a:p>
            <a:pPr lvl="0">
              <a:spcBef>
                <a:spcPts val="1000"/>
              </a:spcBef>
            </a:pPr>
            <a:r>
              <a:rPr lang="en-GB" sz="1200" dirty="0" smtClean="0"/>
              <a:t>Real </a:t>
            </a:r>
            <a:r>
              <a:rPr lang="en-GB" sz="1200" dirty="0"/>
              <a:t>time speed allows for some of the bandwidth to the end user to be prioritised over other traffic between </a:t>
            </a:r>
            <a:r>
              <a:rPr lang="en-GB" sz="1200" dirty="0" smtClean="0"/>
              <a:t>Wholesale’s </a:t>
            </a:r>
            <a:r>
              <a:rPr lang="en-GB" sz="1200" dirty="0"/>
              <a:t>core network and the DSLAM to which the user is connected. This has the effect of lowering the latency and potentially reducing the packet loss for the priority packets (provided the service is used correctly</a:t>
            </a:r>
            <a:r>
              <a:rPr lang="en-GB" sz="1200" dirty="0" smtClean="0"/>
              <a:t>). It is mostly </a:t>
            </a:r>
            <a:r>
              <a:rPr lang="en-GB" sz="1200" dirty="0"/>
              <a:t>used for </a:t>
            </a:r>
            <a:r>
              <a:rPr lang="en-GB" sz="1200" dirty="0" smtClean="0"/>
              <a:t>VOIP, </a:t>
            </a:r>
            <a:r>
              <a:rPr lang="en-GB" sz="1200" dirty="0"/>
              <a:t>can be used for other things (video conferencing for instance, or if </a:t>
            </a:r>
            <a:r>
              <a:rPr lang="en-GB" sz="1200" dirty="0" smtClean="0"/>
              <a:t>even </a:t>
            </a:r>
            <a:r>
              <a:rPr lang="en-GB" sz="1200" dirty="0"/>
              <a:t>online </a:t>
            </a:r>
            <a:r>
              <a:rPr lang="en-GB" sz="1200" dirty="0" smtClean="0"/>
              <a:t>gaming if latency is important). The </a:t>
            </a:r>
            <a:r>
              <a:rPr lang="en-GB" sz="1200" dirty="0"/>
              <a:t>CP </a:t>
            </a:r>
            <a:r>
              <a:rPr lang="en-GB" sz="1200" dirty="0" smtClean="0"/>
              <a:t> needs to </a:t>
            </a:r>
            <a:r>
              <a:rPr lang="en-GB" sz="1200" dirty="0"/>
              <a:t>configure their network to mark the priority packets so that they can be distinguished and handled differently from all the best efforts traffic</a:t>
            </a:r>
            <a:r>
              <a:rPr lang="en-GB" sz="1200" dirty="0" smtClean="0"/>
              <a:t>.</a:t>
            </a:r>
          </a:p>
          <a:p>
            <a:pPr lvl="0">
              <a:spcBef>
                <a:spcPts val="1000"/>
              </a:spcBef>
            </a:pPr>
            <a:r>
              <a:rPr lang="en-GB" sz="1200" b="1" dirty="0">
                <a:solidFill>
                  <a:srgbClr val="E60050"/>
                </a:solidFill>
                <a:latin typeface="Arial" panose="020B0604020202020204" pitchFamily="34" charset="0"/>
                <a:cs typeface="Arial" panose="020B0604020202020204" pitchFamily="34" charset="0"/>
              </a:rPr>
              <a:t>Modified </a:t>
            </a:r>
            <a:r>
              <a:rPr lang="en-GB" sz="1200" b="1" dirty="0" smtClean="0">
                <a:solidFill>
                  <a:srgbClr val="E60050"/>
                </a:solidFill>
                <a:latin typeface="Arial" panose="020B0604020202020204" pitchFamily="34" charset="0"/>
                <a:cs typeface="Arial" panose="020B0604020202020204" pitchFamily="34" charset="0"/>
              </a:rPr>
              <a:t>Fault Threshold Rate (FTR) calculation</a:t>
            </a:r>
          </a:p>
          <a:p>
            <a:pPr lvl="0">
              <a:spcBef>
                <a:spcPts val="1000"/>
              </a:spcBef>
            </a:pPr>
            <a:r>
              <a:rPr lang="en-GB" sz="1200" dirty="0" smtClean="0"/>
              <a:t>Only </a:t>
            </a:r>
            <a:r>
              <a:rPr lang="en-GB" sz="1200" dirty="0"/>
              <a:t>applies for migrations from </a:t>
            </a:r>
            <a:r>
              <a:rPr lang="en-GB" sz="1200" dirty="0" smtClean="0"/>
              <a:t>20C. If you select ‘Yes’, it </a:t>
            </a:r>
            <a:r>
              <a:rPr lang="en-GB" sz="1200" dirty="0"/>
              <a:t>copies the FTR value for the </a:t>
            </a:r>
            <a:r>
              <a:rPr lang="en-GB" sz="1200" dirty="0" err="1"/>
              <a:t>IPStream</a:t>
            </a:r>
            <a:r>
              <a:rPr lang="en-GB" sz="1200" dirty="0"/>
              <a:t> service over to the new WBC service. Because the FTR is factored into decisions made by </a:t>
            </a:r>
            <a:r>
              <a:rPr lang="en-GB" sz="1200" dirty="0" smtClean="0"/>
              <a:t>the Wholesale </a:t>
            </a:r>
            <a:r>
              <a:rPr lang="en-GB" sz="1200" dirty="0" err="1"/>
              <a:t>RAMBo</a:t>
            </a:r>
            <a:r>
              <a:rPr lang="en-GB" sz="1200" dirty="0"/>
              <a:t>-DLM platform (</a:t>
            </a:r>
            <a:r>
              <a:rPr lang="en-GB" sz="1200" dirty="0" err="1"/>
              <a:t>RAMBo</a:t>
            </a:r>
            <a:r>
              <a:rPr lang="en-GB" sz="1200" dirty="0"/>
              <a:t> will try not to add margin / stability to a line if it thinks it will reduce the speed below the FTR) this has the effect of “propping up” the WBC line speed on poor performing lines i.e. it reduces the chance that the user will get a slower service on WBC compared to their old </a:t>
            </a:r>
            <a:r>
              <a:rPr lang="en-GB" sz="1200" dirty="0" err="1"/>
              <a:t>IPstream</a:t>
            </a:r>
            <a:r>
              <a:rPr lang="en-GB" sz="1200" dirty="0"/>
              <a:t> service. </a:t>
            </a:r>
            <a:endParaRPr lang="en-GB" sz="1200" dirty="0" smtClean="0"/>
          </a:p>
          <a:p>
            <a:pPr lvl="0">
              <a:spcBef>
                <a:spcPts val="1000"/>
              </a:spcBef>
            </a:pPr>
            <a:r>
              <a:rPr lang="en-GB" sz="1200" dirty="0" smtClean="0"/>
              <a:t>This </a:t>
            </a:r>
            <a:r>
              <a:rPr lang="en-GB" sz="1200" dirty="0"/>
              <a:t>doesn’t happen often, for most migrations even if this is set to </a:t>
            </a:r>
            <a:r>
              <a:rPr lang="en-GB" sz="1200" dirty="0" smtClean="0"/>
              <a:t>‘Yes’, </a:t>
            </a:r>
            <a:r>
              <a:rPr lang="en-GB" sz="1200" dirty="0"/>
              <a:t>the WBC service will operate at a higher speed using ADSL2+ and recalculate a higher FTR (if the option is set to </a:t>
            </a:r>
            <a:r>
              <a:rPr lang="en-GB" sz="1200" dirty="0" smtClean="0"/>
              <a:t>‘Yes’ the </a:t>
            </a:r>
            <a:r>
              <a:rPr lang="en-GB" sz="1200" dirty="0"/>
              <a:t>algorithm ensures the new WBC FTR will never be lower than the FTR on the old </a:t>
            </a:r>
            <a:r>
              <a:rPr lang="en-GB" sz="1200" dirty="0" err="1"/>
              <a:t>IPstream</a:t>
            </a:r>
            <a:r>
              <a:rPr lang="en-GB" sz="1200" dirty="0"/>
              <a:t> product but it can be higher). If set to </a:t>
            </a:r>
            <a:r>
              <a:rPr lang="en-GB" sz="1200" dirty="0" smtClean="0"/>
              <a:t>‘No’, </a:t>
            </a:r>
            <a:r>
              <a:rPr lang="en-GB" sz="1200" dirty="0"/>
              <a:t>FTR is calculated as normal for a new WBC service in the first 10 days</a:t>
            </a:r>
            <a:r>
              <a:rPr lang="en-GB" sz="1200" dirty="0" smtClean="0"/>
              <a:t>.</a:t>
            </a:r>
          </a:p>
          <a:p>
            <a:pPr lvl="0">
              <a:spcBef>
                <a:spcPts val="1000"/>
              </a:spcBef>
            </a:pPr>
            <a:endParaRPr lang="en-GB" sz="1200" dirty="0"/>
          </a:p>
          <a:p>
            <a:pPr lvl="0">
              <a:spcBef>
                <a:spcPts val="1000"/>
              </a:spcBef>
            </a:pPr>
            <a:r>
              <a:rPr lang="en-GB" sz="1200" b="1" dirty="0" smtClean="0"/>
              <a:t>Useful links:</a:t>
            </a:r>
          </a:p>
          <a:p>
            <a:pPr lvl="0"/>
            <a:r>
              <a:rPr lang="en-GB" sz="1200" b="1" dirty="0">
                <a:solidFill>
                  <a:srgbClr val="E60050"/>
                </a:solidFill>
                <a:latin typeface="Arial" panose="020B0604020202020204" pitchFamily="34" charset="0"/>
                <a:cs typeface="Arial" panose="020B0604020202020204" pitchFamily="34" charset="0"/>
              </a:rPr>
              <a:t>Broadband Product Handbooks </a:t>
            </a:r>
            <a:r>
              <a:rPr lang="en-GB" sz="1200" dirty="0" smtClean="0"/>
              <a:t>– accessed from the links at the bottom of the page. The Product Handbooks provide in depth, technical information on all of the options covered in this guide</a:t>
            </a:r>
            <a:endParaRPr lang="en-GB" sz="1200" dirty="0"/>
          </a:p>
          <a:p>
            <a:pPr lvl="0"/>
            <a:r>
              <a:rPr lang="en-GB" sz="1200" dirty="0">
                <a:hlinkClick r:id="rId2"/>
              </a:rPr>
              <a:t>https://</a:t>
            </a:r>
            <a:r>
              <a:rPr lang="en-GB" sz="1200" dirty="0" smtClean="0">
                <a:hlinkClick r:id="rId2"/>
              </a:rPr>
              <a:t>www.btwholesale.com/pages/static/products-services/broadband.htm</a:t>
            </a:r>
            <a:r>
              <a:rPr lang="en-GB" sz="1200" dirty="0" smtClean="0"/>
              <a:t> </a:t>
            </a:r>
          </a:p>
          <a:p>
            <a:pPr lvl="0">
              <a:spcBef>
                <a:spcPts val="1000"/>
              </a:spcBef>
            </a:pPr>
            <a:endParaRPr lang="en-GB" sz="1200" dirty="0" smtClean="0"/>
          </a:p>
          <a:p>
            <a:r>
              <a:rPr lang="en-GB" sz="1200" b="1" dirty="0">
                <a:solidFill>
                  <a:schemeClr val="accent2"/>
                </a:solidFill>
                <a:latin typeface="Arial" panose="020B0604020202020204" pitchFamily="34" charset="0"/>
                <a:cs typeface="Arial" panose="020B0604020202020204" pitchFamily="34" charset="0"/>
              </a:rPr>
              <a:t>Broadband Help and Support – </a:t>
            </a:r>
            <a:r>
              <a:rPr lang="en-GB" sz="1200" dirty="0">
                <a:latin typeface="Arial" panose="020B0604020202020204" pitchFamily="34" charset="0"/>
                <a:cs typeface="Arial" panose="020B0604020202020204" pitchFamily="34" charset="0"/>
              </a:rPr>
              <a:t>links to product pages, reporting, assistance with fault diagnostics and other contact points</a:t>
            </a:r>
          </a:p>
          <a:p>
            <a:r>
              <a:rPr lang="en-GB" sz="1200" dirty="0">
                <a:solidFill>
                  <a:schemeClr val="accent2"/>
                </a:solidFill>
                <a:latin typeface="Arial" panose="020B0604020202020204" pitchFamily="34" charset="0"/>
                <a:cs typeface="Arial" panose="020B0604020202020204" pitchFamily="34" charset="0"/>
                <a:hlinkClick r:id="rId3"/>
              </a:rPr>
              <a:t>https://www.btwholesale.com/pages/static/help-and-support/broadband.htm</a:t>
            </a:r>
            <a:endParaRPr lang="en-GB" sz="1200" dirty="0">
              <a:solidFill>
                <a:schemeClr val="accent2"/>
              </a:solidFill>
              <a:latin typeface="Arial" panose="020B0604020202020204" pitchFamily="34" charset="0"/>
              <a:cs typeface="Arial" panose="020B0604020202020204" pitchFamily="34" charset="0"/>
            </a:endParaRPr>
          </a:p>
          <a:p>
            <a:pPr lvl="0">
              <a:spcBef>
                <a:spcPts val="1000"/>
              </a:spcBef>
            </a:pPr>
            <a:endParaRPr lang="en-GB" sz="1200" dirty="0"/>
          </a:p>
        </p:txBody>
      </p:sp>
    </p:spTree>
    <p:extLst>
      <p:ext uri="{BB962C8B-B14F-4D97-AF65-F5344CB8AC3E}">
        <p14:creationId xmlns:p14="http://schemas.microsoft.com/office/powerpoint/2010/main" val="21836036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22470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Version Control</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05985943"/>
              </p:ext>
            </p:extLst>
          </p:nvPr>
        </p:nvGraphicFramePr>
        <p:xfrm>
          <a:off x="1367284" y="1476054"/>
          <a:ext cx="9360989" cy="705043"/>
        </p:xfrm>
        <a:graphic>
          <a:graphicData uri="http://schemas.openxmlformats.org/drawingml/2006/table">
            <a:tbl>
              <a:tblPr firstRow="1" bandRow="1">
                <a:tableStyleId>{5C22544A-7EE6-4342-B048-85BDC9FD1C3A}</a:tableStyleId>
              </a:tblPr>
              <a:tblGrid>
                <a:gridCol w="1177835"/>
                <a:gridCol w="5455436"/>
                <a:gridCol w="2727718"/>
              </a:tblGrid>
              <a:tr h="400243">
                <a:tc>
                  <a:txBody>
                    <a:bodyPr/>
                    <a:lstStyle/>
                    <a:p>
                      <a:r>
                        <a:rPr lang="en-GB" sz="1400" dirty="0" smtClean="0"/>
                        <a:t>Date</a:t>
                      </a:r>
                      <a:endParaRPr lang="en-GB" sz="1400" dirty="0"/>
                    </a:p>
                  </a:txBody>
                  <a:tcPr/>
                </a:tc>
                <a:tc>
                  <a:txBody>
                    <a:bodyPr/>
                    <a:lstStyle/>
                    <a:p>
                      <a:r>
                        <a:rPr lang="en-GB" sz="1400" dirty="0" smtClean="0"/>
                        <a:t>Change</a:t>
                      </a:r>
                      <a:endParaRPr lang="en-GB" sz="1400" dirty="0"/>
                    </a:p>
                  </a:txBody>
                  <a:tcPr/>
                </a:tc>
                <a:tc>
                  <a:txBody>
                    <a:bodyPr/>
                    <a:lstStyle/>
                    <a:p>
                      <a:r>
                        <a:rPr lang="en-GB" sz="1400" dirty="0" smtClean="0"/>
                        <a:t>Version</a:t>
                      </a:r>
                      <a:endParaRPr lang="en-GB" sz="1400" dirty="0"/>
                    </a:p>
                  </a:txBody>
                  <a:tcPr/>
                </a:tc>
              </a:tr>
              <a:tr h="270410">
                <a:tc>
                  <a:txBody>
                    <a:bodyPr/>
                    <a:lstStyle/>
                    <a:p>
                      <a:r>
                        <a:rPr lang="en-GB" sz="1400" dirty="0" smtClean="0"/>
                        <a:t>Nov 17</a:t>
                      </a:r>
                      <a:endParaRPr lang="en-GB" sz="1400" dirty="0"/>
                    </a:p>
                  </a:txBody>
                  <a:tcPr/>
                </a:tc>
                <a:tc>
                  <a:txBody>
                    <a:bodyPr/>
                    <a:lstStyle/>
                    <a:p>
                      <a:pPr marL="0" marR="0" indent="0" algn="l" defTabSz="912114" rtl="0" eaLnBrk="1" fontAlgn="auto" latinLnBrk="0" hangingPunct="1">
                        <a:lnSpc>
                          <a:spcPct val="100000"/>
                        </a:lnSpc>
                        <a:spcBef>
                          <a:spcPts val="0"/>
                        </a:spcBef>
                        <a:spcAft>
                          <a:spcPts val="0"/>
                        </a:spcAft>
                        <a:buClrTx/>
                        <a:buSzTx/>
                        <a:buFontTx/>
                        <a:buNone/>
                        <a:tabLst/>
                        <a:defRPr/>
                      </a:pPr>
                      <a:r>
                        <a:rPr lang="en-GB" sz="1400" dirty="0" smtClean="0"/>
                        <a:t>User</a:t>
                      </a:r>
                      <a:r>
                        <a:rPr lang="en-GB" sz="1400" baseline="0" dirty="0" smtClean="0"/>
                        <a:t> Guide Published</a:t>
                      </a:r>
                      <a:endParaRPr lang="en-GB" sz="1400" dirty="0" smtClean="0"/>
                    </a:p>
                  </a:txBody>
                  <a:tcPr/>
                </a:tc>
                <a:tc>
                  <a:txBody>
                    <a:bodyPr/>
                    <a:lstStyle/>
                    <a:p>
                      <a:r>
                        <a:rPr lang="en-GB" sz="1400" dirty="0" smtClean="0"/>
                        <a:t>1</a:t>
                      </a:r>
                      <a:endParaRPr lang="en-GB" sz="1400" dirty="0"/>
                    </a:p>
                  </a:txBody>
                  <a:tcPr/>
                </a:tc>
              </a:tr>
            </a:tbl>
          </a:graphicData>
        </a:graphic>
      </p:graphicFrame>
      <p:sp>
        <p:nvSpPr>
          <p:cNvPr id="4" name="Slide Number Placeholder 3"/>
          <p:cNvSpPr>
            <a:spLocks noGrp="1"/>
          </p:cNvSpPr>
          <p:nvPr>
            <p:ph type="sldNum" sz="quarter" idx="12"/>
          </p:nvPr>
        </p:nvSpPr>
        <p:spPr/>
        <p:txBody>
          <a:bodyPr/>
          <a:lstStyle/>
          <a:p>
            <a:fld id="{0B868178-02AE-42FC-958D-6B8F13B60175}" type="slidenum">
              <a:rPr lang="en-GB" smtClean="0"/>
              <a:t>2</a:t>
            </a:fld>
            <a:endParaRPr lang="en-GB"/>
          </a:p>
        </p:txBody>
      </p:sp>
    </p:spTree>
    <p:extLst>
      <p:ext uri="{BB962C8B-B14F-4D97-AF65-F5344CB8AC3E}">
        <p14:creationId xmlns:p14="http://schemas.microsoft.com/office/powerpoint/2010/main" val="2129516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0B868178-02AE-42FC-958D-6B8F13B60175}" type="slidenum">
              <a:rPr lang="en-GB" smtClean="0"/>
              <a:pPr/>
              <a:t>3</a:t>
            </a:fld>
            <a:endParaRPr lang="en-GB" dirty="0"/>
          </a:p>
        </p:txBody>
      </p:sp>
      <p:sp>
        <p:nvSpPr>
          <p:cNvPr id="8" name="Title 1"/>
          <p:cNvSpPr txBox="1">
            <a:spLocks/>
          </p:cNvSpPr>
          <p:nvPr/>
        </p:nvSpPr>
        <p:spPr>
          <a:xfrm>
            <a:off x="482500" y="399356"/>
            <a:ext cx="8229600" cy="428625"/>
          </a:xfrm>
          <a:prstGeom prst="rect">
            <a:avLst/>
          </a:prstGeom>
        </p:spPr>
        <p:txBody>
          <a:bodyPr vert="horz" lIns="0" tIns="0" rIns="0" bIns="0" rtlCol="0" anchor="t" anchorCtr="0">
            <a:noAutofit/>
          </a:bodyPr>
          <a:lstStyle>
            <a:lvl1pPr algn="l" defTabSz="912114" rtl="0" eaLnBrk="1" latinLnBrk="0" hangingPunct="1">
              <a:spcBef>
                <a:spcPct val="0"/>
              </a:spcBef>
              <a:buNone/>
              <a:defRPr sz="2400" b="1" kern="1200">
                <a:solidFill>
                  <a:schemeClr val="accent1"/>
                </a:solidFill>
                <a:latin typeface="+mj-lt"/>
                <a:ea typeface="+mj-ea"/>
                <a:cs typeface="+mj-cs"/>
              </a:defRPr>
            </a:lvl1pPr>
          </a:lstStyle>
          <a:p>
            <a:r>
              <a:rPr lang="en-US" dirty="0" smtClean="0"/>
              <a:t>Contents</a:t>
            </a:r>
            <a:endParaRPr lang="en-US" dirty="0"/>
          </a:p>
        </p:txBody>
      </p:sp>
      <p:sp>
        <p:nvSpPr>
          <p:cNvPr id="10" name="Content Placeholder 2"/>
          <p:cNvSpPr txBox="1">
            <a:spLocks/>
          </p:cNvSpPr>
          <p:nvPr/>
        </p:nvSpPr>
        <p:spPr>
          <a:xfrm>
            <a:off x="863228" y="1387079"/>
            <a:ext cx="4614527" cy="3724270"/>
          </a:xfrm>
          <a:prstGeom prst="rect">
            <a:avLst/>
          </a:prstGeom>
        </p:spPr>
        <p:txBody>
          <a:bodyPr vert="horz" lIns="0" tIns="0" rIns="0" bIns="0" rtlCol="0" anchor="t" anchorCtr="0">
            <a:normAutofit/>
          </a:bodyPr>
          <a:lstStyle>
            <a:lvl1pPr marL="0" indent="0" algn="l" defTabSz="912114" rtl="0" eaLnBrk="1" latinLnBrk="0" hangingPunct="1">
              <a:lnSpc>
                <a:spcPct val="110000"/>
              </a:lnSpc>
              <a:spcBef>
                <a:spcPts val="0"/>
              </a:spcBef>
              <a:spcAft>
                <a:spcPts val="0"/>
              </a:spcAft>
              <a:buFontTx/>
              <a:buNone/>
              <a:defRPr sz="2400" b="0" i="0" kern="1200" baseline="0">
                <a:solidFill>
                  <a:schemeClr val="tx1"/>
                </a:solidFill>
                <a:latin typeface="+mn-lt"/>
                <a:ea typeface="+mn-ea"/>
                <a:cs typeface="+mn-cs"/>
              </a:defRPr>
            </a:lvl1pPr>
            <a:lvl2pPr marL="180000" indent="-180000" algn="l" defTabSz="912114" rtl="0" eaLnBrk="1" latinLnBrk="0" hangingPunct="1">
              <a:lnSpc>
                <a:spcPct val="110000"/>
              </a:lnSpc>
              <a:spcBef>
                <a:spcPts val="0"/>
              </a:spcBef>
              <a:spcAft>
                <a:spcPts val="0"/>
              </a:spcAft>
              <a:buFont typeface="BT Font Light" panose="020B0403030204020203" pitchFamily="34" charset="0"/>
              <a:buChar char="–"/>
              <a:defRPr sz="2400" kern="1200" baseline="0">
                <a:solidFill>
                  <a:schemeClr val="tx1"/>
                </a:solidFill>
                <a:latin typeface="+mn-lt"/>
                <a:ea typeface="+mn-ea"/>
                <a:cs typeface="+mn-cs"/>
              </a:defRPr>
            </a:lvl2pPr>
            <a:lvl3pPr marL="360000" indent="-180000" algn="l" defTabSz="912114" rtl="0" eaLnBrk="1" latinLnBrk="0" hangingPunct="1">
              <a:lnSpc>
                <a:spcPct val="110000"/>
              </a:lnSpc>
              <a:spcBef>
                <a:spcPts val="0"/>
              </a:spcBef>
              <a:spcAft>
                <a:spcPts val="0"/>
              </a:spcAft>
              <a:buFont typeface="BT Font Light" panose="020B0403030204020203" pitchFamily="34" charset="0"/>
              <a:buChar char="&gt;"/>
              <a:defRPr sz="2400" kern="1200" baseline="0">
                <a:solidFill>
                  <a:schemeClr val="tx1"/>
                </a:solidFill>
                <a:latin typeface="+mn-lt"/>
                <a:ea typeface="+mn-ea"/>
                <a:cs typeface="+mn-cs"/>
              </a:defRPr>
            </a:lvl3pPr>
            <a:lvl4pPr marL="540000" indent="-180000" algn="l" defTabSz="912114" rtl="0" eaLnBrk="1" latinLnBrk="0" hangingPunct="1">
              <a:lnSpc>
                <a:spcPct val="110000"/>
              </a:lnSpc>
              <a:spcBef>
                <a:spcPts val="0"/>
              </a:spcBef>
              <a:spcAft>
                <a:spcPts val="0"/>
              </a:spcAft>
              <a:buFont typeface="BT Font Light" panose="020B0403030204020203" pitchFamily="34" charset="0"/>
              <a:buChar char="–"/>
              <a:defRPr sz="2400" kern="1200" baseline="0">
                <a:solidFill>
                  <a:schemeClr val="tx1"/>
                </a:solidFill>
                <a:latin typeface="+mn-lt"/>
                <a:ea typeface="+mn-ea"/>
                <a:cs typeface="+mn-cs"/>
              </a:defRPr>
            </a:lvl4pPr>
            <a:lvl5pPr marL="720000" indent="-180000" algn="l" defTabSz="912114" rtl="0" eaLnBrk="1" latinLnBrk="0" hangingPunct="1">
              <a:lnSpc>
                <a:spcPct val="110000"/>
              </a:lnSpc>
              <a:spcBef>
                <a:spcPts val="0"/>
              </a:spcBef>
              <a:spcAft>
                <a:spcPts val="0"/>
              </a:spcAft>
              <a:buFont typeface="BT Font Light" panose="020B0403030204020203" pitchFamily="34" charset="0"/>
              <a:buChar char="&gt;"/>
              <a:defRPr sz="2400" kern="1200" baseline="0">
                <a:solidFill>
                  <a:schemeClr val="tx1"/>
                </a:solidFill>
                <a:latin typeface="+mn-lt"/>
                <a:ea typeface="+mn-ea"/>
                <a:cs typeface="+mn-cs"/>
              </a:defRPr>
            </a:lvl5pPr>
            <a:lvl6pPr marL="2508314" indent="-228029" algn="l" defTabSz="912114" rtl="0" eaLnBrk="1" latinLnBrk="0" hangingPunct="1">
              <a:spcBef>
                <a:spcPct val="20000"/>
              </a:spcBef>
              <a:buFont typeface="Arial" panose="020B0604020202020204" pitchFamily="34" charset="0"/>
              <a:buChar char="•"/>
              <a:defRPr sz="1995" kern="1200">
                <a:solidFill>
                  <a:schemeClr val="tx1"/>
                </a:solidFill>
                <a:latin typeface="+mn-lt"/>
                <a:ea typeface="+mn-ea"/>
                <a:cs typeface="+mn-cs"/>
              </a:defRPr>
            </a:lvl6pPr>
            <a:lvl7pPr marL="2964371" indent="-228029" algn="l" defTabSz="912114" rtl="0" eaLnBrk="1" latinLnBrk="0" hangingPunct="1">
              <a:spcBef>
                <a:spcPct val="20000"/>
              </a:spcBef>
              <a:buFont typeface="Arial" panose="020B0604020202020204" pitchFamily="34" charset="0"/>
              <a:buChar char="•"/>
              <a:defRPr sz="1995" kern="1200">
                <a:solidFill>
                  <a:schemeClr val="tx1"/>
                </a:solidFill>
                <a:latin typeface="+mn-lt"/>
                <a:ea typeface="+mn-ea"/>
                <a:cs typeface="+mn-cs"/>
              </a:defRPr>
            </a:lvl7pPr>
            <a:lvl8pPr marL="3420428" indent="-228029" algn="l" defTabSz="912114" rtl="0" eaLnBrk="1" latinLnBrk="0" hangingPunct="1">
              <a:spcBef>
                <a:spcPct val="20000"/>
              </a:spcBef>
              <a:buFont typeface="Arial" panose="020B0604020202020204" pitchFamily="34" charset="0"/>
              <a:buChar char="•"/>
              <a:defRPr sz="1995" kern="1200">
                <a:solidFill>
                  <a:schemeClr val="tx1"/>
                </a:solidFill>
                <a:latin typeface="+mn-lt"/>
                <a:ea typeface="+mn-ea"/>
                <a:cs typeface="+mn-cs"/>
              </a:defRPr>
            </a:lvl8pPr>
            <a:lvl9pPr marL="3876485" indent="-228029" algn="l" defTabSz="912114" rtl="0" eaLnBrk="1" latinLnBrk="0" hangingPunct="1">
              <a:spcBef>
                <a:spcPct val="20000"/>
              </a:spcBef>
              <a:buFont typeface="Arial" panose="020B0604020202020204" pitchFamily="34" charset="0"/>
              <a:buChar char="•"/>
              <a:defRPr sz="1995" kern="1200">
                <a:solidFill>
                  <a:schemeClr val="tx1"/>
                </a:solidFill>
                <a:latin typeface="+mn-lt"/>
                <a:ea typeface="+mn-ea"/>
                <a:cs typeface="+mn-cs"/>
              </a:defRPr>
            </a:lvl9pPr>
          </a:lstStyle>
          <a:p>
            <a:r>
              <a:rPr lang="en-GB" sz="1300" b="1" dirty="0" smtClean="0">
                <a:solidFill>
                  <a:schemeClr val="accent2"/>
                </a:solidFill>
                <a:latin typeface="Arial" panose="020B0604020202020204" pitchFamily="34" charset="0"/>
                <a:cs typeface="Arial" panose="020B0604020202020204" pitchFamily="34" charset="0"/>
              </a:rPr>
              <a:t>What’s in this User Guide?</a:t>
            </a:r>
          </a:p>
          <a:p>
            <a:endParaRPr lang="en-GB" sz="1300" b="1" dirty="0" smtClean="0">
              <a:solidFill>
                <a:schemeClr val="accent2"/>
              </a:solidFill>
              <a:latin typeface="Arial" panose="020B0604020202020204" pitchFamily="34" charset="0"/>
              <a:cs typeface="Arial" panose="020B0604020202020204" pitchFamily="34" charset="0"/>
            </a:endParaRPr>
          </a:p>
          <a:p>
            <a:pPr>
              <a:lnSpc>
                <a:spcPct val="100000"/>
              </a:lnSpc>
              <a:spcBef>
                <a:spcPts val="1200"/>
              </a:spcBef>
            </a:pPr>
            <a:r>
              <a:rPr lang="en-GB" sz="1300" dirty="0" smtClean="0">
                <a:latin typeface="Arial" panose="020B0604020202020204" pitchFamily="34" charset="0"/>
                <a:cs typeface="Arial" panose="020B0604020202020204" pitchFamily="34" charset="0"/>
              </a:rPr>
              <a:t>p2 – </a:t>
            </a:r>
            <a:r>
              <a:rPr lang="en-GB" sz="1300" dirty="0" smtClean="0">
                <a:latin typeface="Arial" panose="020B0604020202020204" pitchFamily="34" charset="0"/>
                <a:cs typeface="Arial" panose="020B0604020202020204" pitchFamily="34" charset="0"/>
                <a:hlinkClick r:id="rId2" action="ppaction://hlinksldjump"/>
              </a:rPr>
              <a:t>Version Control</a:t>
            </a:r>
            <a:endParaRPr lang="en-GB" sz="1300" dirty="0" smtClean="0">
              <a:latin typeface="Arial" panose="020B0604020202020204" pitchFamily="34" charset="0"/>
              <a:cs typeface="Arial" panose="020B0604020202020204" pitchFamily="34" charset="0"/>
            </a:endParaRPr>
          </a:p>
          <a:p>
            <a:pPr>
              <a:lnSpc>
                <a:spcPct val="100000"/>
              </a:lnSpc>
              <a:spcBef>
                <a:spcPts val="1200"/>
              </a:spcBef>
            </a:pPr>
            <a:r>
              <a:rPr lang="en-GB" sz="1300" dirty="0">
                <a:latin typeface="Arial" panose="020B0604020202020204" pitchFamily="34" charset="0"/>
                <a:cs typeface="Arial" panose="020B0604020202020204" pitchFamily="34" charset="0"/>
              </a:rPr>
              <a:t>p</a:t>
            </a:r>
            <a:r>
              <a:rPr lang="en-GB" sz="1300" dirty="0" smtClean="0">
                <a:latin typeface="Arial" panose="020B0604020202020204" pitchFamily="34" charset="0"/>
                <a:cs typeface="Arial" panose="020B0604020202020204" pitchFamily="34" charset="0"/>
              </a:rPr>
              <a:t>4 – </a:t>
            </a:r>
            <a:r>
              <a:rPr lang="en-GB" sz="1300" dirty="0" smtClean="0">
                <a:latin typeface="Arial" panose="020B0604020202020204" pitchFamily="34" charset="0"/>
                <a:cs typeface="Arial" panose="020B0604020202020204" pitchFamily="34" charset="0"/>
                <a:hlinkClick r:id="rId3" action="ppaction://hlinksldjump"/>
              </a:rPr>
              <a:t>General Guidance</a:t>
            </a:r>
            <a:endParaRPr lang="en-GB" sz="1300" dirty="0" smtClean="0">
              <a:latin typeface="Arial" panose="020B0604020202020204" pitchFamily="34" charset="0"/>
              <a:cs typeface="Arial" panose="020B0604020202020204" pitchFamily="34" charset="0"/>
            </a:endParaRPr>
          </a:p>
          <a:p>
            <a:pPr>
              <a:lnSpc>
                <a:spcPct val="100000"/>
              </a:lnSpc>
              <a:spcBef>
                <a:spcPts val="1200"/>
              </a:spcBef>
            </a:pPr>
            <a:r>
              <a:rPr lang="en-GB" sz="1300" dirty="0">
                <a:latin typeface="Arial" panose="020B0604020202020204" pitchFamily="34" charset="0"/>
                <a:cs typeface="Arial" panose="020B0604020202020204" pitchFamily="34" charset="0"/>
              </a:rPr>
              <a:t>p</a:t>
            </a:r>
            <a:r>
              <a:rPr lang="en-GB" sz="1300" dirty="0" smtClean="0">
                <a:latin typeface="Arial" panose="020B0604020202020204" pitchFamily="34" charset="0"/>
                <a:cs typeface="Arial" panose="020B0604020202020204" pitchFamily="34" charset="0"/>
              </a:rPr>
              <a:t>5 – </a:t>
            </a:r>
            <a:r>
              <a:rPr lang="en-GB" sz="1300" dirty="0" smtClean="0">
                <a:latin typeface="Arial" panose="020B0604020202020204" pitchFamily="34" charset="0"/>
                <a:cs typeface="Arial" panose="020B0604020202020204" pitchFamily="34" charset="0"/>
                <a:hlinkClick r:id="rId4" action="ppaction://hlinksldjump"/>
              </a:rPr>
              <a:t>FTTC Options</a:t>
            </a:r>
            <a:endParaRPr lang="en-GB" sz="1300" dirty="0" smtClean="0">
              <a:latin typeface="Arial" panose="020B0604020202020204" pitchFamily="34" charset="0"/>
              <a:cs typeface="Arial" panose="020B0604020202020204" pitchFamily="34" charset="0"/>
            </a:endParaRPr>
          </a:p>
          <a:p>
            <a:pPr>
              <a:lnSpc>
                <a:spcPct val="100000"/>
              </a:lnSpc>
              <a:spcBef>
                <a:spcPts val="1200"/>
              </a:spcBef>
            </a:pPr>
            <a:r>
              <a:rPr lang="en-GB" sz="1300" dirty="0">
                <a:latin typeface="Arial" panose="020B0604020202020204" pitchFamily="34" charset="0"/>
                <a:cs typeface="Arial" panose="020B0604020202020204" pitchFamily="34" charset="0"/>
              </a:rPr>
              <a:t>p</a:t>
            </a:r>
            <a:r>
              <a:rPr lang="en-GB" sz="1300" dirty="0" smtClean="0">
                <a:latin typeface="Arial" panose="020B0604020202020204" pitchFamily="34" charset="0"/>
                <a:cs typeface="Arial" panose="020B0604020202020204" pitchFamily="34" charset="0"/>
              </a:rPr>
              <a:t>9 – </a:t>
            </a:r>
            <a:r>
              <a:rPr lang="en-GB" sz="1300" dirty="0" smtClean="0">
                <a:latin typeface="Arial" panose="020B0604020202020204" pitchFamily="34" charset="0"/>
                <a:cs typeface="Arial" panose="020B0604020202020204" pitchFamily="34" charset="0"/>
                <a:hlinkClick r:id="rId5" action="ppaction://hlinksldjump"/>
              </a:rPr>
              <a:t>FTTP Options</a:t>
            </a:r>
            <a:endParaRPr lang="en-GB" sz="1300" dirty="0" smtClean="0">
              <a:latin typeface="Arial" panose="020B0604020202020204" pitchFamily="34" charset="0"/>
              <a:cs typeface="Arial" panose="020B0604020202020204" pitchFamily="34" charset="0"/>
            </a:endParaRPr>
          </a:p>
          <a:p>
            <a:pPr>
              <a:lnSpc>
                <a:spcPct val="100000"/>
              </a:lnSpc>
              <a:spcBef>
                <a:spcPts val="1200"/>
              </a:spcBef>
            </a:pPr>
            <a:r>
              <a:rPr lang="en-GB" sz="1300" dirty="0">
                <a:latin typeface="Arial" panose="020B0604020202020204" pitchFamily="34" charset="0"/>
                <a:cs typeface="Arial" panose="020B0604020202020204" pitchFamily="34" charset="0"/>
              </a:rPr>
              <a:t>p</a:t>
            </a:r>
            <a:r>
              <a:rPr lang="en-GB" sz="1300" dirty="0" smtClean="0">
                <a:latin typeface="Arial" panose="020B0604020202020204" pitchFamily="34" charset="0"/>
                <a:cs typeface="Arial" panose="020B0604020202020204" pitchFamily="34" charset="0"/>
              </a:rPr>
              <a:t>12 – </a:t>
            </a:r>
            <a:r>
              <a:rPr lang="en-GB" sz="1300" dirty="0" smtClean="0">
                <a:latin typeface="Arial" panose="020B0604020202020204" pitchFamily="34" charset="0"/>
                <a:cs typeface="Arial" panose="020B0604020202020204" pitchFamily="34" charset="0"/>
                <a:hlinkClick r:id="rId6" action="ppaction://hlinksldjump"/>
              </a:rPr>
              <a:t>ADSL and ADSL2+ Options</a:t>
            </a:r>
            <a:endParaRPr lang="en-GB" sz="1300" dirty="0" smtClean="0">
              <a:latin typeface="Arial" panose="020B0604020202020204" pitchFamily="34" charset="0"/>
              <a:cs typeface="Arial" panose="020B0604020202020204" pitchFamily="34" charset="0"/>
            </a:endParaRPr>
          </a:p>
          <a:p>
            <a:pPr>
              <a:lnSpc>
                <a:spcPct val="100000"/>
              </a:lnSpc>
              <a:spcBef>
                <a:spcPts val="1200"/>
              </a:spcBef>
            </a:pPr>
            <a:r>
              <a:rPr lang="en-GB" sz="1300" dirty="0">
                <a:latin typeface="Arial" panose="020B0604020202020204" pitchFamily="34" charset="0"/>
                <a:cs typeface="Arial" panose="020B0604020202020204" pitchFamily="34" charset="0"/>
              </a:rPr>
              <a:t>p</a:t>
            </a:r>
            <a:r>
              <a:rPr lang="en-GB" sz="1300" dirty="0" smtClean="0">
                <a:latin typeface="Arial" panose="020B0604020202020204" pitchFamily="34" charset="0"/>
                <a:cs typeface="Arial" panose="020B0604020202020204" pitchFamily="34" charset="0"/>
              </a:rPr>
              <a:t>16 – </a:t>
            </a:r>
            <a:r>
              <a:rPr lang="en-GB" sz="1300" dirty="0" smtClean="0">
                <a:latin typeface="Arial" panose="020B0604020202020204" pitchFamily="34" charset="0"/>
                <a:cs typeface="Arial" panose="020B0604020202020204" pitchFamily="34" charset="0"/>
                <a:hlinkClick r:id="rId7" action="ppaction://hlinksldjump"/>
              </a:rPr>
              <a:t>Technical Information and Useful Links</a:t>
            </a:r>
            <a:endParaRPr lang="en-GB" sz="1300" dirty="0" smtClean="0">
              <a:latin typeface="Arial" panose="020B0604020202020204" pitchFamily="34" charset="0"/>
              <a:cs typeface="Arial" panose="020B0604020202020204" pitchFamily="34" charset="0"/>
            </a:endParaRPr>
          </a:p>
          <a:p>
            <a:endParaRPr lang="en-US" sz="1300" dirty="0" smtClean="0">
              <a:latin typeface="+mj-lt"/>
            </a:endParaRPr>
          </a:p>
        </p:txBody>
      </p:sp>
    </p:spTree>
    <p:extLst>
      <p:ext uri="{BB962C8B-B14F-4D97-AF65-F5344CB8AC3E}">
        <p14:creationId xmlns:p14="http://schemas.microsoft.com/office/powerpoint/2010/main" val="321872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0B868178-02AE-42FC-958D-6B8F13B60175}" type="slidenum">
              <a:rPr lang="en-GB" smtClean="0"/>
              <a:pPr/>
              <a:t>4</a:t>
            </a:fld>
            <a:endParaRPr lang="en-GB" dirty="0"/>
          </a:p>
        </p:txBody>
      </p:sp>
      <p:sp>
        <p:nvSpPr>
          <p:cNvPr id="8" name="Title 1"/>
          <p:cNvSpPr txBox="1">
            <a:spLocks/>
          </p:cNvSpPr>
          <p:nvPr/>
        </p:nvSpPr>
        <p:spPr>
          <a:xfrm>
            <a:off x="482500" y="399356"/>
            <a:ext cx="8229600" cy="428625"/>
          </a:xfrm>
          <a:prstGeom prst="rect">
            <a:avLst/>
          </a:prstGeom>
        </p:spPr>
        <p:txBody>
          <a:bodyPr vert="horz" lIns="0" tIns="0" rIns="0" bIns="0" rtlCol="0" anchor="t" anchorCtr="0">
            <a:noAutofit/>
          </a:bodyPr>
          <a:lstStyle>
            <a:lvl1pPr algn="l" defTabSz="912114" rtl="0" eaLnBrk="1" latinLnBrk="0" hangingPunct="1">
              <a:spcBef>
                <a:spcPct val="0"/>
              </a:spcBef>
              <a:buNone/>
              <a:defRPr sz="2400" b="1" kern="1200">
                <a:solidFill>
                  <a:schemeClr val="accent1"/>
                </a:solidFill>
                <a:latin typeface="+mj-lt"/>
                <a:ea typeface="+mj-ea"/>
                <a:cs typeface="+mj-cs"/>
              </a:defRPr>
            </a:lvl1pPr>
          </a:lstStyle>
          <a:p>
            <a:r>
              <a:rPr lang="en-US" dirty="0" smtClean="0"/>
              <a:t>Guide to Ordering Options</a:t>
            </a:r>
            <a:endParaRPr lang="en-US" dirty="0"/>
          </a:p>
        </p:txBody>
      </p:sp>
      <p:sp>
        <p:nvSpPr>
          <p:cNvPr id="10" name="Content Placeholder 2"/>
          <p:cNvSpPr txBox="1">
            <a:spLocks/>
          </p:cNvSpPr>
          <p:nvPr/>
        </p:nvSpPr>
        <p:spPr>
          <a:xfrm>
            <a:off x="504987" y="1620069"/>
            <a:ext cx="4485184" cy="4608512"/>
          </a:xfrm>
          <a:prstGeom prst="rect">
            <a:avLst/>
          </a:prstGeom>
        </p:spPr>
        <p:txBody>
          <a:bodyPr vert="horz" lIns="0" tIns="0" rIns="0" bIns="0" rtlCol="0" anchor="t" anchorCtr="0">
            <a:normAutofit/>
          </a:bodyPr>
          <a:lstStyle>
            <a:lvl1pPr marL="0" indent="0" algn="l" defTabSz="912114" rtl="0" eaLnBrk="1" latinLnBrk="0" hangingPunct="1">
              <a:lnSpc>
                <a:spcPct val="110000"/>
              </a:lnSpc>
              <a:spcBef>
                <a:spcPts val="0"/>
              </a:spcBef>
              <a:spcAft>
                <a:spcPts val="0"/>
              </a:spcAft>
              <a:buFontTx/>
              <a:buNone/>
              <a:defRPr sz="2400" b="0" i="0" kern="1200" baseline="0">
                <a:solidFill>
                  <a:schemeClr val="tx1"/>
                </a:solidFill>
                <a:latin typeface="+mn-lt"/>
                <a:ea typeface="+mn-ea"/>
                <a:cs typeface="+mn-cs"/>
              </a:defRPr>
            </a:lvl1pPr>
            <a:lvl2pPr marL="180000" indent="-180000" algn="l" defTabSz="912114" rtl="0" eaLnBrk="1" latinLnBrk="0" hangingPunct="1">
              <a:lnSpc>
                <a:spcPct val="110000"/>
              </a:lnSpc>
              <a:spcBef>
                <a:spcPts val="0"/>
              </a:spcBef>
              <a:spcAft>
                <a:spcPts val="0"/>
              </a:spcAft>
              <a:buFont typeface="BT Font Light" panose="020B0403030204020203" pitchFamily="34" charset="0"/>
              <a:buChar char="–"/>
              <a:defRPr sz="2400" kern="1200" baseline="0">
                <a:solidFill>
                  <a:schemeClr val="tx1"/>
                </a:solidFill>
                <a:latin typeface="+mn-lt"/>
                <a:ea typeface="+mn-ea"/>
                <a:cs typeface="+mn-cs"/>
              </a:defRPr>
            </a:lvl2pPr>
            <a:lvl3pPr marL="360000" indent="-180000" algn="l" defTabSz="912114" rtl="0" eaLnBrk="1" latinLnBrk="0" hangingPunct="1">
              <a:lnSpc>
                <a:spcPct val="110000"/>
              </a:lnSpc>
              <a:spcBef>
                <a:spcPts val="0"/>
              </a:spcBef>
              <a:spcAft>
                <a:spcPts val="0"/>
              </a:spcAft>
              <a:buFont typeface="BT Font Light" panose="020B0403030204020203" pitchFamily="34" charset="0"/>
              <a:buChar char="&gt;"/>
              <a:defRPr sz="2400" kern="1200" baseline="0">
                <a:solidFill>
                  <a:schemeClr val="tx1"/>
                </a:solidFill>
                <a:latin typeface="+mn-lt"/>
                <a:ea typeface="+mn-ea"/>
                <a:cs typeface="+mn-cs"/>
              </a:defRPr>
            </a:lvl3pPr>
            <a:lvl4pPr marL="540000" indent="-180000" algn="l" defTabSz="912114" rtl="0" eaLnBrk="1" latinLnBrk="0" hangingPunct="1">
              <a:lnSpc>
                <a:spcPct val="110000"/>
              </a:lnSpc>
              <a:spcBef>
                <a:spcPts val="0"/>
              </a:spcBef>
              <a:spcAft>
                <a:spcPts val="0"/>
              </a:spcAft>
              <a:buFont typeface="BT Font Light" panose="020B0403030204020203" pitchFamily="34" charset="0"/>
              <a:buChar char="–"/>
              <a:defRPr sz="2400" kern="1200" baseline="0">
                <a:solidFill>
                  <a:schemeClr val="tx1"/>
                </a:solidFill>
                <a:latin typeface="+mn-lt"/>
                <a:ea typeface="+mn-ea"/>
                <a:cs typeface="+mn-cs"/>
              </a:defRPr>
            </a:lvl4pPr>
            <a:lvl5pPr marL="720000" indent="-180000" algn="l" defTabSz="912114" rtl="0" eaLnBrk="1" latinLnBrk="0" hangingPunct="1">
              <a:lnSpc>
                <a:spcPct val="110000"/>
              </a:lnSpc>
              <a:spcBef>
                <a:spcPts val="0"/>
              </a:spcBef>
              <a:spcAft>
                <a:spcPts val="0"/>
              </a:spcAft>
              <a:buFont typeface="BT Font Light" panose="020B0403030204020203" pitchFamily="34" charset="0"/>
              <a:buChar char="&gt;"/>
              <a:defRPr sz="2400" kern="1200" baseline="0">
                <a:solidFill>
                  <a:schemeClr val="tx1"/>
                </a:solidFill>
                <a:latin typeface="+mn-lt"/>
                <a:ea typeface="+mn-ea"/>
                <a:cs typeface="+mn-cs"/>
              </a:defRPr>
            </a:lvl5pPr>
            <a:lvl6pPr marL="2508314" indent="-228029" algn="l" defTabSz="912114" rtl="0" eaLnBrk="1" latinLnBrk="0" hangingPunct="1">
              <a:spcBef>
                <a:spcPct val="20000"/>
              </a:spcBef>
              <a:buFont typeface="Arial" panose="020B0604020202020204" pitchFamily="34" charset="0"/>
              <a:buChar char="•"/>
              <a:defRPr sz="1995" kern="1200">
                <a:solidFill>
                  <a:schemeClr val="tx1"/>
                </a:solidFill>
                <a:latin typeface="+mn-lt"/>
                <a:ea typeface="+mn-ea"/>
                <a:cs typeface="+mn-cs"/>
              </a:defRPr>
            </a:lvl6pPr>
            <a:lvl7pPr marL="2964371" indent="-228029" algn="l" defTabSz="912114" rtl="0" eaLnBrk="1" latinLnBrk="0" hangingPunct="1">
              <a:spcBef>
                <a:spcPct val="20000"/>
              </a:spcBef>
              <a:buFont typeface="Arial" panose="020B0604020202020204" pitchFamily="34" charset="0"/>
              <a:buChar char="•"/>
              <a:defRPr sz="1995" kern="1200">
                <a:solidFill>
                  <a:schemeClr val="tx1"/>
                </a:solidFill>
                <a:latin typeface="+mn-lt"/>
                <a:ea typeface="+mn-ea"/>
                <a:cs typeface="+mn-cs"/>
              </a:defRPr>
            </a:lvl7pPr>
            <a:lvl8pPr marL="3420428" indent="-228029" algn="l" defTabSz="912114" rtl="0" eaLnBrk="1" latinLnBrk="0" hangingPunct="1">
              <a:spcBef>
                <a:spcPct val="20000"/>
              </a:spcBef>
              <a:buFont typeface="Arial" panose="020B0604020202020204" pitchFamily="34" charset="0"/>
              <a:buChar char="•"/>
              <a:defRPr sz="1995" kern="1200">
                <a:solidFill>
                  <a:schemeClr val="tx1"/>
                </a:solidFill>
                <a:latin typeface="+mn-lt"/>
                <a:ea typeface="+mn-ea"/>
                <a:cs typeface="+mn-cs"/>
              </a:defRPr>
            </a:lvl8pPr>
            <a:lvl9pPr marL="3876485" indent="-228029" algn="l" defTabSz="912114" rtl="0" eaLnBrk="1" latinLnBrk="0" hangingPunct="1">
              <a:spcBef>
                <a:spcPct val="20000"/>
              </a:spcBef>
              <a:buFont typeface="Arial" panose="020B0604020202020204" pitchFamily="34" charset="0"/>
              <a:buChar char="•"/>
              <a:defRPr sz="1995" kern="1200">
                <a:solidFill>
                  <a:schemeClr val="tx1"/>
                </a:solidFill>
                <a:latin typeface="+mn-lt"/>
                <a:ea typeface="+mn-ea"/>
                <a:cs typeface="+mn-cs"/>
              </a:defRPr>
            </a:lvl9pPr>
          </a:lstStyle>
          <a:p>
            <a:r>
              <a:rPr lang="en-GB" sz="1300" dirty="0" smtClean="0">
                <a:solidFill>
                  <a:srgbClr val="595959"/>
                </a:solidFill>
                <a:latin typeface="Arial" panose="020B0604020202020204" pitchFamily="34" charset="0"/>
                <a:cs typeface="Arial" panose="020B0604020202020204" pitchFamily="34" charset="0"/>
              </a:rPr>
              <a:t>There are many options available when placing your order. This guide aims to give you an overview of what those options mean and how this will impact your Customers service.</a:t>
            </a:r>
          </a:p>
          <a:p>
            <a:endParaRPr lang="en-GB" sz="1300" dirty="0">
              <a:solidFill>
                <a:srgbClr val="595959"/>
              </a:solidFill>
              <a:latin typeface="Arial" panose="020B0604020202020204" pitchFamily="34" charset="0"/>
              <a:cs typeface="Arial" panose="020B0604020202020204" pitchFamily="34" charset="0"/>
            </a:endParaRPr>
          </a:p>
          <a:p>
            <a:r>
              <a:rPr lang="en-GB" sz="1300" u="sng" dirty="0" smtClean="0">
                <a:solidFill>
                  <a:srgbClr val="595959"/>
                </a:solidFill>
                <a:latin typeface="Arial" panose="020B0604020202020204" pitchFamily="34" charset="0"/>
                <a:cs typeface="Arial" panose="020B0604020202020204" pitchFamily="34" charset="0"/>
              </a:rPr>
              <a:t>Please be aware that there are cost implications when choosing various options. The monthly rental and one off charges will be calculated as you select the various parameters.</a:t>
            </a:r>
          </a:p>
          <a:p>
            <a:endParaRPr lang="en-GB" sz="1300" dirty="0">
              <a:solidFill>
                <a:srgbClr val="595959"/>
              </a:solidFill>
              <a:latin typeface="Arial" panose="020B0604020202020204" pitchFamily="34" charset="0"/>
              <a:cs typeface="Arial" panose="020B0604020202020204" pitchFamily="34" charset="0"/>
            </a:endParaRPr>
          </a:p>
          <a:p>
            <a:r>
              <a:rPr lang="en-GB" sz="1300" dirty="0" smtClean="0">
                <a:solidFill>
                  <a:srgbClr val="595959"/>
                </a:solidFill>
                <a:latin typeface="Arial" panose="020B0604020202020204" pitchFamily="34" charset="0"/>
                <a:cs typeface="Arial" panose="020B0604020202020204" pitchFamily="34" charset="0"/>
              </a:rPr>
              <a:t>Please visit our </a:t>
            </a:r>
            <a:r>
              <a:rPr lang="en-GB" sz="1400" dirty="0" smtClean="0">
                <a:solidFill>
                  <a:srgbClr val="595959"/>
                </a:solidFill>
                <a:hlinkClick r:id="rId2"/>
              </a:rPr>
              <a:t>Service </a:t>
            </a:r>
            <a:r>
              <a:rPr lang="en-GB" sz="1400" dirty="0">
                <a:solidFill>
                  <a:srgbClr val="595959"/>
                </a:solidFill>
                <a:hlinkClick r:id="rId2"/>
              </a:rPr>
              <a:t>Provider Price </a:t>
            </a:r>
            <a:r>
              <a:rPr lang="en-GB" sz="1400" dirty="0" smtClean="0">
                <a:solidFill>
                  <a:srgbClr val="595959"/>
                </a:solidFill>
                <a:hlinkClick r:id="rId2"/>
              </a:rPr>
              <a:t>List</a:t>
            </a:r>
            <a:r>
              <a:rPr lang="en-GB" sz="1400" dirty="0" smtClean="0">
                <a:solidFill>
                  <a:srgbClr val="595959"/>
                </a:solidFill>
              </a:rPr>
              <a:t> page on </a:t>
            </a:r>
            <a:r>
              <a:rPr lang="en-GB" sz="1300" dirty="0" smtClean="0">
                <a:solidFill>
                  <a:srgbClr val="595959"/>
                </a:solidFill>
                <a:latin typeface="Arial" panose="020B0604020202020204" pitchFamily="34" charset="0"/>
                <a:cs typeface="Arial" panose="020B0604020202020204" pitchFamily="34" charset="0"/>
              </a:rPr>
              <a:t>BTWholesale.com for a full breakdown of the costs by product. </a:t>
            </a:r>
          </a:p>
          <a:p>
            <a:endParaRPr lang="en-GB" sz="1300" dirty="0">
              <a:solidFill>
                <a:srgbClr val="595959"/>
              </a:solidFill>
              <a:latin typeface="Arial" panose="020B0604020202020204" pitchFamily="34" charset="0"/>
              <a:cs typeface="Arial" panose="020B0604020202020204" pitchFamily="34" charset="0"/>
            </a:endParaRPr>
          </a:p>
          <a:p>
            <a:r>
              <a:rPr lang="en-GB" sz="1300" dirty="0" smtClean="0">
                <a:solidFill>
                  <a:srgbClr val="595959"/>
                </a:solidFill>
                <a:latin typeface="Arial" panose="020B0604020202020204" pitchFamily="34" charset="0"/>
                <a:cs typeface="Arial" panose="020B0604020202020204" pitchFamily="34" charset="0"/>
              </a:rPr>
              <a:t>Further information can be found in the relevant </a:t>
            </a:r>
            <a:r>
              <a:rPr lang="en-GB" sz="1300" dirty="0" smtClean="0">
                <a:solidFill>
                  <a:srgbClr val="595959"/>
                </a:solidFill>
                <a:latin typeface="Arial" panose="020B0604020202020204" pitchFamily="34" charset="0"/>
                <a:cs typeface="Arial" panose="020B0604020202020204" pitchFamily="34" charset="0"/>
                <a:hlinkClick r:id="rId3"/>
              </a:rPr>
              <a:t>Product Handbooks</a:t>
            </a:r>
            <a:r>
              <a:rPr lang="en-GB" sz="1300" dirty="0" smtClean="0">
                <a:solidFill>
                  <a:srgbClr val="595959"/>
                </a:solidFill>
                <a:latin typeface="Arial" panose="020B0604020202020204" pitchFamily="34" charset="0"/>
                <a:cs typeface="Arial" panose="020B0604020202020204" pitchFamily="34" charset="0"/>
              </a:rPr>
              <a:t> </a:t>
            </a:r>
          </a:p>
          <a:p>
            <a:endParaRPr lang="en-GB" sz="1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12884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FTTC Options</a:t>
            </a:r>
            <a:endParaRPr lang="en-GB" dirty="0"/>
          </a:p>
        </p:txBody>
      </p:sp>
    </p:spTree>
    <p:extLst>
      <p:ext uri="{BB962C8B-B14F-4D97-AF65-F5344CB8AC3E}">
        <p14:creationId xmlns:p14="http://schemas.microsoft.com/office/powerpoint/2010/main" val="436830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FTTC Ordering Options</a:t>
            </a:r>
            <a:endParaRPr lang="en-GB" dirty="0"/>
          </a:p>
        </p:txBody>
      </p:sp>
      <p:sp>
        <p:nvSpPr>
          <p:cNvPr id="5" name="Slide Number Placeholder 4"/>
          <p:cNvSpPr>
            <a:spLocks noGrp="1"/>
          </p:cNvSpPr>
          <p:nvPr>
            <p:ph type="sldNum" sz="quarter" idx="12"/>
          </p:nvPr>
        </p:nvSpPr>
        <p:spPr/>
        <p:txBody>
          <a:bodyPr/>
          <a:lstStyle/>
          <a:p>
            <a:fld id="{0B868178-02AE-42FC-958D-6B8F13B60175}" type="slidenum">
              <a:rPr lang="en-GB" smtClean="0"/>
              <a:pPr/>
              <a:t>6</a:t>
            </a:fld>
            <a:endParaRPr lang="en-GB" dirty="0"/>
          </a:p>
        </p:txBody>
      </p:sp>
      <p:sp>
        <p:nvSpPr>
          <p:cNvPr id="6" name="Content Placeholder 2"/>
          <p:cNvSpPr>
            <a:spLocks noGrp="1"/>
          </p:cNvSpPr>
          <p:nvPr>
            <p:ph idx="1"/>
          </p:nvPr>
        </p:nvSpPr>
        <p:spPr>
          <a:xfrm>
            <a:off x="5471740" y="1044005"/>
            <a:ext cx="6552728" cy="5256584"/>
          </a:xfrm>
        </p:spPr>
        <p:txBody>
          <a:bodyPr>
            <a:normAutofit fontScale="92500" lnSpcReduction="10000"/>
          </a:bodyPr>
          <a:lstStyle/>
          <a:p>
            <a:pPr marL="0" indent="0">
              <a:buNone/>
            </a:pPr>
            <a:r>
              <a:rPr lang="en-GB" sz="1300" b="1" dirty="0" smtClean="0">
                <a:solidFill>
                  <a:schemeClr val="accent2"/>
                </a:solidFill>
                <a:latin typeface="Arial" panose="020B0604020202020204" pitchFamily="34" charset="0"/>
                <a:cs typeface="Arial" panose="020B0604020202020204" pitchFamily="34" charset="0"/>
              </a:rPr>
              <a:t>Step 1: Cost Options</a:t>
            </a:r>
            <a:endParaRPr lang="en-GB" sz="1300" dirty="0" smtClean="0">
              <a:latin typeface="Arial" panose="020B0604020202020204" pitchFamily="34" charset="0"/>
              <a:cs typeface="Arial" panose="020B0604020202020204" pitchFamily="34" charset="0"/>
            </a:endParaRPr>
          </a:p>
          <a:p>
            <a:pPr>
              <a:spcBef>
                <a:spcPts val="1200"/>
              </a:spcBef>
            </a:pPr>
            <a:r>
              <a:rPr lang="en-GB" sz="1200" dirty="0" smtClean="0">
                <a:solidFill>
                  <a:srgbClr val="595959"/>
                </a:solidFill>
                <a:latin typeface="Arial" panose="020B0604020202020204" pitchFamily="34" charset="0"/>
                <a:cs typeface="Arial" panose="020B0604020202020204" pitchFamily="34" charset="0"/>
              </a:rPr>
              <a:t>After you have entered the address details and provided the appointment information, you will be prompted to select the Cost Options you require.</a:t>
            </a:r>
            <a:endParaRPr lang="en-GB" sz="1200" dirty="0">
              <a:solidFill>
                <a:srgbClr val="595959"/>
              </a:solidFill>
              <a:latin typeface="Arial" panose="020B0604020202020204" pitchFamily="34" charset="0"/>
              <a:cs typeface="Arial" panose="020B0604020202020204" pitchFamily="34" charset="0"/>
            </a:endParaRPr>
          </a:p>
          <a:p>
            <a:pPr marL="0" indent="0">
              <a:spcBef>
                <a:spcPts val="1200"/>
              </a:spcBef>
              <a:buNone/>
            </a:pPr>
            <a:r>
              <a:rPr lang="en-US" sz="1200" dirty="0" smtClean="0">
                <a:solidFill>
                  <a:srgbClr val="595959"/>
                </a:solidFill>
                <a:latin typeface="Arial" panose="020B0604020202020204" pitchFamily="34" charset="0"/>
                <a:cs typeface="Arial" panose="020B0604020202020204" pitchFamily="34" charset="0"/>
              </a:rPr>
              <a:t>1. </a:t>
            </a:r>
            <a:r>
              <a:rPr lang="en-US" sz="1200" b="1" dirty="0" smtClean="0">
                <a:solidFill>
                  <a:srgbClr val="595959"/>
                </a:solidFill>
                <a:latin typeface="Arial" panose="020B0604020202020204" pitchFamily="34" charset="0"/>
                <a:cs typeface="Arial" panose="020B0604020202020204" pitchFamily="34" charset="0"/>
              </a:rPr>
              <a:t>Traffic Weighting </a:t>
            </a:r>
            <a:r>
              <a:rPr lang="en-US" sz="1200" dirty="0" smtClean="0">
                <a:solidFill>
                  <a:srgbClr val="595959"/>
                </a:solidFill>
                <a:latin typeface="Arial" panose="020B0604020202020204" pitchFamily="34" charset="0"/>
                <a:cs typeface="Arial" panose="020B0604020202020204" pitchFamily="34" charset="0"/>
              </a:rPr>
              <a:t>– Selecting Elevated will prioritize your traffic. This tends to be used for Business customers</a:t>
            </a:r>
          </a:p>
          <a:p>
            <a:pPr marL="0" indent="0">
              <a:spcBef>
                <a:spcPts val="1200"/>
              </a:spcBef>
              <a:buNone/>
            </a:pPr>
            <a:r>
              <a:rPr lang="en-US" sz="1200" dirty="0" smtClean="0">
                <a:solidFill>
                  <a:srgbClr val="595959"/>
                </a:solidFill>
                <a:latin typeface="Arial" panose="020B0604020202020204" pitchFamily="34" charset="0"/>
                <a:cs typeface="Arial" panose="020B0604020202020204" pitchFamily="34" charset="0"/>
              </a:rPr>
              <a:t>2. </a:t>
            </a:r>
            <a:r>
              <a:rPr lang="en-US" sz="1200" b="1" dirty="0" smtClean="0">
                <a:solidFill>
                  <a:srgbClr val="595959"/>
                </a:solidFill>
                <a:latin typeface="Arial" panose="020B0604020202020204" pitchFamily="34" charset="0"/>
                <a:cs typeface="Arial" panose="020B0604020202020204" pitchFamily="34" charset="0"/>
              </a:rPr>
              <a:t>Self Install </a:t>
            </a:r>
            <a:r>
              <a:rPr lang="en-US" sz="1200" dirty="0" smtClean="0">
                <a:solidFill>
                  <a:srgbClr val="595959"/>
                </a:solidFill>
                <a:latin typeface="Arial" panose="020B0604020202020204" pitchFamily="34" charset="0"/>
                <a:cs typeface="Arial" panose="020B0604020202020204" pitchFamily="34" charset="0"/>
              </a:rPr>
              <a:t>– </a:t>
            </a:r>
          </a:p>
          <a:p>
            <a:pPr marL="342900" indent="-342900">
              <a:spcBef>
                <a:spcPts val="1200"/>
              </a:spcBef>
              <a:buFont typeface="Arial" panose="020B0604020202020204" pitchFamily="34" charset="0"/>
              <a:buChar char="•"/>
            </a:pPr>
            <a:r>
              <a:rPr lang="en-US" sz="1200" dirty="0" smtClean="0">
                <a:solidFill>
                  <a:srgbClr val="595959"/>
                </a:solidFill>
                <a:latin typeface="Arial" panose="020B0604020202020204" pitchFamily="34" charset="0"/>
                <a:cs typeface="Arial" panose="020B0604020202020204" pitchFamily="34" charset="0"/>
              </a:rPr>
              <a:t>‘Yes’ means the </a:t>
            </a:r>
            <a:r>
              <a:rPr lang="en-GB" sz="1200" dirty="0" smtClean="0">
                <a:solidFill>
                  <a:srgbClr val="595959"/>
                </a:solidFill>
                <a:latin typeface="Arial" panose="020B0604020202020204" pitchFamily="34" charset="0"/>
                <a:cs typeface="Arial" panose="020B0604020202020204" pitchFamily="34" charset="0"/>
              </a:rPr>
              <a:t>End </a:t>
            </a:r>
            <a:r>
              <a:rPr lang="en-GB" sz="1200" dirty="0">
                <a:solidFill>
                  <a:srgbClr val="595959"/>
                </a:solidFill>
                <a:latin typeface="Arial" panose="020B0604020202020204" pitchFamily="34" charset="0"/>
                <a:cs typeface="Arial" panose="020B0604020202020204" pitchFamily="34" charset="0"/>
              </a:rPr>
              <a:t>User will be required to plug their CP supplied modem into the NTE on the day of activation – The engineer will visit the PCP </a:t>
            </a:r>
            <a:r>
              <a:rPr lang="en-GB" sz="1200" dirty="0" smtClean="0">
                <a:solidFill>
                  <a:srgbClr val="595959"/>
                </a:solidFill>
                <a:latin typeface="Arial" panose="020B0604020202020204" pitchFamily="34" charset="0"/>
                <a:cs typeface="Arial" panose="020B0604020202020204" pitchFamily="34" charset="0"/>
              </a:rPr>
              <a:t>only</a:t>
            </a:r>
          </a:p>
          <a:p>
            <a:pPr marL="342900" indent="-342900">
              <a:spcBef>
                <a:spcPts val="1200"/>
              </a:spcBef>
              <a:buFont typeface="Arial" panose="020B0604020202020204" pitchFamily="34" charset="0"/>
              <a:buChar char="•"/>
            </a:pPr>
            <a:r>
              <a:rPr lang="en-GB" sz="1200" dirty="0" smtClean="0">
                <a:solidFill>
                  <a:srgbClr val="595959"/>
                </a:solidFill>
                <a:latin typeface="Arial" panose="020B0604020202020204" pitchFamily="34" charset="0"/>
                <a:cs typeface="Arial" panose="020B0604020202020204" pitchFamily="34" charset="0"/>
              </a:rPr>
              <a:t>‘No’ is for the Managed Install option. An </a:t>
            </a:r>
            <a:r>
              <a:rPr lang="en-GB" sz="1200" dirty="0">
                <a:solidFill>
                  <a:srgbClr val="595959"/>
                </a:solidFill>
                <a:latin typeface="Arial" panose="020B0604020202020204" pitchFamily="34" charset="0"/>
                <a:cs typeface="Arial" panose="020B0604020202020204" pitchFamily="34" charset="0"/>
              </a:rPr>
              <a:t>appointment will be made for an engineer to attend and install </a:t>
            </a:r>
            <a:r>
              <a:rPr lang="en-GB" sz="1200" dirty="0" smtClean="0">
                <a:solidFill>
                  <a:srgbClr val="595959"/>
                </a:solidFill>
                <a:latin typeface="Arial" panose="020B0604020202020204" pitchFamily="34" charset="0"/>
                <a:cs typeface="Arial" panose="020B0604020202020204" pitchFamily="34" charset="0"/>
              </a:rPr>
              <a:t>the CP provided </a:t>
            </a:r>
            <a:r>
              <a:rPr lang="en-GB" sz="1200" dirty="0">
                <a:solidFill>
                  <a:srgbClr val="595959"/>
                </a:solidFill>
                <a:latin typeface="Arial" panose="020B0604020202020204" pitchFamily="34" charset="0"/>
                <a:cs typeface="Arial" panose="020B0604020202020204" pitchFamily="34" charset="0"/>
              </a:rPr>
              <a:t>modem for the End User</a:t>
            </a:r>
          </a:p>
          <a:p>
            <a:pPr>
              <a:spcBef>
                <a:spcPts val="1200"/>
              </a:spcBef>
            </a:pPr>
            <a:r>
              <a:rPr lang="en-GB" sz="1200" dirty="0" smtClean="0">
                <a:solidFill>
                  <a:srgbClr val="595959"/>
                </a:solidFill>
                <a:latin typeface="Arial" panose="020B0604020202020204" pitchFamily="34" charset="0"/>
                <a:cs typeface="Arial" panose="020B0604020202020204" pitchFamily="34" charset="0"/>
              </a:rPr>
              <a:t>3. </a:t>
            </a:r>
            <a:r>
              <a:rPr lang="en-GB" sz="1200" b="1" dirty="0" smtClean="0">
                <a:solidFill>
                  <a:srgbClr val="595959"/>
                </a:solidFill>
                <a:latin typeface="Arial" panose="020B0604020202020204" pitchFamily="34" charset="0"/>
                <a:cs typeface="Arial" panose="020B0604020202020204" pitchFamily="34" charset="0"/>
              </a:rPr>
              <a:t>Openreach Modem </a:t>
            </a:r>
            <a:r>
              <a:rPr lang="en-GB" sz="1200" dirty="0" smtClean="0">
                <a:solidFill>
                  <a:srgbClr val="595959"/>
                </a:solidFill>
                <a:latin typeface="Arial" panose="020B0604020202020204" pitchFamily="34" charset="0"/>
                <a:cs typeface="Arial" panose="020B0604020202020204" pitchFamily="34" charset="0"/>
              </a:rPr>
              <a:t>– select ‘N’ (only applicable for speeds in excess of 100 Mbps)</a:t>
            </a:r>
          </a:p>
          <a:p>
            <a:pPr>
              <a:spcBef>
                <a:spcPts val="1200"/>
              </a:spcBef>
            </a:pPr>
            <a:r>
              <a:rPr lang="en-GB" sz="1200" dirty="0" smtClean="0">
                <a:solidFill>
                  <a:srgbClr val="595959"/>
                </a:solidFill>
                <a:latin typeface="Arial" panose="020B0604020202020204" pitchFamily="34" charset="0"/>
                <a:cs typeface="Arial" panose="020B0604020202020204" pitchFamily="34" charset="0"/>
              </a:rPr>
              <a:t>4. </a:t>
            </a:r>
            <a:r>
              <a:rPr lang="en-GB" sz="1200" b="1" dirty="0" smtClean="0">
                <a:solidFill>
                  <a:srgbClr val="595959"/>
                </a:solidFill>
                <a:latin typeface="Arial" panose="020B0604020202020204" pitchFamily="34" charset="0"/>
                <a:cs typeface="Arial" panose="020B0604020202020204" pitchFamily="34" charset="0"/>
              </a:rPr>
              <a:t>Real Time speed </a:t>
            </a:r>
            <a:r>
              <a:rPr lang="en-GB" sz="1200" b="1" dirty="0" smtClean="0">
                <a:solidFill>
                  <a:srgbClr val="FF0000"/>
                </a:solidFill>
                <a:latin typeface="Arial" panose="020B0604020202020204" pitchFamily="34" charset="0"/>
                <a:cs typeface="Arial" panose="020B0604020202020204" pitchFamily="34" charset="0"/>
              </a:rPr>
              <a:t>*</a:t>
            </a:r>
            <a:r>
              <a:rPr lang="en-GB" sz="1200" dirty="0" smtClean="0">
                <a:solidFill>
                  <a:srgbClr val="595959"/>
                </a:solidFill>
                <a:latin typeface="Arial" panose="020B0604020202020204" pitchFamily="34" charset="0"/>
                <a:cs typeface="Arial" panose="020B0604020202020204" pitchFamily="34" charset="0"/>
              </a:rPr>
              <a:t>– this relates to the protection of the voice traffic. For most orders this is set to 0, unless the EU is using VOIP services then a level of protection is selected. </a:t>
            </a:r>
          </a:p>
          <a:p>
            <a:pPr>
              <a:spcBef>
                <a:spcPts val="1200"/>
              </a:spcBef>
            </a:pPr>
            <a:r>
              <a:rPr lang="en-GB" sz="1200" dirty="0" smtClean="0">
                <a:solidFill>
                  <a:srgbClr val="595959"/>
                </a:solidFill>
                <a:latin typeface="Arial" panose="020B0604020202020204" pitchFamily="34" charset="0"/>
                <a:cs typeface="Arial" panose="020B0604020202020204" pitchFamily="34" charset="0"/>
              </a:rPr>
              <a:t>5. </a:t>
            </a:r>
            <a:r>
              <a:rPr lang="en-GB" sz="1200" b="1" dirty="0" smtClean="0">
                <a:solidFill>
                  <a:srgbClr val="595959"/>
                </a:solidFill>
                <a:latin typeface="Arial" panose="020B0604020202020204" pitchFamily="34" charset="0"/>
                <a:cs typeface="Arial" panose="020B0604020202020204" pitchFamily="34" charset="0"/>
              </a:rPr>
              <a:t>Downstream speed </a:t>
            </a:r>
            <a:r>
              <a:rPr lang="en-GB" sz="1200" dirty="0" smtClean="0">
                <a:solidFill>
                  <a:srgbClr val="595959"/>
                </a:solidFill>
                <a:latin typeface="Arial" panose="020B0604020202020204" pitchFamily="34" charset="0"/>
                <a:cs typeface="Arial" panose="020B0604020202020204" pitchFamily="34" charset="0"/>
              </a:rPr>
              <a:t>– select depending on the speed variant you are ordering </a:t>
            </a:r>
          </a:p>
          <a:p>
            <a:pPr>
              <a:spcBef>
                <a:spcPts val="1200"/>
              </a:spcBef>
            </a:pPr>
            <a:r>
              <a:rPr lang="en-GB" sz="1200" dirty="0" smtClean="0">
                <a:solidFill>
                  <a:srgbClr val="595959"/>
                </a:solidFill>
                <a:latin typeface="Arial" panose="020B0604020202020204" pitchFamily="34" charset="0"/>
                <a:cs typeface="Arial" panose="020B0604020202020204" pitchFamily="34" charset="0"/>
              </a:rPr>
              <a:t>6. </a:t>
            </a:r>
            <a:r>
              <a:rPr lang="en-GB" sz="1200" b="1" dirty="0" smtClean="0">
                <a:solidFill>
                  <a:srgbClr val="595959"/>
                </a:solidFill>
                <a:latin typeface="Arial" panose="020B0604020202020204" pitchFamily="34" charset="0"/>
                <a:cs typeface="Arial" panose="020B0604020202020204" pitchFamily="34" charset="0"/>
              </a:rPr>
              <a:t>Upstream speed </a:t>
            </a:r>
            <a:r>
              <a:rPr lang="en-GB" sz="1200" dirty="0" smtClean="0">
                <a:solidFill>
                  <a:srgbClr val="595959"/>
                </a:solidFill>
                <a:latin typeface="Arial" panose="020B0604020202020204" pitchFamily="34" charset="0"/>
                <a:cs typeface="Arial" panose="020B0604020202020204" pitchFamily="34" charset="0"/>
              </a:rPr>
              <a:t>- </a:t>
            </a:r>
            <a:r>
              <a:rPr lang="en-GB" sz="1200" dirty="0">
                <a:solidFill>
                  <a:srgbClr val="595959"/>
                </a:solidFill>
                <a:latin typeface="Arial" panose="020B0604020202020204" pitchFamily="34" charset="0"/>
                <a:cs typeface="Arial" panose="020B0604020202020204" pitchFamily="34" charset="0"/>
              </a:rPr>
              <a:t>select depending on the speed variant you are ordering </a:t>
            </a:r>
          </a:p>
          <a:p>
            <a:pPr>
              <a:spcBef>
                <a:spcPts val="1200"/>
              </a:spcBef>
            </a:pPr>
            <a:r>
              <a:rPr lang="en-GB" sz="1200" dirty="0" smtClean="0">
                <a:solidFill>
                  <a:srgbClr val="595959"/>
                </a:solidFill>
                <a:latin typeface="Arial" panose="020B0604020202020204" pitchFamily="34" charset="0"/>
                <a:cs typeface="Arial" panose="020B0604020202020204" pitchFamily="34" charset="0"/>
              </a:rPr>
              <a:t>7. </a:t>
            </a:r>
            <a:r>
              <a:rPr lang="en-GB" sz="1200" b="1" dirty="0" smtClean="0">
                <a:solidFill>
                  <a:srgbClr val="595959"/>
                </a:solidFill>
                <a:latin typeface="Arial" panose="020B0604020202020204" pitchFamily="34" charset="0"/>
                <a:cs typeface="Arial" panose="020B0604020202020204" pitchFamily="34" charset="0"/>
              </a:rPr>
              <a:t>Maintenance Category </a:t>
            </a:r>
            <a:r>
              <a:rPr lang="en-GB" sz="1200" dirty="0" smtClean="0">
                <a:solidFill>
                  <a:srgbClr val="595959"/>
                </a:solidFill>
                <a:latin typeface="Arial" panose="020B0604020202020204" pitchFamily="34" charset="0"/>
                <a:cs typeface="Arial" panose="020B0604020202020204" pitchFamily="34" charset="0"/>
              </a:rPr>
              <a:t>– relates to the speed of repair should the line go faulty;</a:t>
            </a:r>
          </a:p>
          <a:p>
            <a:pPr>
              <a:spcBef>
                <a:spcPts val="1200"/>
              </a:spcBef>
            </a:pPr>
            <a:r>
              <a:rPr lang="en-GB" sz="1200" dirty="0" smtClean="0">
                <a:solidFill>
                  <a:srgbClr val="595959"/>
                </a:solidFill>
                <a:latin typeface="Arial" panose="020B0604020202020204" pitchFamily="34" charset="0"/>
                <a:cs typeface="Arial" panose="020B0604020202020204" pitchFamily="34" charset="0"/>
              </a:rPr>
              <a:t>	Category 5 = 40 hour repair</a:t>
            </a:r>
          </a:p>
          <a:p>
            <a:pPr>
              <a:spcBef>
                <a:spcPts val="1200"/>
              </a:spcBef>
            </a:pPr>
            <a:r>
              <a:rPr lang="en-GB" sz="1200" dirty="0">
                <a:solidFill>
                  <a:srgbClr val="595959"/>
                </a:solidFill>
                <a:latin typeface="Arial" panose="020B0604020202020204" pitchFamily="34" charset="0"/>
                <a:cs typeface="Arial" panose="020B0604020202020204" pitchFamily="34" charset="0"/>
              </a:rPr>
              <a:t>	</a:t>
            </a:r>
            <a:r>
              <a:rPr lang="en-GB" sz="1200" dirty="0" smtClean="0">
                <a:solidFill>
                  <a:srgbClr val="595959"/>
                </a:solidFill>
                <a:latin typeface="Arial" panose="020B0604020202020204" pitchFamily="34" charset="0"/>
                <a:cs typeface="Arial" panose="020B0604020202020204" pitchFamily="34" charset="0"/>
              </a:rPr>
              <a:t>Category 4 = 20 hour repair</a:t>
            </a:r>
          </a:p>
          <a:p>
            <a:pPr>
              <a:spcBef>
                <a:spcPts val="1200"/>
              </a:spcBef>
            </a:pPr>
            <a:r>
              <a:rPr lang="en-GB" sz="1200" dirty="0">
                <a:solidFill>
                  <a:srgbClr val="595959"/>
                </a:solidFill>
                <a:latin typeface="Arial" panose="020B0604020202020204" pitchFamily="34" charset="0"/>
                <a:cs typeface="Arial" panose="020B0604020202020204" pitchFamily="34" charset="0"/>
              </a:rPr>
              <a:t>	</a:t>
            </a:r>
            <a:r>
              <a:rPr lang="en-GB" sz="1200" dirty="0" smtClean="0">
                <a:solidFill>
                  <a:srgbClr val="595959"/>
                </a:solidFill>
                <a:latin typeface="Arial" panose="020B0604020202020204" pitchFamily="34" charset="0"/>
                <a:cs typeface="Arial" panose="020B0604020202020204" pitchFamily="34" charset="0"/>
              </a:rPr>
              <a:t>Category 14 = 7 hour repair</a:t>
            </a:r>
            <a:endParaRPr lang="en-GB" sz="1200" dirty="0">
              <a:solidFill>
                <a:srgbClr val="595959"/>
              </a:solidFill>
              <a:latin typeface="Arial" panose="020B0604020202020204" pitchFamily="34" charset="0"/>
              <a:cs typeface="Arial" panose="020B0604020202020204" pitchFamily="34" charset="0"/>
            </a:endParaRPr>
          </a:p>
        </p:txBody>
      </p:sp>
      <p:pic>
        <p:nvPicPr>
          <p:cNvPr id="8" name="Picture 7"/>
          <p:cNvPicPr/>
          <p:nvPr/>
        </p:nvPicPr>
        <p:blipFill rotWithShape="1">
          <a:blip r:embed="rId2"/>
          <a:srcRect l="2102" r="38643"/>
          <a:stretch/>
        </p:blipFill>
        <p:spPr>
          <a:xfrm>
            <a:off x="719212" y="1332038"/>
            <a:ext cx="4608512" cy="4392488"/>
          </a:xfrm>
          <a:prstGeom prst="rect">
            <a:avLst/>
          </a:prstGeom>
          <a:ln>
            <a:solidFill>
              <a:schemeClr val="accent1"/>
            </a:solidFill>
          </a:ln>
          <a:effectLst>
            <a:outerShdw blurRad="50800" dist="38100" dir="2700000" algn="tl" rotWithShape="0">
              <a:prstClr val="black">
                <a:alpha val="40000"/>
              </a:prstClr>
            </a:outerShdw>
          </a:effectLst>
        </p:spPr>
      </p:pic>
      <p:sp>
        <p:nvSpPr>
          <p:cNvPr id="10" name="Oval 9"/>
          <p:cNvSpPr/>
          <p:nvPr/>
        </p:nvSpPr>
        <p:spPr>
          <a:xfrm>
            <a:off x="575196" y="3132237"/>
            <a:ext cx="177800" cy="177800"/>
          </a:xfrm>
          <a:prstGeom prst="ellipse">
            <a:avLst/>
          </a:prstGeom>
          <a:solidFill>
            <a:srgbClr val="D9E2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000" dirty="0" smtClean="0">
                <a:solidFill>
                  <a:srgbClr val="193A67"/>
                </a:solidFill>
              </a:rPr>
              <a:t>1</a:t>
            </a:r>
            <a:endParaRPr lang="en-GB" sz="1100" dirty="0">
              <a:solidFill>
                <a:srgbClr val="193A67"/>
              </a:solidFill>
            </a:endParaRPr>
          </a:p>
        </p:txBody>
      </p:sp>
      <p:sp>
        <p:nvSpPr>
          <p:cNvPr id="11" name="Oval 10"/>
          <p:cNvSpPr/>
          <p:nvPr/>
        </p:nvSpPr>
        <p:spPr>
          <a:xfrm>
            <a:off x="575196" y="3564285"/>
            <a:ext cx="177800" cy="177800"/>
          </a:xfrm>
          <a:prstGeom prst="ellipse">
            <a:avLst/>
          </a:prstGeom>
          <a:solidFill>
            <a:srgbClr val="D9E2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000" dirty="0">
                <a:solidFill>
                  <a:srgbClr val="193A67"/>
                </a:solidFill>
              </a:rPr>
              <a:t>2</a:t>
            </a:r>
            <a:endParaRPr lang="en-GB" sz="1100" dirty="0">
              <a:solidFill>
                <a:srgbClr val="193A67"/>
              </a:solidFill>
            </a:endParaRPr>
          </a:p>
        </p:txBody>
      </p:sp>
      <p:sp>
        <p:nvSpPr>
          <p:cNvPr id="12" name="Oval 11"/>
          <p:cNvSpPr/>
          <p:nvPr/>
        </p:nvSpPr>
        <p:spPr>
          <a:xfrm>
            <a:off x="575196" y="3924325"/>
            <a:ext cx="177800" cy="177800"/>
          </a:xfrm>
          <a:prstGeom prst="ellipse">
            <a:avLst/>
          </a:prstGeom>
          <a:solidFill>
            <a:srgbClr val="D9E2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100" dirty="0" smtClean="0">
                <a:solidFill>
                  <a:srgbClr val="193A67"/>
                </a:solidFill>
              </a:rPr>
              <a:t>3</a:t>
            </a:r>
            <a:endParaRPr lang="en-GB" sz="1100" dirty="0">
              <a:solidFill>
                <a:srgbClr val="193A67"/>
              </a:solidFill>
            </a:endParaRPr>
          </a:p>
        </p:txBody>
      </p:sp>
      <p:sp>
        <p:nvSpPr>
          <p:cNvPr id="13" name="Oval 12"/>
          <p:cNvSpPr/>
          <p:nvPr/>
        </p:nvSpPr>
        <p:spPr>
          <a:xfrm>
            <a:off x="575196" y="4284365"/>
            <a:ext cx="177800" cy="177800"/>
          </a:xfrm>
          <a:prstGeom prst="ellipse">
            <a:avLst/>
          </a:prstGeom>
          <a:solidFill>
            <a:srgbClr val="D9E2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000" dirty="0">
                <a:solidFill>
                  <a:srgbClr val="193A67"/>
                </a:solidFill>
              </a:rPr>
              <a:t>4</a:t>
            </a:r>
            <a:endParaRPr lang="en-GB" sz="1100" dirty="0">
              <a:solidFill>
                <a:srgbClr val="193A67"/>
              </a:solidFill>
            </a:endParaRPr>
          </a:p>
        </p:txBody>
      </p:sp>
      <p:sp>
        <p:nvSpPr>
          <p:cNvPr id="14" name="Oval 13"/>
          <p:cNvSpPr/>
          <p:nvPr/>
        </p:nvSpPr>
        <p:spPr>
          <a:xfrm>
            <a:off x="575196" y="4644405"/>
            <a:ext cx="177800" cy="177800"/>
          </a:xfrm>
          <a:prstGeom prst="ellipse">
            <a:avLst/>
          </a:prstGeom>
          <a:solidFill>
            <a:srgbClr val="D9E2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000" dirty="0">
                <a:solidFill>
                  <a:srgbClr val="193A67"/>
                </a:solidFill>
              </a:rPr>
              <a:t>5</a:t>
            </a:r>
            <a:endParaRPr lang="en-GB" sz="1100" dirty="0">
              <a:solidFill>
                <a:srgbClr val="193A67"/>
              </a:solidFill>
            </a:endParaRPr>
          </a:p>
        </p:txBody>
      </p:sp>
      <p:sp>
        <p:nvSpPr>
          <p:cNvPr id="15" name="Oval 14"/>
          <p:cNvSpPr/>
          <p:nvPr/>
        </p:nvSpPr>
        <p:spPr>
          <a:xfrm>
            <a:off x="575196" y="5004445"/>
            <a:ext cx="177800" cy="177800"/>
          </a:xfrm>
          <a:prstGeom prst="ellipse">
            <a:avLst/>
          </a:prstGeom>
          <a:solidFill>
            <a:srgbClr val="D9E2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100" dirty="0" smtClean="0">
                <a:solidFill>
                  <a:srgbClr val="193A67"/>
                </a:solidFill>
              </a:rPr>
              <a:t>6</a:t>
            </a:r>
            <a:endParaRPr lang="en-GB" sz="1100" dirty="0">
              <a:solidFill>
                <a:srgbClr val="193A67"/>
              </a:solidFill>
            </a:endParaRPr>
          </a:p>
        </p:txBody>
      </p:sp>
      <p:sp>
        <p:nvSpPr>
          <p:cNvPr id="16" name="Oval 15"/>
          <p:cNvSpPr/>
          <p:nvPr/>
        </p:nvSpPr>
        <p:spPr>
          <a:xfrm>
            <a:off x="575196" y="5364485"/>
            <a:ext cx="177800" cy="177800"/>
          </a:xfrm>
          <a:prstGeom prst="ellipse">
            <a:avLst/>
          </a:prstGeom>
          <a:solidFill>
            <a:srgbClr val="D9E2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100" dirty="0" smtClean="0">
                <a:solidFill>
                  <a:srgbClr val="193A67"/>
                </a:solidFill>
              </a:rPr>
              <a:t>7</a:t>
            </a:r>
            <a:endParaRPr lang="en-GB" sz="1100" dirty="0">
              <a:solidFill>
                <a:srgbClr val="193A67"/>
              </a:solidFill>
            </a:endParaRPr>
          </a:p>
        </p:txBody>
      </p:sp>
      <p:sp>
        <p:nvSpPr>
          <p:cNvPr id="4" name="TextBox 3"/>
          <p:cNvSpPr txBox="1"/>
          <p:nvPr/>
        </p:nvSpPr>
        <p:spPr>
          <a:xfrm>
            <a:off x="500762" y="5979976"/>
            <a:ext cx="5045411" cy="396044"/>
          </a:xfrm>
          <a:prstGeom prst="rect">
            <a:avLst/>
          </a:prstGeom>
          <a:noFill/>
        </p:spPr>
        <p:txBody>
          <a:bodyPr wrap="square" lIns="0" tIns="0" rIns="0" bIns="0" rtlCol="0">
            <a:noAutofit/>
          </a:bodyPr>
          <a:lstStyle/>
          <a:p>
            <a:r>
              <a:rPr lang="en-GB" sz="1000" dirty="0" smtClean="0">
                <a:solidFill>
                  <a:srgbClr val="FF0000"/>
                </a:solidFill>
              </a:rPr>
              <a:t>* </a:t>
            </a:r>
            <a:r>
              <a:rPr lang="en-GB" sz="1000" dirty="0" smtClean="0"/>
              <a:t>See slide 17 for additional technical information</a:t>
            </a:r>
          </a:p>
        </p:txBody>
      </p:sp>
    </p:spTree>
    <p:extLst>
      <p:ext uri="{BB962C8B-B14F-4D97-AF65-F5344CB8AC3E}">
        <p14:creationId xmlns:p14="http://schemas.microsoft.com/office/powerpoint/2010/main" val="1566712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FTTC Ordering Options</a:t>
            </a:r>
            <a:endParaRPr lang="en-GB" dirty="0"/>
          </a:p>
        </p:txBody>
      </p:sp>
      <p:sp>
        <p:nvSpPr>
          <p:cNvPr id="5" name="Slide Number Placeholder 4"/>
          <p:cNvSpPr>
            <a:spLocks noGrp="1"/>
          </p:cNvSpPr>
          <p:nvPr>
            <p:ph type="sldNum" sz="quarter" idx="12"/>
          </p:nvPr>
        </p:nvSpPr>
        <p:spPr/>
        <p:txBody>
          <a:bodyPr/>
          <a:lstStyle/>
          <a:p>
            <a:fld id="{0B868178-02AE-42FC-958D-6B8F13B60175}" type="slidenum">
              <a:rPr lang="en-GB" smtClean="0"/>
              <a:pPr/>
              <a:t>7</a:t>
            </a:fld>
            <a:endParaRPr lang="en-GB" dirty="0"/>
          </a:p>
        </p:txBody>
      </p:sp>
      <p:sp>
        <p:nvSpPr>
          <p:cNvPr id="6" name="Content Placeholder 2"/>
          <p:cNvSpPr>
            <a:spLocks noGrp="1"/>
          </p:cNvSpPr>
          <p:nvPr>
            <p:ph idx="1"/>
          </p:nvPr>
        </p:nvSpPr>
        <p:spPr>
          <a:xfrm>
            <a:off x="5471740" y="1044005"/>
            <a:ext cx="6192688" cy="4896544"/>
          </a:xfrm>
        </p:spPr>
        <p:txBody>
          <a:bodyPr>
            <a:normAutofit/>
          </a:bodyPr>
          <a:lstStyle/>
          <a:p>
            <a:pPr marL="0" indent="0">
              <a:buNone/>
            </a:pPr>
            <a:r>
              <a:rPr lang="en-GB" sz="1300" b="1" dirty="0" smtClean="0">
                <a:solidFill>
                  <a:schemeClr val="accent2"/>
                </a:solidFill>
                <a:latin typeface="Arial" panose="020B0604020202020204" pitchFamily="34" charset="0"/>
                <a:cs typeface="Arial" panose="020B0604020202020204" pitchFamily="34" charset="0"/>
              </a:rPr>
              <a:t>Step 2: Product Details</a:t>
            </a:r>
            <a:endParaRPr lang="en-GB" sz="1200" dirty="0">
              <a:latin typeface="+mj-lt"/>
            </a:endParaRPr>
          </a:p>
          <a:p>
            <a:pPr marL="0" indent="0">
              <a:spcBef>
                <a:spcPts val="600"/>
              </a:spcBef>
              <a:buNone/>
            </a:pPr>
            <a:r>
              <a:rPr lang="en-US" sz="1200" dirty="0" smtClean="0">
                <a:latin typeface="+mj-lt"/>
              </a:rPr>
              <a:t>1.  </a:t>
            </a:r>
            <a:r>
              <a:rPr lang="en-US" sz="1200" b="1" dirty="0" smtClean="0">
                <a:solidFill>
                  <a:srgbClr val="595959"/>
                </a:solidFill>
                <a:latin typeface="+mj-lt"/>
              </a:rPr>
              <a:t>Stability Options</a:t>
            </a:r>
            <a:r>
              <a:rPr lang="en-US" sz="1200" dirty="0" smtClean="0">
                <a:solidFill>
                  <a:srgbClr val="595959"/>
                </a:solidFill>
                <a:latin typeface="+mj-lt"/>
              </a:rPr>
              <a:t>; </a:t>
            </a:r>
            <a:endParaRPr lang="en-GB" sz="1200" dirty="0">
              <a:solidFill>
                <a:srgbClr val="595959"/>
              </a:solidFill>
            </a:endParaRPr>
          </a:p>
        </p:txBody>
      </p:sp>
      <p:pic>
        <p:nvPicPr>
          <p:cNvPr id="17" name="Picture 16"/>
          <p:cNvPicPr/>
          <p:nvPr/>
        </p:nvPicPr>
        <p:blipFill rotWithShape="1">
          <a:blip r:embed="rId2"/>
          <a:srcRect l="1582" r="38498"/>
          <a:stretch/>
        </p:blipFill>
        <p:spPr>
          <a:xfrm>
            <a:off x="752996" y="1842464"/>
            <a:ext cx="3566616" cy="3450013"/>
          </a:xfrm>
          <a:prstGeom prst="rect">
            <a:avLst/>
          </a:prstGeom>
          <a:ln>
            <a:solidFill>
              <a:schemeClr val="tx1"/>
            </a:solidFill>
          </a:ln>
          <a:effectLst>
            <a:outerShdw blurRad="50800" dist="38100" dir="2700000" algn="tl" rotWithShape="0">
              <a:prstClr val="black">
                <a:alpha val="40000"/>
              </a:prstClr>
            </a:outerShdw>
          </a:effectLst>
        </p:spPr>
      </p:pic>
      <p:sp>
        <p:nvSpPr>
          <p:cNvPr id="10" name="Oval 9"/>
          <p:cNvSpPr/>
          <p:nvPr/>
        </p:nvSpPr>
        <p:spPr>
          <a:xfrm>
            <a:off x="613420" y="2340149"/>
            <a:ext cx="177800" cy="177800"/>
          </a:xfrm>
          <a:prstGeom prst="ellipse">
            <a:avLst/>
          </a:prstGeom>
          <a:solidFill>
            <a:srgbClr val="D9E2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000" dirty="0" smtClean="0">
                <a:solidFill>
                  <a:srgbClr val="193A67"/>
                </a:solidFill>
              </a:rPr>
              <a:t>1</a:t>
            </a:r>
            <a:endParaRPr lang="en-GB" sz="1100" dirty="0">
              <a:solidFill>
                <a:srgbClr val="193A67"/>
              </a:solidFill>
            </a:endParaRPr>
          </a:p>
        </p:txBody>
      </p:sp>
      <p:graphicFrame>
        <p:nvGraphicFramePr>
          <p:cNvPr id="18" name="Table 17"/>
          <p:cNvGraphicFramePr>
            <a:graphicFrameLocks noGrp="1"/>
          </p:cNvGraphicFramePr>
          <p:nvPr>
            <p:extLst>
              <p:ext uri="{D42A27DB-BD31-4B8C-83A1-F6EECF244321}">
                <p14:modId xmlns:p14="http://schemas.microsoft.com/office/powerpoint/2010/main" val="1720874722"/>
              </p:ext>
            </p:extLst>
          </p:nvPr>
        </p:nvGraphicFramePr>
        <p:xfrm>
          <a:off x="5615756" y="1836093"/>
          <a:ext cx="5379720" cy="3474720"/>
        </p:xfrm>
        <a:graphic>
          <a:graphicData uri="http://schemas.openxmlformats.org/drawingml/2006/table">
            <a:tbl>
              <a:tblPr/>
              <a:tblGrid>
                <a:gridCol w="1329055"/>
                <a:gridCol w="2070100"/>
                <a:gridCol w="1980565"/>
              </a:tblGrid>
              <a:tr h="0">
                <a:tc gridSpan="3">
                  <a:txBody>
                    <a:bodyPr/>
                    <a:lstStyle/>
                    <a:p>
                      <a:pPr algn="ctr">
                        <a:spcAft>
                          <a:spcPts val="1200"/>
                        </a:spcAft>
                      </a:pPr>
                      <a:r>
                        <a:rPr lang="en-GB" sz="1200" b="1" dirty="0">
                          <a:solidFill>
                            <a:srgbClr val="595959"/>
                          </a:solidFill>
                          <a:effectLst/>
                          <a:latin typeface="Arial"/>
                          <a:ea typeface="Times New Roman"/>
                          <a:cs typeface="Arial"/>
                        </a:rPr>
                        <a:t>BT Wholesale Broadband Connect FTTC Stability Options</a:t>
                      </a:r>
                      <a:endParaRPr lang="en-GB" sz="1200" dirty="0">
                        <a:solidFill>
                          <a:srgbClr val="595959"/>
                        </a:solidFill>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r>
              <a:tr h="0">
                <a:tc>
                  <a:txBody>
                    <a:bodyPr/>
                    <a:lstStyle/>
                    <a:p>
                      <a:pPr>
                        <a:spcAft>
                          <a:spcPts val="1200"/>
                        </a:spcAft>
                      </a:pPr>
                      <a:r>
                        <a:rPr lang="en-GB" sz="1200" b="1" dirty="0">
                          <a:solidFill>
                            <a:srgbClr val="595959"/>
                          </a:solidFill>
                          <a:effectLst/>
                          <a:latin typeface="Arial"/>
                          <a:ea typeface="Times New Roman"/>
                          <a:cs typeface="Arial"/>
                        </a:rPr>
                        <a:t>Stability Option</a:t>
                      </a:r>
                      <a:endParaRPr lang="en-GB" sz="1200" dirty="0">
                        <a:solidFill>
                          <a:srgbClr val="595959"/>
                        </a:solidFill>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1200"/>
                        </a:spcAft>
                      </a:pPr>
                      <a:r>
                        <a:rPr lang="en-GB" sz="1200" b="1" dirty="0">
                          <a:solidFill>
                            <a:srgbClr val="595959"/>
                          </a:solidFill>
                          <a:effectLst/>
                          <a:latin typeface="Arial"/>
                          <a:ea typeface="Times New Roman"/>
                          <a:cs typeface="Arial"/>
                        </a:rPr>
                        <a:t>Description </a:t>
                      </a:r>
                      <a:endParaRPr lang="en-GB" sz="1200" dirty="0">
                        <a:solidFill>
                          <a:srgbClr val="595959"/>
                        </a:solidFill>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1200"/>
                        </a:spcAft>
                      </a:pPr>
                      <a:r>
                        <a:rPr lang="en-GB" sz="1200" b="1">
                          <a:solidFill>
                            <a:srgbClr val="595959"/>
                          </a:solidFill>
                          <a:effectLst/>
                          <a:latin typeface="Arial"/>
                          <a:ea typeface="Times New Roman"/>
                          <a:cs typeface="Arial"/>
                        </a:rPr>
                        <a:t>Application</a:t>
                      </a:r>
                      <a:endParaRPr lang="en-GB" sz="1200">
                        <a:solidFill>
                          <a:srgbClr val="595959"/>
                        </a:solidFill>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0">
                <a:tc>
                  <a:txBody>
                    <a:bodyPr/>
                    <a:lstStyle/>
                    <a:p>
                      <a:pPr algn="ctr">
                        <a:spcAft>
                          <a:spcPts val="1200"/>
                        </a:spcAft>
                      </a:pPr>
                      <a:r>
                        <a:rPr lang="en-GB" sz="1200" dirty="0">
                          <a:solidFill>
                            <a:srgbClr val="595959"/>
                          </a:solidFill>
                          <a:effectLst/>
                          <a:latin typeface="Arial"/>
                          <a:ea typeface="Times New Roman"/>
                          <a:cs typeface="Arial"/>
                        </a:rPr>
                        <a:t>Standard</a:t>
                      </a:r>
                      <a:endParaRPr lang="en-GB" sz="1200" dirty="0">
                        <a:solidFill>
                          <a:srgbClr val="595959"/>
                        </a:solidFill>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1200"/>
                        </a:spcAft>
                      </a:pPr>
                      <a:r>
                        <a:rPr lang="en-GB" sz="1200" dirty="0">
                          <a:solidFill>
                            <a:srgbClr val="595959"/>
                          </a:solidFill>
                          <a:effectLst/>
                          <a:latin typeface="Arial"/>
                          <a:ea typeface="Times New Roman"/>
                          <a:cs typeface="Arial"/>
                        </a:rPr>
                        <a:t>Allows a CP to offer a higher line rate, by allowing the line to have a lower stability target than the Stable Option provides.</a:t>
                      </a:r>
                      <a:endParaRPr lang="en-GB" sz="1200" dirty="0">
                        <a:solidFill>
                          <a:srgbClr val="595959"/>
                        </a:solidFill>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r>
                        <a:rPr lang="en-GB" sz="1200" kern="1200" dirty="0" smtClean="0">
                          <a:solidFill>
                            <a:srgbClr val="595959"/>
                          </a:solidFill>
                          <a:effectLst/>
                          <a:latin typeface="Arial"/>
                          <a:ea typeface="Times New Roman"/>
                          <a:cs typeface="Arial"/>
                        </a:rPr>
                        <a:t>This </a:t>
                      </a:r>
                      <a:r>
                        <a:rPr lang="en-GB" sz="1200" kern="1200" dirty="0">
                          <a:solidFill>
                            <a:srgbClr val="595959"/>
                          </a:solidFill>
                          <a:effectLst/>
                          <a:latin typeface="Arial"/>
                          <a:ea typeface="Times New Roman"/>
                          <a:cs typeface="Arial"/>
                        </a:rPr>
                        <a:t>is the default level of stability, which would be more suitable for best efforts type applications</a:t>
                      </a:r>
                      <a:r>
                        <a:rPr lang="en-GB" sz="1000" dirty="0">
                          <a:solidFill>
                            <a:srgbClr val="595959"/>
                          </a:solidFill>
                          <a:effectLst/>
                          <a:latin typeface="Times"/>
                          <a:cs typeface="Arial"/>
                        </a:rPr>
                        <a:t>.</a:t>
                      </a:r>
                      <a:r>
                        <a:rPr lang="en-GB" sz="1000" dirty="0">
                          <a:solidFill>
                            <a:srgbClr val="595959"/>
                          </a:solidFill>
                          <a:effectLst/>
                          <a:latin typeface="Times"/>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0">
                <a:tc>
                  <a:txBody>
                    <a:bodyPr/>
                    <a:lstStyle/>
                    <a:p>
                      <a:pPr algn="ctr">
                        <a:spcAft>
                          <a:spcPts val="1200"/>
                        </a:spcAft>
                      </a:pPr>
                      <a:r>
                        <a:rPr lang="en-GB" sz="1200" dirty="0">
                          <a:solidFill>
                            <a:srgbClr val="595959"/>
                          </a:solidFill>
                          <a:effectLst/>
                          <a:latin typeface="Arial"/>
                          <a:ea typeface="Times New Roman"/>
                          <a:cs typeface="Arial"/>
                        </a:rPr>
                        <a:t>Stable</a:t>
                      </a:r>
                      <a:endParaRPr lang="en-GB" sz="1200" dirty="0">
                        <a:solidFill>
                          <a:srgbClr val="595959"/>
                        </a:solidFill>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1200"/>
                        </a:spcAft>
                      </a:pPr>
                      <a:r>
                        <a:rPr lang="en-GB" sz="1200" dirty="0">
                          <a:solidFill>
                            <a:srgbClr val="595959"/>
                          </a:solidFill>
                          <a:effectLst/>
                          <a:latin typeface="Arial"/>
                          <a:ea typeface="Times New Roman"/>
                          <a:cs typeface="Arial"/>
                        </a:rPr>
                        <a:t>This setting - aims to keep the line working with only a few errored seconds and retrains each day.</a:t>
                      </a:r>
                      <a:endParaRPr lang="en-GB" sz="1200" dirty="0">
                        <a:solidFill>
                          <a:srgbClr val="595959"/>
                        </a:solidFill>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1200"/>
                        </a:spcAft>
                      </a:pPr>
                      <a:r>
                        <a:rPr lang="en-GB" sz="1200">
                          <a:solidFill>
                            <a:srgbClr val="595959"/>
                          </a:solidFill>
                          <a:effectLst/>
                          <a:latin typeface="Arial"/>
                          <a:ea typeface="Times New Roman"/>
                          <a:cs typeface="Arial"/>
                        </a:rPr>
                        <a:t>Offers a higher level of stability and error performance.</a:t>
                      </a:r>
                      <a:endParaRPr lang="en-GB" sz="1200">
                        <a:solidFill>
                          <a:srgbClr val="595959"/>
                        </a:solidFill>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0">
                <a:tc>
                  <a:txBody>
                    <a:bodyPr/>
                    <a:lstStyle/>
                    <a:p>
                      <a:pPr algn="ctr">
                        <a:spcAft>
                          <a:spcPts val="1200"/>
                        </a:spcAft>
                      </a:pPr>
                      <a:r>
                        <a:rPr lang="en-GB" sz="1200" dirty="0">
                          <a:solidFill>
                            <a:srgbClr val="595959"/>
                          </a:solidFill>
                          <a:effectLst/>
                          <a:latin typeface="Arial"/>
                          <a:ea typeface="Times New Roman"/>
                          <a:cs typeface="Arial"/>
                        </a:rPr>
                        <a:t>Super Stable</a:t>
                      </a:r>
                      <a:endParaRPr lang="en-GB" sz="1200" dirty="0">
                        <a:solidFill>
                          <a:srgbClr val="595959"/>
                        </a:solidFill>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1200"/>
                        </a:spcAft>
                      </a:pPr>
                      <a:r>
                        <a:rPr lang="en-GB" sz="1200" dirty="0">
                          <a:solidFill>
                            <a:srgbClr val="595959"/>
                          </a:solidFill>
                          <a:effectLst/>
                          <a:latin typeface="Arial"/>
                          <a:ea typeface="Times New Roman"/>
                          <a:cs typeface="Arial"/>
                        </a:rPr>
                        <a:t>This option allows CPs to offer a higher level of stability by using increased error protection. The line will work at a lower speed than the Stable option and at times it may give rise to increased latency.</a:t>
                      </a:r>
                      <a:endParaRPr lang="en-GB" sz="1200" dirty="0">
                        <a:solidFill>
                          <a:srgbClr val="595959"/>
                        </a:solidFill>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1200"/>
                        </a:spcAft>
                      </a:pPr>
                      <a:r>
                        <a:rPr lang="en-GB" sz="1200" dirty="0">
                          <a:solidFill>
                            <a:srgbClr val="595959"/>
                          </a:solidFill>
                          <a:effectLst/>
                          <a:latin typeface="Arial"/>
                          <a:ea typeface="Times New Roman"/>
                          <a:cs typeface="Arial"/>
                        </a:rPr>
                        <a:t>Offers the maximum level of stability and is more suitable for applications which require very good error performance and a higher level of line stability (e.g. video).</a:t>
                      </a:r>
                      <a:endParaRPr lang="en-GB" sz="1200" dirty="0">
                        <a:solidFill>
                          <a:srgbClr val="595959"/>
                        </a:solidFill>
                        <a:effectLst/>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19" name="AutoShape 40"/>
          <p:cNvSpPr>
            <a:spLocks noChangeArrowheads="1"/>
          </p:cNvSpPr>
          <p:nvPr/>
        </p:nvSpPr>
        <p:spPr bwMode="auto">
          <a:xfrm>
            <a:off x="11135344" y="2456508"/>
            <a:ext cx="673100" cy="2547937"/>
          </a:xfrm>
          <a:prstGeom prst="downArrow">
            <a:avLst>
              <a:gd name="adj1" fmla="val 50000"/>
              <a:gd name="adj2" fmla="val 117434"/>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w="9525">
            <a:solidFill>
              <a:srgbClr val="000000"/>
            </a:solidFill>
            <a:miter lim="800000"/>
            <a:headEnd/>
            <a:tailEnd/>
          </a:ln>
        </p:spPr>
        <p:txBody>
          <a:bodyPr vert="vert270"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itchFamily="34" charset="0"/>
                <a:cs typeface="Arial" pitchFamily="34" charset="0"/>
              </a:rPr>
              <a:t>Increased Stability</a:t>
            </a:r>
          </a:p>
        </p:txBody>
      </p:sp>
      <p:sp>
        <p:nvSpPr>
          <p:cNvPr id="11" name="AutoShape 40"/>
          <p:cNvSpPr>
            <a:spLocks noChangeArrowheads="1"/>
          </p:cNvSpPr>
          <p:nvPr/>
        </p:nvSpPr>
        <p:spPr bwMode="auto">
          <a:xfrm rot="10800000">
            <a:off x="4870648" y="2412157"/>
            <a:ext cx="673100" cy="2547937"/>
          </a:xfrm>
          <a:prstGeom prst="downArrow">
            <a:avLst>
              <a:gd name="adj1" fmla="val 50000"/>
              <a:gd name="adj2" fmla="val 117434"/>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w="9525">
            <a:solidFill>
              <a:srgbClr val="000000"/>
            </a:solidFill>
            <a:miter lim="800000"/>
            <a:headEnd/>
            <a:tailEnd/>
          </a:ln>
        </p:spPr>
        <p:txBody>
          <a:bodyPr vert="vert"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itchFamily="34" charset="0"/>
                <a:cs typeface="Arial" pitchFamily="34" charset="0"/>
              </a:rPr>
              <a:t>Increased Speed</a:t>
            </a:r>
          </a:p>
        </p:txBody>
      </p:sp>
    </p:spTree>
    <p:extLst>
      <p:ext uri="{BB962C8B-B14F-4D97-AF65-F5344CB8AC3E}">
        <p14:creationId xmlns:p14="http://schemas.microsoft.com/office/powerpoint/2010/main" val="1131535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FTTC Ordering Options</a:t>
            </a:r>
            <a:endParaRPr lang="en-GB" dirty="0"/>
          </a:p>
        </p:txBody>
      </p:sp>
      <p:sp>
        <p:nvSpPr>
          <p:cNvPr id="5" name="Slide Number Placeholder 4"/>
          <p:cNvSpPr>
            <a:spLocks noGrp="1"/>
          </p:cNvSpPr>
          <p:nvPr>
            <p:ph type="sldNum" sz="quarter" idx="12"/>
          </p:nvPr>
        </p:nvSpPr>
        <p:spPr/>
        <p:txBody>
          <a:bodyPr/>
          <a:lstStyle/>
          <a:p>
            <a:fld id="{0B868178-02AE-42FC-958D-6B8F13B60175}" type="slidenum">
              <a:rPr lang="en-GB" smtClean="0"/>
              <a:pPr/>
              <a:t>8</a:t>
            </a:fld>
            <a:endParaRPr lang="en-GB" dirty="0"/>
          </a:p>
        </p:txBody>
      </p:sp>
      <p:sp>
        <p:nvSpPr>
          <p:cNvPr id="6" name="Content Placeholder 2"/>
          <p:cNvSpPr>
            <a:spLocks noGrp="1"/>
          </p:cNvSpPr>
          <p:nvPr>
            <p:ph idx="1"/>
          </p:nvPr>
        </p:nvSpPr>
        <p:spPr>
          <a:xfrm>
            <a:off x="5183708" y="1404045"/>
            <a:ext cx="6264696" cy="4824536"/>
          </a:xfrm>
        </p:spPr>
        <p:txBody>
          <a:bodyPr>
            <a:normAutofit lnSpcReduction="10000"/>
          </a:bodyPr>
          <a:lstStyle/>
          <a:p>
            <a:pPr marL="0" indent="0">
              <a:buNone/>
            </a:pPr>
            <a:r>
              <a:rPr lang="en-GB" sz="1300" b="1" dirty="0" smtClean="0">
                <a:solidFill>
                  <a:schemeClr val="accent2"/>
                </a:solidFill>
                <a:latin typeface="Arial" panose="020B0604020202020204" pitchFamily="34" charset="0"/>
                <a:cs typeface="Arial" panose="020B0604020202020204" pitchFamily="34" charset="0"/>
              </a:rPr>
              <a:t>Step 2: Product Details</a:t>
            </a:r>
            <a:endParaRPr lang="en-GB" sz="1300" dirty="0" smtClean="0">
              <a:latin typeface="Arial" panose="020B0604020202020204" pitchFamily="34" charset="0"/>
              <a:cs typeface="Arial" panose="020B0604020202020204" pitchFamily="34" charset="0"/>
            </a:endParaRPr>
          </a:p>
          <a:p>
            <a:pPr marL="0" indent="0">
              <a:buNone/>
            </a:pPr>
            <a:endParaRPr lang="en-GB" sz="1300" dirty="0">
              <a:latin typeface="Arial" panose="020B0604020202020204" pitchFamily="34" charset="0"/>
              <a:cs typeface="Arial" panose="020B0604020202020204" pitchFamily="34" charset="0"/>
            </a:endParaRPr>
          </a:p>
          <a:p>
            <a:pPr marL="228600" indent="-228600">
              <a:spcBef>
                <a:spcPts val="1200"/>
              </a:spcBef>
              <a:buAutoNum type="arabicPeriod"/>
            </a:pPr>
            <a:r>
              <a:rPr lang="en-US" sz="1300" b="1" dirty="0" smtClean="0">
                <a:solidFill>
                  <a:srgbClr val="595959"/>
                </a:solidFill>
                <a:latin typeface="Arial" panose="020B0604020202020204" pitchFamily="34" charset="0"/>
                <a:cs typeface="Arial" panose="020B0604020202020204" pitchFamily="34" charset="0"/>
              </a:rPr>
              <a:t>Extension Kit </a:t>
            </a:r>
            <a:r>
              <a:rPr lang="en-US" sz="1300" dirty="0" smtClean="0">
                <a:solidFill>
                  <a:srgbClr val="595959"/>
                </a:solidFill>
                <a:latin typeface="Arial" panose="020B0604020202020204" pitchFamily="34" charset="0"/>
                <a:cs typeface="Arial" panose="020B0604020202020204" pitchFamily="34" charset="0"/>
              </a:rPr>
              <a:t>– </a:t>
            </a:r>
            <a:r>
              <a:rPr lang="en-GB" sz="1300" dirty="0">
                <a:solidFill>
                  <a:srgbClr val="595959"/>
                </a:solidFill>
                <a:latin typeface="Arial" panose="020B0604020202020204" pitchFamily="34" charset="0"/>
                <a:cs typeface="Arial" panose="020B0604020202020204" pitchFamily="34" charset="0"/>
              </a:rPr>
              <a:t>select if this is needed, or you can choose to Authorize for it to be used if it’s found to be needed on the day of </a:t>
            </a:r>
            <a:r>
              <a:rPr lang="en-GB" sz="1300" dirty="0" smtClean="0">
                <a:solidFill>
                  <a:srgbClr val="595959"/>
                </a:solidFill>
                <a:latin typeface="Arial" panose="020B0604020202020204" pitchFamily="34" charset="0"/>
                <a:cs typeface="Arial" panose="020B0604020202020204" pitchFamily="34" charset="0"/>
              </a:rPr>
              <a:t>install</a:t>
            </a:r>
          </a:p>
          <a:p>
            <a:pPr marL="0" lvl="1" indent="0">
              <a:spcBef>
                <a:spcPts val="1200"/>
              </a:spcBef>
              <a:buNone/>
            </a:pPr>
            <a:r>
              <a:rPr lang="en-GB" sz="1300" dirty="0" smtClean="0">
                <a:solidFill>
                  <a:srgbClr val="595959"/>
                </a:solidFill>
                <a:latin typeface="Arial" panose="020B0604020202020204" pitchFamily="34" charset="0"/>
                <a:cs typeface="Arial" panose="020B0604020202020204" pitchFamily="34" charset="0"/>
              </a:rPr>
              <a:t>The </a:t>
            </a:r>
            <a:r>
              <a:rPr lang="en-GB" sz="1300" dirty="0">
                <a:solidFill>
                  <a:srgbClr val="595959"/>
                </a:solidFill>
                <a:latin typeface="Arial" panose="020B0604020202020204" pitchFamily="34" charset="0"/>
                <a:cs typeface="Arial" panose="020B0604020202020204" pitchFamily="34" charset="0"/>
              </a:rPr>
              <a:t>Data Extension Kit provides the ability to have the modem sited remotely from the master socket in the home. The service is included within the installation charge, but does need to be authorised on the provide order to allow the engineer to be able to do the work. </a:t>
            </a:r>
            <a:endParaRPr lang="en-GB" sz="1300" dirty="0" smtClean="0">
              <a:solidFill>
                <a:srgbClr val="595959"/>
              </a:solidFill>
              <a:latin typeface="Arial" panose="020B0604020202020204" pitchFamily="34" charset="0"/>
              <a:cs typeface="Arial" panose="020B0604020202020204" pitchFamily="34" charset="0"/>
            </a:endParaRPr>
          </a:p>
          <a:p>
            <a:pPr marL="230400" indent="-230400">
              <a:spcBef>
                <a:spcPts val="1200"/>
              </a:spcBef>
            </a:pPr>
            <a:r>
              <a:rPr lang="en-US" sz="1300" b="1" dirty="0" smtClean="0">
                <a:solidFill>
                  <a:srgbClr val="595959"/>
                </a:solidFill>
                <a:latin typeface="Arial" panose="020B0604020202020204" pitchFamily="34" charset="0"/>
                <a:cs typeface="Arial" panose="020B0604020202020204" pitchFamily="34" charset="0"/>
              </a:rPr>
              <a:t>2. Managed Install modules</a:t>
            </a:r>
            <a:r>
              <a:rPr lang="en-US" sz="1300" dirty="0" smtClean="0">
                <a:solidFill>
                  <a:srgbClr val="595959"/>
                </a:solidFill>
                <a:latin typeface="Arial" panose="020B0604020202020204" pitchFamily="34" charset="0"/>
                <a:cs typeface="Arial" panose="020B0604020202020204" pitchFamily="34" charset="0"/>
              </a:rPr>
              <a:t> - only applies when you have selected Self Install ‘N’ in the Cost Options section i.e. you want a Managed Install</a:t>
            </a:r>
          </a:p>
          <a:p>
            <a:pPr lvl="1" indent="0">
              <a:spcBef>
                <a:spcPts val="1200"/>
              </a:spcBef>
              <a:buNone/>
            </a:pPr>
            <a:r>
              <a:rPr lang="en-US" sz="1300" dirty="0" smtClean="0">
                <a:solidFill>
                  <a:srgbClr val="595959"/>
                </a:solidFill>
                <a:latin typeface="Arial" panose="020B0604020202020204" pitchFamily="34" charset="0"/>
                <a:cs typeface="Arial" panose="020B0604020202020204" pitchFamily="34" charset="0"/>
              </a:rPr>
              <a:t>The </a:t>
            </a:r>
            <a:r>
              <a:rPr lang="en-US" sz="1300" dirty="0" smtClean="0">
                <a:solidFill>
                  <a:srgbClr val="595959"/>
                </a:solidFill>
                <a:latin typeface="Arial" panose="020B0604020202020204" pitchFamily="34" charset="0"/>
                <a:cs typeface="Arial" panose="020B0604020202020204" pitchFamily="34" charset="0"/>
              </a:rPr>
              <a:t>number of modules selected reflects how many devices the End User needs connecting when the engineer visits the premises on the appointment date. </a:t>
            </a:r>
          </a:p>
          <a:p>
            <a:pPr lvl="1" indent="0">
              <a:spcBef>
                <a:spcPts val="1200"/>
              </a:spcBef>
              <a:buNone/>
            </a:pPr>
            <a:r>
              <a:rPr lang="en-US" sz="1300" dirty="0" smtClean="0">
                <a:solidFill>
                  <a:srgbClr val="595959"/>
                </a:solidFill>
                <a:latin typeface="Arial" panose="020B0604020202020204" pitchFamily="34" charset="0"/>
                <a:cs typeface="Arial" panose="020B0604020202020204" pitchFamily="34" charset="0"/>
              </a:rPr>
              <a:t>At least one module must be selected to avoid your order being rejected. </a:t>
            </a:r>
          </a:p>
          <a:p>
            <a:pPr lvl="1" indent="0">
              <a:spcBef>
                <a:spcPts val="1200"/>
              </a:spcBef>
              <a:buNone/>
            </a:pPr>
            <a:r>
              <a:rPr lang="en-US" sz="1300" dirty="0" smtClean="0">
                <a:solidFill>
                  <a:srgbClr val="595959"/>
                </a:solidFill>
                <a:latin typeface="Arial" panose="020B0604020202020204" pitchFamily="34" charset="0"/>
                <a:cs typeface="Arial" panose="020B0604020202020204" pitchFamily="34" charset="0"/>
              </a:rPr>
              <a:t>Module 1 is a standard connection to 1 PC/Mac and is the most common option in this scenario. </a:t>
            </a:r>
          </a:p>
          <a:p>
            <a:pPr lvl="1" indent="0">
              <a:spcBef>
                <a:spcPts val="1200"/>
              </a:spcBef>
              <a:buNone/>
            </a:pPr>
            <a:r>
              <a:rPr lang="en-US" sz="1300" dirty="0" smtClean="0">
                <a:solidFill>
                  <a:srgbClr val="595959"/>
                </a:solidFill>
                <a:latin typeface="Arial" panose="020B0604020202020204" pitchFamily="34" charset="0"/>
                <a:cs typeface="Arial" panose="020B0604020202020204" pitchFamily="34" charset="0"/>
              </a:rPr>
              <a:t>You will need to make sure that the end user has received their CPE in time for the appointment so that the engineer can connect it and make sure the service is working.</a:t>
            </a:r>
          </a:p>
        </p:txBody>
      </p:sp>
      <p:pic>
        <p:nvPicPr>
          <p:cNvPr id="17" name="Picture 16"/>
          <p:cNvPicPr/>
          <p:nvPr/>
        </p:nvPicPr>
        <p:blipFill rotWithShape="1">
          <a:blip r:embed="rId2"/>
          <a:srcRect l="1582" r="38498"/>
          <a:stretch/>
        </p:blipFill>
        <p:spPr>
          <a:xfrm>
            <a:off x="752996" y="1842464"/>
            <a:ext cx="3566616" cy="3450013"/>
          </a:xfrm>
          <a:prstGeom prst="rect">
            <a:avLst/>
          </a:prstGeom>
          <a:ln>
            <a:solidFill>
              <a:schemeClr val="accent1"/>
            </a:solidFill>
          </a:ln>
        </p:spPr>
      </p:pic>
      <p:sp>
        <p:nvSpPr>
          <p:cNvPr id="10" name="Oval 9"/>
          <p:cNvSpPr/>
          <p:nvPr/>
        </p:nvSpPr>
        <p:spPr>
          <a:xfrm>
            <a:off x="613420" y="2810421"/>
            <a:ext cx="177800" cy="177800"/>
          </a:xfrm>
          <a:prstGeom prst="ellipse">
            <a:avLst/>
          </a:prstGeom>
          <a:solidFill>
            <a:srgbClr val="D9E2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000" dirty="0" smtClean="0">
                <a:solidFill>
                  <a:srgbClr val="193A67"/>
                </a:solidFill>
              </a:rPr>
              <a:t>1</a:t>
            </a:r>
            <a:endParaRPr lang="en-GB" sz="1100" dirty="0">
              <a:solidFill>
                <a:srgbClr val="193A67"/>
              </a:solidFill>
            </a:endParaRPr>
          </a:p>
        </p:txBody>
      </p:sp>
      <p:sp>
        <p:nvSpPr>
          <p:cNvPr id="11" name="Oval 10"/>
          <p:cNvSpPr/>
          <p:nvPr/>
        </p:nvSpPr>
        <p:spPr>
          <a:xfrm>
            <a:off x="613420" y="3242469"/>
            <a:ext cx="177800" cy="177800"/>
          </a:xfrm>
          <a:prstGeom prst="ellipse">
            <a:avLst/>
          </a:prstGeom>
          <a:solidFill>
            <a:srgbClr val="D9E2E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000" dirty="0">
                <a:solidFill>
                  <a:srgbClr val="193A67"/>
                </a:solidFill>
              </a:rPr>
              <a:t>2</a:t>
            </a:r>
            <a:endParaRPr lang="en-GB" sz="1100" dirty="0">
              <a:solidFill>
                <a:srgbClr val="193A67"/>
              </a:solidFill>
            </a:endParaRPr>
          </a:p>
        </p:txBody>
      </p:sp>
    </p:spTree>
    <p:extLst>
      <p:ext uri="{BB962C8B-B14F-4D97-AF65-F5344CB8AC3E}">
        <p14:creationId xmlns:p14="http://schemas.microsoft.com/office/powerpoint/2010/main" val="310969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FTTP Options</a:t>
            </a:r>
            <a:endParaRPr lang="en-GB" dirty="0"/>
          </a:p>
        </p:txBody>
      </p:sp>
    </p:spTree>
    <p:extLst>
      <p:ext uri="{BB962C8B-B14F-4D97-AF65-F5344CB8AC3E}">
        <p14:creationId xmlns:p14="http://schemas.microsoft.com/office/powerpoint/2010/main" val="1571099172"/>
      </p:ext>
    </p:extLst>
  </p:cSld>
  <p:clrMapOvr>
    <a:masterClrMapping/>
  </p:clrMapOvr>
</p:sld>
</file>

<file path=ppt/theme/theme1.xml><?xml version="1.0" encoding="utf-8"?>
<a:theme xmlns:a="http://schemas.openxmlformats.org/drawingml/2006/main" name="How to Place and FTTP Order Sept 17">
  <a:themeElements>
    <a:clrScheme name="Red&amp;White - BT">
      <a:dk1>
        <a:sysClr val="windowText" lastClr="000000"/>
      </a:dk1>
      <a:lt1>
        <a:sysClr val="window" lastClr="FFFFFF"/>
      </a:lt1>
      <a:dk2>
        <a:srgbClr val="333333"/>
      </a:dk2>
      <a:lt2>
        <a:srgbClr val="666666"/>
      </a:lt2>
      <a:accent1>
        <a:srgbClr val="6400AA"/>
      </a:accent1>
      <a:accent2>
        <a:srgbClr val="E60050"/>
      </a:accent2>
      <a:accent3>
        <a:srgbClr val="00A0D6"/>
      </a:accent3>
      <a:accent4>
        <a:srgbClr val="7F7F7F"/>
      </a:accent4>
      <a:accent5>
        <a:srgbClr val="CCCCCF"/>
      </a:accent5>
      <a:accent6>
        <a:srgbClr val="E5E5E5"/>
      </a:accent6>
      <a:hlink>
        <a:srgbClr val="6400AA"/>
      </a:hlink>
      <a:folHlink>
        <a:srgbClr val="E60050"/>
      </a:folHlink>
    </a:clrScheme>
    <a:fontScheme name="Philosophy - BT">
      <a:majorFont>
        <a:latin typeface="BT Font"/>
        <a:ea typeface=""/>
        <a:cs typeface=""/>
      </a:majorFont>
      <a:minorFont>
        <a:latin typeface="BT Font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3175">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defRPr sz="1500" dirty="0" err="1" smtClean="0"/>
        </a:defPPr>
      </a:lstStyle>
    </a:txDef>
  </a:objectDefaults>
  <a:extraClrSchemeLst/>
  <a:extLst>
    <a:ext uri="{05A4C25C-085E-4340-85A3-A5531E510DB2}">
      <thm15:themeFamily xmlns:thm15="http://schemas.microsoft.com/office/thememl/2012/main" xmlns="" name="Wholesale_ppt_widescreen_fibre v2.potx" id="{CB344BD4-2EA2-45AB-BD17-00E2A7CED169}" vid="{DC9713F3-7BBB-444B-8592-4A85F21EEE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How to Place and FTTP Order Sept 17</Template>
  <TotalTime>2647</TotalTime>
  <Words>2053</Words>
  <Application>Microsoft Office PowerPoint</Application>
  <PresentationFormat>Custom</PresentationFormat>
  <Paragraphs>181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How to Place and FTTP Order Sept 17</vt:lpstr>
      <vt:lpstr>Guide to Broadband Ordering Options   Version 1</vt:lpstr>
      <vt:lpstr>Version Control</vt:lpstr>
      <vt:lpstr>PowerPoint Presentation</vt:lpstr>
      <vt:lpstr>PowerPoint Presentation</vt:lpstr>
      <vt:lpstr>FTTC Options</vt:lpstr>
      <vt:lpstr>FTTC Ordering Options</vt:lpstr>
      <vt:lpstr>FTTC Ordering Options</vt:lpstr>
      <vt:lpstr>FTTC Ordering Options</vt:lpstr>
      <vt:lpstr>FTTP Options</vt:lpstr>
      <vt:lpstr>FTTP Ordering Options</vt:lpstr>
      <vt:lpstr>FTTP Ordering Options</vt:lpstr>
      <vt:lpstr>ADSL and ADLS2+ Options</vt:lpstr>
      <vt:lpstr>ADSL Ordering Options</vt:lpstr>
      <vt:lpstr>ADSL Ordering Options</vt:lpstr>
      <vt:lpstr>ADSL 2+ Ordering Options</vt:lpstr>
      <vt:lpstr>Technical Information and Useful Links</vt:lpstr>
      <vt:lpstr>Technical Information and Useful Links</vt:lpstr>
      <vt:lpstr>PowerPoint Presentation</vt:lpstr>
    </vt:vector>
  </TitlesOfParts>
  <Company>BT Plc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Ordering Fibre to the Premises (FTTP)</dc:title>
  <dc:creator>Laura Avery</dc:creator>
  <cp:lastModifiedBy>Laura Avery</cp:lastModifiedBy>
  <cp:revision>60</cp:revision>
  <dcterms:created xsi:type="dcterms:W3CDTF">2017-10-04T07:57:45Z</dcterms:created>
  <dcterms:modified xsi:type="dcterms:W3CDTF">2017-11-24T14:33:34Z</dcterms:modified>
</cp:coreProperties>
</file>