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59" r:id="rId4"/>
    <p:sldId id="260" r:id="rId5"/>
    <p:sldId id="261" r:id="rId6"/>
    <p:sldId id="262" r:id="rId7"/>
    <p:sldId id="263" r:id="rId8"/>
    <p:sldId id="264" r:id="rId9"/>
    <p:sldId id="265" r:id="rId10"/>
    <p:sldId id="276" r:id="rId11"/>
    <p:sldId id="267" r:id="rId12"/>
    <p:sldId id="300" r:id="rId13"/>
    <p:sldId id="269" r:id="rId14"/>
    <p:sldId id="294" r:id="rId15"/>
    <p:sldId id="270" r:id="rId16"/>
    <p:sldId id="271" r:id="rId17"/>
    <p:sldId id="278" r:id="rId18"/>
    <p:sldId id="272" r:id="rId19"/>
    <p:sldId id="274" r:id="rId20"/>
    <p:sldId id="275" r:id="rId21"/>
    <p:sldId id="285" r:id="rId22"/>
    <p:sldId id="281" r:id="rId23"/>
    <p:sldId id="282"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1">
          <p15:clr>
            <a:srgbClr val="A4A3A4"/>
          </p15:clr>
        </p15:guide>
        <p15:guide id="2" orient="horz" pos="2160">
          <p15:clr>
            <a:srgbClr val="A4A3A4"/>
          </p15:clr>
        </p15:guide>
        <p15:guide id="3" pos="280">
          <p15:clr>
            <a:srgbClr val="A4A3A4"/>
          </p15:clr>
        </p15:guide>
        <p15:guide id="4" pos="5428">
          <p15:clr>
            <a:srgbClr val="A4A3A4"/>
          </p15:clr>
        </p15:guide>
        <p15:guide id="5" pos="2882">
          <p15:clr>
            <a:srgbClr val="A4A3A4"/>
          </p15:clr>
        </p15:guide>
        <p15:guide id="6" pos="3702">
          <p15:clr>
            <a:srgbClr val="A4A3A4"/>
          </p15:clr>
        </p15:guide>
        <p15:guide id="7" pos="3663">
          <p15:clr>
            <a:srgbClr val="A4A3A4"/>
          </p15:clr>
        </p15:guide>
        <p15:guide id="8" pos="5423">
          <p15:clr>
            <a:srgbClr val="A4A3A4"/>
          </p15:clr>
        </p15:guide>
        <p15:guide id="9" pos="398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A09"/>
    <a:srgbClr val="FC8613"/>
    <a:srgbClr val="E6E6E6"/>
    <a:srgbClr val="B15D8B"/>
    <a:srgbClr val="7CA3BF"/>
    <a:srgbClr val="193A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7" autoAdjust="0"/>
    <p:restoredTop sz="74248" autoAdjust="0"/>
  </p:normalViewPr>
  <p:slideViewPr>
    <p:cSldViewPr snapToGrid="0" snapToObjects="1">
      <p:cViewPr varScale="1">
        <p:scale>
          <a:sx n="68" d="100"/>
          <a:sy n="68" d="100"/>
        </p:scale>
        <p:origin x="2070" y="72"/>
      </p:cViewPr>
      <p:guideLst>
        <p:guide orient="horz" pos="791"/>
        <p:guide orient="horz" pos="2160"/>
        <p:guide pos="280"/>
        <p:guide pos="5428"/>
        <p:guide pos="2882"/>
        <p:guide pos="3702"/>
        <p:guide pos="3663"/>
        <p:guide pos="5423"/>
        <p:guide pos="3988"/>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4" d="100"/>
          <a:sy n="114" d="100"/>
        </p:scale>
        <p:origin x="-4840" y="-1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36" Type="http://schemas.openxmlformats.org/officeDocument/2006/relationships/customXml" Target="../customXml/item6.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5.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F85A2E2-EA37-CA4E-B518-E74BB8F2B3EC}" type="datetimeFigureOut">
              <a:rPr lang="en-US" smtClean="0"/>
              <a:t>2/6/2017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71BA962-AED7-DB40-B760-A91BA3CA3C8F}" type="slidenum">
              <a:rPr lang="en-US" smtClean="0"/>
              <a:t>‹#›</a:t>
            </a:fld>
            <a:endParaRPr lang="en-US"/>
          </a:p>
        </p:txBody>
      </p:sp>
    </p:spTree>
    <p:extLst>
      <p:ext uri="{BB962C8B-B14F-4D97-AF65-F5344CB8AC3E}">
        <p14:creationId xmlns:p14="http://schemas.microsoft.com/office/powerpoint/2010/main" val="3480104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AAFDAF3-B523-084A-A1FF-655763EED925}" type="datetimeFigureOut">
              <a:rPr lang="en-US" smtClean="0"/>
              <a:pPr/>
              <a:t>2/6/2017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B007EA1-4A24-EE48-990D-C1E75DDD0CA1}" type="slidenum">
              <a:rPr lang="en-US" smtClean="0"/>
              <a:pPr/>
              <a:t>‹#›</a:t>
            </a:fld>
            <a:endParaRPr lang="en-US" dirty="0"/>
          </a:p>
        </p:txBody>
      </p:sp>
    </p:spTree>
    <p:extLst>
      <p:ext uri="{BB962C8B-B14F-4D97-AF65-F5344CB8AC3E}">
        <p14:creationId xmlns:p14="http://schemas.microsoft.com/office/powerpoint/2010/main" val="25539084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The aim of this</a:t>
            </a:r>
            <a:r>
              <a:rPr lang="en-GB" sz="1200" baseline="0" dirty="0"/>
              <a:t> slide deck is to give you an overview of SIP trunking, what it does, the market drivers,  our own SIP product for the UK wholesale and reseller market and the great opportunities ahead.</a:t>
            </a:r>
          </a:p>
          <a:p>
            <a:endParaRPr lang="en-US"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1</a:t>
            </a:fld>
            <a:endParaRPr lang="en-US" dirty="0"/>
          </a:p>
        </p:txBody>
      </p:sp>
    </p:spTree>
    <p:extLst>
      <p:ext uri="{BB962C8B-B14F-4D97-AF65-F5344CB8AC3E}">
        <p14:creationId xmlns:p14="http://schemas.microsoft.com/office/powerpoint/2010/main" val="218596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So, let’s take a closer look at SIP Trunking and how it works.</a:t>
            </a:r>
          </a:p>
        </p:txBody>
      </p:sp>
      <p:sp>
        <p:nvSpPr>
          <p:cNvPr id="4" name="Slide Number Placeholder 3"/>
          <p:cNvSpPr>
            <a:spLocks noGrp="1"/>
          </p:cNvSpPr>
          <p:nvPr>
            <p:ph type="sldNum" sz="quarter" idx="10"/>
          </p:nvPr>
        </p:nvSpPr>
        <p:spPr/>
        <p:txBody>
          <a:bodyPr/>
          <a:lstStyle/>
          <a:p>
            <a:fld id="{6B007EA1-4A24-EE48-990D-C1E75DDD0CA1}" type="slidenum">
              <a:rPr lang="en-US" smtClean="0"/>
              <a:pPr/>
              <a:t>10</a:t>
            </a:fld>
            <a:endParaRPr lang="en-US" dirty="0"/>
          </a:p>
        </p:txBody>
      </p:sp>
    </p:spTree>
    <p:extLst>
      <p:ext uri="{BB962C8B-B14F-4D97-AF65-F5344CB8AC3E}">
        <p14:creationId xmlns:p14="http://schemas.microsoft.com/office/powerpoint/2010/main" val="411968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Traditionally, businesses of all sizes have tended to opt for an onsite PBX. This allows multiple internal phones to be connected to the PSTN via a limited number of external lines - which are often bundled as ISDN (or for larger offices, a Primary Rate Interface  or PRI). The number of simultaneous external calls is limited by the capacity of the line. Incoming calls can be routed initially to an operator or can go directly to users who have a Direct </a:t>
            </a:r>
            <a:r>
              <a:rPr lang="en-GB" sz="1200" baseline="0" dirty="0">
                <a:latin typeface="Calibri"/>
                <a:cs typeface="Calibri"/>
              </a:rPr>
              <a:t>Dial In (DDI) number.  The PBX also allows internal calls between users. Another important feature is audio conferencing.</a:t>
            </a:r>
          </a:p>
          <a:p>
            <a:endParaRPr lang="en-GB" sz="1200" baseline="0" dirty="0">
              <a:latin typeface="Calibri"/>
              <a:cs typeface="Calibri"/>
            </a:endParaRPr>
          </a:p>
          <a:p>
            <a:r>
              <a:rPr lang="en-GB" sz="1200" baseline="0" dirty="0">
                <a:latin typeface="Calibri"/>
                <a:cs typeface="Calibri"/>
              </a:rPr>
              <a:t>The customer might also have other devices connected to the PBX.  They will also have IT and mobile communication devices and ad hoc software facilities such as instant messaging, presence and desktop sharing. However, there ‘s no integration between their mobile communications, fixed communications and IT communications features. This results in very fragmented, inconsistent and inefficient communications and working practices.</a:t>
            </a:r>
            <a:endParaRPr lang="en-GB" sz="1200" dirty="0">
              <a:latin typeface="Calibri"/>
              <a:cs typeface="Calibri"/>
            </a:endParaRPr>
          </a:p>
        </p:txBody>
      </p:sp>
      <p:sp>
        <p:nvSpPr>
          <p:cNvPr id="4" name="Slide Number Placeholder 3"/>
          <p:cNvSpPr>
            <a:spLocks noGrp="1"/>
          </p:cNvSpPr>
          <p:nvPr>
            <p:ph type="sldNum" sz="quarter" idx="10"/>
          </p:nvPr>
        </p:nvSpPr>
        <p:spPr/>
        <p:txBody>
          <a:bodyPr/>
          <a:lstStyle/>
          <a:p>
            <a:fld id="{6B007EA1-4A24-EE48-990D-C1E75DDD0CA1}" type="slidenum">
              <a:rPr lang="en-US" smtClean="0"/>
              <a:pPr/>
              <a:t>11</a:t>
            </a:fld>
            <a:endParaRPr lang="en-US" dirty="0"/>
          </a:p>
        </p:txBody>
      </p:sp>
    </p:spTree>
    <p:extLst>
      <p:ext uri="{BB962C8B-B14F-4D97-AF65-F5344CB8AC3E}">
        <p14:creationId xmlns:p14="http://schemas.microsoft.com/office/powerpoint/2010/main" val="164793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With</a:t>
            </a:r>
            <a:r>
              <a:rPr lang="en-US" dirty="0"/>
              <a:t> SIP Trunking, the end user won’t notice much of a change - we just replace ISDN with SIP. </a:t>
            </a:r>
            <a:r>
              <a:rPr lang="en-US" altLang="en-US" dirty="0"/>
              <a:t>SIP Trunking removes </a:t>
            </a:r>
            <a:r>
              <a:rPr lang="en-US" noProof="0" dirty="0"/>
              <a:t>the</a:t>
            </a:r>
            <a:r>
              <a:rPr lang="en-US" altLang="en-US" dirty="0"/>
              <a:t> inconsistencies and inefficiencies </a:t>
            </a:r>
            <a:r>
              <a:rPr lang="en-US" dirty="0"/>
              <a:t>caused by ISDN </a:t>
            </a:r>
            <a:r>
              <a:rPr lang="en-US" altLang="en-US" dirty="0"/>
              <a:t>. It includes all of the standard features delivered by a PBX as well as unified communications features delivered by the cloud. </a:t>
            </a:r>
            <a:r>
              <a:rPr lang="en-GB" dirty="0"/>
              <a:t>As SIP is cloud-based, there’s no need for any upfront investment. Users can start small and build up over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12</a:t>
            </a:fld>
            <a:endParaRPr lang="en-US" dirty="0"/>
          </a:p>
        </p:txBody>
      </p:sp>
    </p:spTree>
    <p:extLst>
      <p:ext uri="{BB962C8B-B14F-4D97-AF65-F5344CB8AC3E}">
        <p14:creationId xmlns:p14="http://schemas.microsoft.com/office/powerpoint/2010/main" val="164793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So, what is it? SIP Trunking is a secure IP solution that helps customers to move gradually from ISDN to a fully hosted unified communications solution. As mentioned earlier, it fits in the gap between legacy systems and cloud-based IP solutions. And it’s suitable for businesses of virtually any size.</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a:spcAft>
                <a:spcPts val="0"/>
              </a:spcAft>
            </a:pPr>
            <a:r>
              <a:rPr lang="en-GB" dirty="0"/>
              <a:t>As a carrier class VoIP service, </a:t>
            </a:r>
            <a:r>
              <a:rPr lang="en-US" dirty="0"/>
              <a:t>it replaces ISDN: it’s lower cost and more flexible. SIPT removes complexity, for example, by eliminating the need for older ISDN2 and ISDN30 technology. As the voice service of the future, it also provides a gradual migration path to a fully hosted Unified Communications (UC) solution. And it’s relevant for virtually all of our customer base.</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13</a:t>
            </a:fld>
            <a:endParaRPr lang="en-US" dirty="0"/>
          </a:p>
        </p:txBody>
      </p:sp>
    </p:spTree>
    <p:extLst>
      <p:ext uri="{BB962C8B-B14F-4D97-AF65-F5344CB8AC3E}">
        <p14:creationId xmlns:p14="http://schemas.microsoft.com/office/powerpoint/2010/main" val="86803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SIP Trunking significantly reduces cost – both in comparison with ISDN and also in terms of rationalising your estate. It provides peace of mind through business continuity. It can be easily scaled up and down according to changing needs and it’s also ready to meet new future demands.</a:t>
            </a:r>
          </a:p>
          <a:p>
            <a:endParaRPr lang="en-US"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14</a:t>
            </a:fld>
            <a:endParaRPr lang="en-US" dirty="0"/>
          </a:p>
        </p:txBody>
      </p:sp>
    </p:spTree>
    <p:extLst>
      <p:ext uri="{BB962C8B-B14F-4D97-AF65-F5344CB8AC3E}">
        <p14:creationId xmlns:p14="http://schemas.microsoft.com/office/powerpoint/2010/main" val="54955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Why use</a:t>
            </a:r>
            <a:r>
              <a:rPr lang="en-US" b="0" i="0" dirty="0" smtClean="0"/>
              <a:t> our</a:t>
            </a:r>
            <a:r>
              <a:rPr lang="en-US" b="0" i="0" baseline="0" dirty="0" smtClean="0"/>
              <a:t> company </a:t>
            </a:r>
            <a:r>
              <a:rPr lang="en-US" b="0" i="0" dirty="0" smtClean="0"/>
              <a:t>for </a:t>
            </a:r>
            <a:r>
              <a:rPr lang="en-US" b="0" i="0" dirty="0"/>
              <a:t>SIP </a:t>
            </a:r>
            <a:r>
              <a:rPr lang="en-US" b="0" i="0" dirty="0" err="1"/>
              <a:t>Trunking</a:t>
            </a:r>
            <a:r>
              <a:rPr lang="en-US" b="0" i="0" dirty="0"/>
              <a:t>?</a:t>
            </a:r>
          </a:p>
          <a:p>
            <a:endParaRPr lang="en-US" b="0" i="0" dirty="0"/>
          </a:p>
          <a:p>
            <a:pPr marL="171450" indent="-171450">
              <a:buFont typeface="Arial" panose="020B0604020202020204" pitchFamily="34" charset="0"/>
              <a:buChar char="•"/>
            </a:pPr>
            <a:r>
              <a:rPr lang="en-US" b="0" i="0" dirty="0"/>
              <a:t>Pay as You</a:t>
            </a:r>
            <a:r>
              <a:rPr lang="en-US" b="0" i="0" baseline="0" dirty="0"/>
              <a:t> Grow –  we have a flexible, scalable commercial model. </a:t>
            </a:r>
            <a:r>
              <a:rPr lang="en-GB" b="0" i="0" dirty="0">
                <a:effectLst/>
              </a:rPr>
              <a:t>We offer competitive wholesale call rates and licences are available on a pay-as-you-grow basis, so you can build business profitably.</a:t>
            </a:r>
            <a:endParaRPr lang="en-US" b="0" i="0" baseline="0" dirty="0"/>
          </a:p>
          <a:p>
            <a:pPr marL="171450" indent="-171450">
              <a:buFont typeface="Arial" panose="020B0604020202020204" pitchFamily="34" charset="0"/>
              <a:buChar char="•"/>
            </a:pPr>
            <a:r>
              <a:rPr lang="en-US" b="0" i="0" baseline="0" dirty="0"/>
              <a:t>From 1 to 10,000 channels – up to 5,000 channels can be configured as standard per service (additional channels subject to planning). </a:t>
            </a:r>
          </a:p>
          <a:p>
            <a:pPr marL="171450" indent="-171450">
              <a:buFont typeface="Arial" panose="020B0604020202020204" pitchFamily="34" charset="0"/>
              <a:buChar char="•"/>
              <a:defRPr/>
            </a:pPr>
            <a:r>
              <a:rPr lang="en-US" b="0" i="0" baseline="0" dirty="0"/>
              <a:t>Business continuity – we provide </a:t>
            </a:r>
            <a:r>
              <a:rPr lang="en-GB" b="0" i="0" dirty="0"/>
              <a:t>in-built </a:t>
            </a:r>
            <a:r>
              <a:rPr lang="en-GB" sz="1200" b="0" i="0" dirty="0">
                <a:solidFill>
                  <a:srgbClr val="FFFFFF"/>
                </a:solidFill>
              </a:rPr>
              <a:t>resilience options. Users can also configure call diverts on individual number ranges. </a:t>
            </a:r>
          </a:p>
          <a:p>
            <a:pPr marL="171450" indent="-171450">
              <a:buFont typeface="Arial" panose="020B0604020202020204" pitchFamily="34" charset="0"/>
              <a:buChar char="•"/>
              <a:defRPr/>
            </a:pPr>
            <a:r>
              <a:rPr lang="en-US" b="0" i="0" baseline="0" dirty="0" err="1"/>
              <a:t>Dialler</a:t>
            </a:r>
            <a:r>
              <a:rPr lang="en-US" b="0" i="0" baseline="0" dirty="0"/>
              <a:t> support - up to 50 calls per second can be supported as standard.</a:t>
            </a:r>
          </a:p>
          <a:p>
            <a:pPr marL="171450" indent="-171450">
              <a:buFont typeface="Arial" panose="020B0604020202020204" pitchFamily="34" charset="0"/>
              <a:buChar char="•"/>
              <a:defRPr/>
            </a:pPr>
            <a:r>
              <a:rPr lang="en-US" b="0" i="0" baseline="0" dirty="0"/>
              <a:t>Interoperability support- all devices on the Wholesale SIP </a:t>
            </a:r>
            <a:r>
              <a:rPr lang="en-US" b="0" i="0" baseline="0" dirty="0" err="1"/>
              <a:t>Trunking</a:t>
            </a:r>
            <a:r>
              <a:rPr lang="en-US" b="0" i="0" baseline="0" dirty="0"/>
              <a:t> </a:t>
            </a:r>
            <a:r>
              <a:rPr lang="en-US" b="0" i="0" baseline="0" dirty="0" err="1"/>
              <a:t>authorised</a:t>
            </a:r>
            <a:r>
              <a:rPr lang="en-US" b="0" i="0" baseline="0" dirty="0"/>
              <a:t> equipment list have undergone detailed testing to ensure complete interoperability.</a:t>
            </a:r>
          </a:p>
          <a:p>
            <a:pPr marL="171450" indent="-171450">
              <a:buFont typeface="Arial" panose="020B0604020202020204" pitchFamily="34" charset="0"/>
              <a:buChar char="•"/>
              <a:defRPr/>
            </a:pPr>
            <a:r>
              <a:rPr lang="en-US" b="0" i="0" baseline="0" dirty="0"/>
              <a:t>Peace of mind – our solution is a white label </a:t>
            </a:r>
            <a:r>
              <a:rPr lang="en-US" b="0" i="0" baseline="0" dirty="0" err="1"/>
              <a:t>comms</a:t>
            </a:r>
            <a:r>
              <a:rPr lang="en-US" b="0" i="0" baseline="0" dirty="0"/>
              <a:t> service, based on a core network which ensures the service is always available. </a:t>
            </a:r>
          </a:p>
          <a:p>
            <a:pPr marL="171450" indent="-171450">
              <a:buFont typeface="Arial" panose="020B0604020202020204" pitchFamily="34" charset="0"/>
              <a:buChar char="•"/>
              <a:defRPr/>
            </a:pPr>
            <a:r>
              <a:rPr lang="en-US" b="0" i="0" baseline="0" dirty="0"/>
              <a:t>Four channel types – these are shown in the next slide. There are </a:t>
            </a:r>
            <a:r>
              <a:rPr lang="en-US" b="0" i="0" baseline="0" dirty="0" smtClean="0"/>
              <a:t>three core </a:t>
            </a:r>
            <a:r>
              <a:rPr lang="en-US" b="0" i="0" baseline="0" dirty="0"/>
              <a:t>channel types – Basic for occasional use, typically smaller satellite offices; Standard to provide the throughput for normal business use; and Premium for heavy-duty SIP channels. </a:t>
            </a:r>
          </a:p>
          <a:p>
            <a:pPr marL="171450" indent="-171450">
              <a:buFont typeface="Arial" panose="020B0604020202020204" pitchFamily="34" charset="0"/>
              <a:buChar char="•"/>
              <a:defRPr/>
            </a:pPr>
            <a:r>
              <a:rPr lang="en-US" b="0" i="0" baseline="0" dirty="0"/>
              <a:t>Service assurance diagnostics </a:t>
            </a:r>
            <a:r>
              <a:rPr lang="en-US" b="0" i="0" dirty="0"/>
              <a:t>– this is the  BT strategic fault diagnostics</a:t>
            </a:r>
            <a:r>
              <a:rPr lang="en-US" b="0" i="0" baseline="0" dirty="0"/>
              <a:t> </a:t>
            </a:r>
            <a:r>
              <a:rPr lang="en-US" b="0" i="0" dirty="0"/>
              <a:t>capability, which enables resellers to triage faults and</a:t>
            </a:r>
            <a:r>
              <a:rPr lang="en-US" b="0" i="0" baseline="0" dirty="0"/>
              <a:t> give in-depth insight into their end user traffic </a:t>
            </a:r>
            <a:r>
              <a:rPr lang="en-US" b="0" i="0" baseline="0" dirty="0" err="1"/>
              <a:t>behaviour</a:t>
            </a:r>
            <a:r>
              <a:rPr lang="en-US" b="0" i="0" baseline="0" dirty="0"/>
              <a:t> (e.g. MOS SCORE and SIP ladder diagrams)</a:t>
            </a:r>
          </a:p>
        </p:txBody>
      </p:sp>
      <p:sp>
        <p:nvSpPr>
          <p:cNvPr id="4" name="Slide Number Placeholder 3"/>
          <p:cNvSpPr>
            <a:spLocks noGrp="1"/>
          </p:cNvSpPr>
          <p:nvPr>
            <p:ph type="sldNum" sz="quarter" idx="10"/>
          </p:nvPr>
        </p:nvSpPr>
        <p:spPr/>
        <p:txBody>
          <a:bodyPr/>
          <a:lstStyle/>
          <a:p>
            <a:fld id="{6B007EA1-4A24-EE48-990D-C1E75DDD0CA1}" type="slidenum">
              <a:rPr lang="en-US" smtClean="0"/>
              <a:pPr/>
              <a:t>15</a:t>
            </a:fld>
            <a:endParaRPr lang="en-US" dirty="0"/>
          </a:p>
        </p:txBody>
      </p:sp>
    </p:spTree>
    <p:extLst>
      <p:ext uri="{BB962C8B-B14F-4D97-AF65-F5344CB8AC3E}">
        <p14:creationId xmlns:p14="http://schemas.microsoft.com/office/powerpoint/2010/main" val="283120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We offer a choice of four channel licence types to meet your customers’ needs. Basic, Standard and Premium have a minimum 1 year term. Dynamic is on a ‘per usage’ basis, with a small standby charge when it’s not being used. </a:t>
            </a:r>
          </a:p>
          <a:p>
            <a:pPr marL="0" indent="0">
              <a:buFont typeface="Arial" panose="020B0604020202020204" pitchFamily="34" charset="0"/>
              <a:buNone/>
            </a:pPr>
            <a:endParaRPr lang="en-GB" dirty="0"/>
          </a:p>
          <a:p>
            <a:pPr>
              <a:spcAft>
                <a:spcPts val="0"/>
              </a:spcAft>
            </a:pPr>
            <a:r>
              <a:rPr lang="en-GB" dirty="0"/>
              <a:t>The Basic channel is for ISDN 2 replacement, and Standard replaces ISDN 30. The Dynamic channel addresses seasonality, where there might be a need to flex up or down. </a:t>
            </a:r>
          </a:p>
        </p:txBody>
      </p:sp>
      <p:sp>
        <p:nvSpPr>
          <p:cNvPr id="4" name="Slide Number Placeholder 3"/>
          <p:cNvSpPr>
            <a:spLocks noGrp="1"/>
          </p:cNvSpPr>
          <p:nvPr>
            <p:ph type="sldNum" sz="quarter" idx="10"/>
          </p:nvPr>
        </p:nvSpPr>
        <p:spPr/>
        <p:txBody>
          <a:bodyPr/>
          <a:lstStyle/>
          <a:p>
            <a:fld id="{6B007EA1-4A24-EE48-990D-C1E75DDD0CA1}" type="slidenum">
              <a:rPr lang="en-US" smtClean="0"/>
              <a:pPr/>
              <a:t>16</a:t>
            </a:fld>
            <a:endParaRPr lang="en-US" dirty="0"/>
          </a:p>
        </p:txBody>
      </p:sp>
    </p:spTree>
    <p:extLst>
      <p:ext uri="{BB962C8B-B14F-4D97-AF65-F5344CB8AC3E}">
        <p14:creationId xmlns:p14="http://schemas.microsoft.com/office/powerpoint/2010/main" val="1209302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0" i="0" dirty="0"/>
              <a:t>There are also different ways to prioritise how your calls are answered.</a:t>
            </a:r>
          </a:p>
          <a:p>
            <a:endParaRPr lang="en-GB" altLang="en-US" b="0" i="0" dirty="0"/>
          </a:p>
          <a:p>
            <a:pPr eaLnBrk="0" fontAlgn="base" hangingPunct="0">
              <a:spcBef>
                <a:spcPts val="430"/>
              </a:spcBef>
              <a:spcAft>
                <a:spcPts val="0"/>
              </a:spcAft>
            </a:pPr>
            <a:r>
              <a:rPr lang="en-GB" altLang="en-US" b="0" i="0" dirty="0"/>
              <a:t>With Priority Routing, you can direct all of the calls from one number to an initial trunk (to one site), and they will go to that site until all the channels are used up. Subsequent calls will then be routed to a nominated </a:t>
            </a:r>
            <a:r>
              <a:rPr lang="en-GB" b="0" i="0" dirty="0"/>
              <a:t>second</a:t>
            </a:r>
            <a:r>
              <a:rPr lang="en-GB" altLang="en-US" b="0" i="0" dirty="0"/>
              <a:t> choice trunk (or site) until all of its channels </a:t>
            </a:r>
            <a:r>
              <a:rPr lang="en-GB" b="0" i="0" dirty="0"/>
              <a:t>used. And so forth…</a:t>
            </a:r>
          </a:p>
          <a:p>
            <a:endParaRPr lang="en-GB" altLang="en-US" b="0" i="0" dirty="0"/>
          </a:p>
          <a:p>
            <a:r>
              <a:rPr lang="en-GB" altLang="en-US" b="0" i="0" dirty="0"/>
              <a:t>With Round Robin Routing, instead of filling one trunk before moving to the next, calls are delivered alternately to the first, second, third choice trunks etc. in turn – which balances the incoming calls across the chosen sites.</a:t>
            </a:r>
          </a:p>
          <a:p>
            <a:endParaRPr lang="en-GB" dirty="0"/>
          </a:p>
          <a:p>
            <a:endParaRPr lang="en-US"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17</a:t>
            </a:fld>
            <a:endParaRPr lang="en-US" dirty="0"/>
          </a:p>
        </p:txBody>
      </p:sp>
    </p:spTree>
    <p:extLst>
      <p:ext uri="{BB962C8B-B14F-4D97-AF65-F5344CB8AC3E}">
        <p14:creationId xmlns:p14="http://schemas.microsoft.com/office/powerpoint/2010/main" val="11542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Number management is a challenge but at BT Wholesale, we’ll manage it for you – we’ll speed up the whole process. We have porting agreements with all of the other major carriers.</a:t>
            </a:r>
          </a:p>
          <a:p>
            <a:pPr>
              <a:spcAft>
                <a:spcPts val="0"/>
              </a:spcAft>
            </a:pPr>
            <a:endParaRPr lang="en-GB" dirty="0"/>
          </a:p>
          <a:p>
            <a:pPr>
              <a:spcAft>
                <a:spcPts val="0"/>
              </a:spcAft>
            </a:pPr>
            <a:r>
              <a:rPr lang="en-GB" dirty="0"/>
              <a:t>For telephone numbers, we provide businesses with new geographic numbers for the service from our own OFCOM range.  They can have as few or as many as they want. Consequently, SIP Trunking eliminates geographical restrictions: users can effectively have any number, anywhere.</a:t>
            </a:r>
          </a:p>
          <a:p>
            <a:pPr marL="173336" indent="-173336">
              <a:buFont typeface="Arial"/>
              <a:buChar char="•"/>
            </a:pPr>
            <a:endParaRPr lang="en-GB" dirty="0"/>
          </a:p>
          <a:p>
            <a:pPr marL="0" indent="0" defTabSz="462229" eaLnBrk="1" fontAlgn="auto" hangingPunct="1">
              <a:spcBef>
                <a:spcPts val="0"/>
              </a:spcBef>
              <a:spcAft>
                <a:spcPts val="0"/>
              </a:spcAft>
              <a:buFont typeface="Arial"/>
              <a:buNone/>
              <a:defRPr/>
            </a:pPr>
            <a:r>
              <a:rPr lang="en-GB" dirty="0"/>
              <a:t>They can port any number to the service, so they can retain their existing users’ numbers.</a:t>
            </a:r>
          </a:p>
        </p:txBody>
      </p:sp>
      <p:sp>
        <p:nvSpPr>
          <p:cNvPr id="4" name="Slide Number Placeholder 3"/>
          <p:cNvSpPr>
            <a:spLocks noGrp="1"/>
          </p:cNvSpPr>
          <p:nvPr>
            <p:ph type="sldNum" sz="quarter" idx="10"/>
          </p:nvPr>
        </p:nvSpPr>
        <p:spPr/>
        <p:txBody>
          <a:bodyPr/>
          <a:lstStyle/>
          <a:p>
            <a:fld id="{6B007EA1-4A24-EE48-990D-C1E75DDD0CA1}" type="slidenum">
              <a:rPr lang="en-US" smtClean="0"/>
              <a:pPr/>
              <a:t>18</a:t>
            </a:fld>
            <a:endParaRPr lang="en-US" dirty="0"/>
          </a:p>
        </p:txBody>
      </p:sp>
    </p:spTree>
    <p:extLst>
      <p:ext uri="{BB962C8B-B14F-4D97-AF65-F5344CB8AC3E}">
        <p14:creationId xmlns:p14="http://schemas.microsoft.com/office/powerpoint/2010/main" val="345373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And that’s not all. Reseller and  Users can also benefit from highly competitive call rates and licences. They’re cheaper than TDM rates.</a:t>
            </a:r>
          </a:p>
          <a:p>
            <a:pPr marL="173336" indent="-173336">
              <a:buFont typeface="Arial"/>
              <a:buChar char="•"/>
            </a:pPr>
            <a:r>
              <a:rPr lang="en-GB" dirty="0"/>
              <a:t>Calls are built in as standard to our platform and use our 21CN backbone and market-leading IPX platform.</a:t>
            </a:r>
          </a:p>
          <a:p>
            <a:pPr marL="173336" indent="-173336">
              <a:buFont typeface="Arial"/>
              <a:buChar char="•"/>
            </a:pPr>
            <a:r>
              <a:rPr lang="en-GB" dirty="0"/>
              <a:t>We will manage the call capacity to ensure that users can always make calls.  </a:t>
            </a:r>
          </a:p>
          <a:p>
            <a:pPr marL="173336" indent="-173336">
              <a:buFont typeface="Arial"/>
              <a:buChar char="•"/>
            </a:pPr>
            <a:r>
              <a:rPr lang="en-GB" dirty="0"/>
              <a:t>On-net calls between users are always free of charge (i.e. fixed line calls between any of the PBX sites )</a:t>
            </a:r>
          </a:p>
          <a:p>
            <a:pPr marL="173336" indent="-173336">
              <a:buFont typeface="Arial"/>
              <a:buChar char="•"/>
            </a:pPr>
            <a:r>
              <a:rPr lang="en-GB" dirty="0"/>
              <a:t>Calls are always</a:t>
            </a:r>
            <a:r>
              <a:rPr lang="en-GB" baseline="0" dirty="0"/>
              <a:t> free </a:t>
            </a:r>
            <a:r>
              <a:rPr lang="en-GB" dirty="0"/>
              <a:t>inside</a:t>
            </a:r>
            <a:r>
              <a:rPr lang="en-GB" baseline="0" dirty="0"/>
              <a:t> the reseller domain ( on- net to the reseller) the reseller can choose whether to charge for calls between their enterprises</a:t>
            </a:r>
            <a:endParaRPr lang="en-GB" dirty="0"/>
          </a:p>
          <a:p>
            <a:pPr marL="173336" indent="-173336">
              <a:buFont typeface="Arial"/>
              <a:buChar char="•"/>
            </a:pPr>
            <a:r>
              <a:rPr lang="en-GB" dirty="0"/>
              <a:t>Off-net calls will still be made over the same cloud platform, but are then passed out to the other network operators</a:t>
            </a:r>
            <a:r>
              <a:rPr lang="en-GB" baseline="0" dirty="0"/>
              <a:t>  by our award winning IP Exchange</a:t>
            </a:r>
            <a:endParaRPr lang="en-GB"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19</a:t>
            </a:fld>
            <a:endParaRPr lang="en-US" dirty="0"/>
          </a:p>
        </p:txBody>
      </p:sp>
    </p:spTree>
    <p:extLst>
      <p:ext uri="{BB962C8B-B14F-4D97-AF65-F5344CB8AC3E}">
        <p14:creationId xmlns:p14="http://schemas.microsoft.com/office/powerpoint/2010/main" val="173899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These are the main areas covered by the full presentation.</a:t>
            </a:r>
          </a:p>
          <a:p>
            <a:endParaRPr lang="en-GB"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2</a:t>
            </a:fld>
            <a:endParaRPr lang="en-US" dirty="0"/>
          </a:p>
        </p:txBody>
      </p:sp>
    </p:spTree>
    <p:extLst>
      <p:ext uri="{BB962C8B-B14F-4D97-AF65-F5344CB8AC3E}">
        <p14:creationId xmlns:p14="http://schemas.microsoft.com/office/powerpoint/2010/main" val="485949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2262" eaLnBrk="1" fontAlgn="auto" hangingPunct="1">
              <a:spcBef>
                <a:spcPts val="0"/>
              </a:spcBef>
              <a:spcAft>
                <a:spcPts val="0"/>
              </a:spcAft>
              <a:defRPr/>
            </a:pPr>
            <a:r>
              <a:rPr lang="en-GB" sz="1200" kern="1200" dirty="0">
                <a:solidFill>
                  <a:schemeClr val="tx1"/>
                </a:solidFill>
                <a:latin typeface="Arial" pitchFamily="34" charset="0"/>
                <a:ea typeface="MS PGothic" panose="020B0600070205080204" pitchFamily="34" charset="-128"/>
                <a:cs typeface="ＭＳ Ｐゴシック" charset="0"/>
              </a:rPr>
              <a:t>Access options </a:t>
            </a:r>
            <a:r>
              <a:rPr lang="en-GB" sz="1200" kern="1200" dirty="0" smtClean="0">
                <a:solidFill>
                  <a:schemeClr val="tx1"/>
                </a:solidFill>
                <a:latin typeface="Arial" pitchFamily="34" charset="0"/>
                <a:ea typeface="MS PGothic" panose="020B0600070205080204" pitchFamily="34" charset="-128"/>
                <a:cs typeface="ＭＳ Ｐゴシック" charset="0"/>
              </a:rPr>
              <a:t>available from BT Wholesale include:</a:t>
            </a:r>
            <a:endParaRPr lang="en-GB" sz="1200" kern="1200" dirty="0">
              <a:solidFill>
                <a:schemeClr val="tx1"/>
              </a:solidFill>
              <a:latin typeface="Arial" pitchFamily="34" charset="0"/>
              <a:ea typeface="MS PGothic" panose="020B0600070205080204" pitchFamily="34" charset="-128"/>
              <a:cs typeface="ＭＳ Ｐゴシック" charset="0"/>
            </a:endParaRPr>
          </a:p>
          <a:p>
            <a:pPr defTabSz="452262" eaLnBrk="1" fontAlgn="auto" hangingPunct="1">
              <a:spcBef>
                <a:spcPts val="0"/>
              </a:spcBef>
              <a:spcAft>
                <a:spcPts val="0"/>
              </a:spcAft>
              <a:defRPr/>
            </a:pPr>
            <a:endParaRPr lang="en-GB" sz="1200" kern="1200" dirty="0">
              <a:solidFill>
                <a:schemeClr val="tx1"/>
              </a:solidFill>
              <a:latin typeface="Arial" pitchFamily="34" charset="0"/>
              <a:ea typeface="MS PGothic" panose="020B0600070205080204" pitchFamily="34" charset="-128"/>
              <a:cs typeface="ＭＳ Ｐゴシック" charset="0"/>
            </a:endParaRPr>
          </a:p>
          <a:p>
            <a:pPr defTabSz="452262" eaLnBrk="1" fontAlgn="auto" hangingPunct="1">
              <a:spcBef>
                <a:spcPts val="0"/>
              </a:spcBef>
              <a:spcAft>
                <a:spcPts val="0"/>
              </a:spcAft>
              <a:defRPr/>
            </a:pPr>
            <a:r>
              <a:rPr lang="en-GB" sz="1200" b="1" kern="1200" dirty="0">
                <a:solidFill>
                  <a:schemeClr val="tx1"/>
                </a:solidFill>
                <a:latin typeface="Arial" pitchFamily="34" charset="0"/>
                <a:ea typeface="MS PGothic" panose="020B0600070205080204" pitchFamily="34" charset="-128"/>
                <a:cs typeface="ＭＳ Ｐゴシック" charset="0"/>
              </a:rPr>
              <a:t>Managed Broadband </a:t>
            </a:r>
            <a:r>
              <a:rPr lang="en-GB" sz="1200" kern="1200" dirty="0">
                <a:solidFill>
                  <a:schemeClr val="tx1"/>
                </a:solidFill>
                <a:latin typeface="Arial" pitchFamily="34" charset="0"/>
                <a:ea typeface="MS PGothic" panose="020B0600070205080204" pitchFamily="34" charset="-128"/>
                <a:cs typeface="ＭＳ Ｐゴシック" charset="0"/>
              </a:rPr>
              <a:t>– this is available from our Broadband Complete portfolio. We provide three different speeds:</a:t>
            </a:r>
          </a:p>
          <a:p>
            <a:pPr defTabSz="452262" eaLnBrk="1" fontAlgn="auto" hangingPunct="1">
              <a:spcBef>
                <a:spcPts val="0"/>
              </a:spcBef>
              <a:spcAft>
                <a:spcPts val="0"/>
              </a:spcAft>
              <a:defRPr/>
            </a:pPr>
            <a:endParaRPr lang="en-GB" sz="1200" kern="1200" dirty="0">
              <a:solidFill>
                <a:schemeClr val="tx1"/>
              </a:solidFill>
              <a:latin typeface="Arial" pitchFamily="34" charset="0"/>
              <a:ea typeface="MS PGothic" panose="020B0600070205080204" pitchFamily="34" charset="-128"/>
              <a:cs typeface="ＭＳ Ｐゴシック" charset="0"/>
            </a:endParaRPr>
          </a:p>
          <a:p>
            <a:pPr marL="621861" lvl="1" indent="-169598" defTabSz="452262" eaLnBrk="1" fontAlgn="auto" hangingPunct="1">
              <a:spcBef>
                <a:spcPts val="0"/>
              </a:spcBef>
              <a:spcAft>
                <a:spcPts val="0"/>
              </a:spcAft>
              <a:buFont typeface="Arial" panose="020B0604020202020204" pitchFamily="34" charset="0"/>
              <a:buChar char="•"/>
              <a:defRPr/>
            </a:pPr>
            <a:r>
              <a:rPr lang="en-GB" sz="1200" kern="1200" dirty="0">
                <a:solidFill>
                  <a:schemeClr val="tx1"/>
                </a:solidFill>
                <a:latin typeface="Arial" pitchFamily="34" charset="0"/>
                <a:ea typeface="MS PGothic" panose="020B0600070205080204" pitchFamily="34" charset="-128"/>
                <a:cs typeface="+mn-cs"/>
              </a:rPr>
              <a:t>ADSL = IP Stream</a:t>
            </a:r>
          </a:p>
          <a:p>
            <a:pPr marL="621861" lvl="1" indent="-169598" defTabSz="452262" eaLnBrk="1" fontAlgn="auto" hangingPunct="1">
              <a:spcBef>
                <a:spcPts val="0"/>
              </a:spcBef>
              <a:spcAft>
                <a:spcPts val="0"/>
              </a:spcAft>
              <a:buFont typeface="Arial" panose="020B0604020202020204" pitchFamily="34" charset="0"/>
              <a:buChar char="•"/>
              <a:defRPr/>
            </a:pPr>
            <a:r>
              <a:rPr lang="en-GB" sz="1200" kern="1200" dirty="0">
                <a:solidFill>
                  <a:schemeClr val="tx1"/>
                </a:solidFill>
                <a:latin typeface="Arial" pitchFamily="34" charset="0"/>
                <a:ea typeface="MS PGothic" panose="020B0600070205080204" pitchFamily="34" charset="-128"/>
                <a:cs typeface="+mn-cs"/>
              </a:rPr>
              <a:t>ADSL = WBC</a:t>
            </a:r>
          </a:p>
          <a:p>
            <a:pPr marL="621861" lvl="1" indent="-169598" defTabSz="452262" eaLnBrk="1" fontAlgn="auto" hangingPunct="1">
              <a:spcBef>
                <a:spcPts val="0"/>
              </a:spcBef>
              <a:spcAft>
                <a:spcPts val="0"/>
              </a:spcAft>
              <a:buFont typeface="Arial" panose="020B0604020202020204" pitchFamily="34" charset="0"/>
              <a:buChar char="•"/>
              <a:defRPr/>
            </a:pPr>
            <a:r>
              <a:rPr lang="en-GB" sz="1200" kern="1200" dirty="0">
                <a:solidFill>
                  <a:schemeClr val="tx1"/>
                </a:solidFill>
                <a:latin typeface="Arial" pitchFamily="34" charset="0"/>
                <a:ea typeface="MS PGothic" panose="020B0600070205080204" pitchFamily="34" charset="-128"/>
                <a:cs typeface="+mn-cs"/>
              </a:rPr>
              <a:t>FTTC = Fibre to the Cabinet</a:t>
            </a:r>
          </a:p>
          <a:p>
            <a:pPr marL="0" indent="0" defTabSz="452262" eaLnBrk="1" fontAlgn="auto" hangingPunct="1">
              <a:spcBef>
                <a:spcPts val="0"/>
              </a:spcBef>
              <a:spcAft>
                <a:spcPts val="0"/>
              </a:spcAft>
              <a:buFont typeface="Arial" panose="020B0604020202020204" pitchFamily="34" charset="0"/>
              <a:buNone/>
              <a:defRPr/>
            </a:pPr>
            <a:endParaRPr lang="en-GB" sz="1200" kern="1200" dirty="0">
              <a:solidFill>
                <a:schemeClr val="tx1"/>
              </a:solidFill>
              <a:latin typeface="Arial" pitchFamily="34" charset="0"/>
              <a:ea typeface="MS PGothic" panose="020B0600070205080204" pitchFamily="34" charset="-128"/>
              <a:cs typeface="ＭＳ Ｐゴシック" charset="0"/>
            </a:endParaRPr>
          </a:p>
          <a:p>
            <a:pPr marL="0" indent="0" defTabSz="452262" eaLnBrk="1" fontAlgn="auto" hangingPunct="1">
              <a:spcBef>
                <a:spcPts val="0"/>
              </a:spcBef>
              <a:spcAft>
                <a:spcPts val="0"/>
              </a:spcAft>
              <a:buFont typeface="Arial" panose="020B0604020202020204" pitchFamily="34" charset="0"/>
              <a:buNone/>
              <a:defRPr/>
            </a:pPr>
            <a:r>
              <a:rPr lang="en-GB" sz="1200" kern="1200" dirty="0">
                <a:solidFill>
                  <a:schemeClr val="tx1"/>
                </a:solidFill>
                <a:latin typeface="Arial" pitchFamily="34" charset="0"/>
                <a:ea typeface="MS PGothic" panose="020B0600070205080204" pitchFamily="34" charset="-128"/>
                <a:cs typeface="ＭＳ Ｐゴシック" charset="0"/>
              </a:rPr>
              <a:t>We also provide three different usage packages: 50GB, 100GB and Unlimited to support different calls usage.</a:t>
            </a:r>
            <a:endParaRPr lang="en-GB" sz="1200" kern="1200" dirty="0" smtClean="0">
              <a:solidFill>
                <a:schemeClr val="tx1"/>
              </a:solidFill>
              <a:latin typeface="Arial" pitchFamily="34" charset="0"/>
              <a:ea typeface="MS PGothic" panose="020B0600070205080204" pitchFamily="34" charset="-128"/>
              <a:cs typeface="ＭＳ Ｐゴシック" charset="0"/>
            </a:endParaRPr>
          </a:p>
          <a:p>
            <a:pPr marL="452263" lvl="1" indent="0" defTabSz="452262" eaLnBrk="1" fontAlgn="auto" hangingPunct="1">
              <a:spcBef>
                <a:spcPts val="0"/>
              </a:spcBef>
              <a:spcAft>
                <a:spcPts val="0"/>
              </a:spcAft>
              <a:buFont typeface="Arial" panose="020B0604020202020204" pitchFamily="34" charset="0"/>
              <a:buNone/>
              <a:defRPr/>
            </a:pPr>
            <a:endParaRPr lang="en-GB" dirty="0" smtClean="0"/>
          </a:p>
          <a:p>
            <a:pPr defTabSz="452262" eaLnBrk="1" fontAlgn="auto" hangingPunct="1">
              <a:spcBef>
                <a:spcPts val="0"/>
              </a:spcBef>
              <a:spcAft>
                <a:spcPts val="0"/>
              </a:spcAft>
              <a:defRPr/>
            </a:pPr>
            <a:r>
              <a:rPr lang="en-GB" dirty="0" smtClean="0"/>
              <a:t>Finally, there is </a:t>
            </a:r>
            <a:r>
              <a:rPr lang="en-GB" b="1" dirty="0" smtClean="0"/>
              <a:t>Wholesale </a:t>
            </a:r>
            <a:r>
              <a:rPr lang="en-GB" b="1" dirty="0"/>
              <a:t>Ethernet</a:t>
            </a:r>
            <a:r>
              <a:rPr lang="en-GB" dirty="0"/>
              <a:t>, which includes E-line BGP and E-LAN </a:t>
            </a:r>
          </a:p>
        </p:txBody>
      </p:sp>
      <p:sp>
        <p:nvSpPr>
          <p:cNvPr id="4" name="Slide Number Placeholder 3"/>
          <p:cNvSpPr>
            <a:spLocks noGrp="1"/>
          </p:cNvSpPr>
          <p:nvPr>
            <p:ph type="sldNum" sz="quarter" idx="10"/>
          </p:nvPr>
        </p:nvSpPr>
        <p:spPr/>
        <p:txBody>
          <a:bodyPr/>
          <a:lstStyle/>
          <a:p>
            <a:fld id="{6B007EA1-4A24-EE48-990D-C1E75DDD0CA1}" type="slidenum">
              <a:rPr lang="en-US" smtClean="0"/>
              <a:pPr/>
              <a:t>20</a:t>
            </a:fld>
            <a:endParaRPr lang="en-US" dirty="0"/>
          </a:p>
        </p:txBody>
      </p:sp>
    </p:spTree>
    <p:extLst>
      <p:ext uri="{BB962C8B-B14F-4D97-AF65-F5344CB8AC3E}">
        <p14:creationId xmlns:p14="http://schemas.microsoft.com/office/powerpoint/2010/main" val="1165548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AU" sz="1200" dirty="0">
                <a:effectLst/>
                <a:ea typeface="Yu Mincho" panose="02020400000000000000" pitchFamily="18" charset="-128"/>
                <a:cs typeface="Times New Roman" panose="02020603050405020304" pitchFamily="18" charset="0"/>
              </a:rPr>
              <a:t>We</a:t>
            </a:r>
            <a:r>
              <a:rPr lang="en-AU" sz="1200" baseline="0" dirty="0">
                <a:effectLst/>
                <a:ea typeface="Yu Mincho" panose="02020400000000000000" pitchFamily="18" charset="-128"/>
                <a:cs typeface="Times New Roman" panose="02020603050405020304" pitchFamily="18" charset="0"/>
              </a:rPr>
              <a:t> also make things easy for you - y</a:t>
            </a:r>
            <a:r>
              <a:rPr lang="en-AU" sz="1200" dirty="0">
                <a:effectLst/>
                <a:ea typeface="Yu Mincho" panose="02020400000000000000" pitchFamily="18" charset="-128"/>
                <a:cs typeface="Times New Roman" panose="02020603050405020304" pitchFamily="18" charset="0"/>
              </a:rPr>
              <a:t>ou can provision our services online at any time, using our simple ordering platform in Business Zone.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AU" sz="1200" kern="1200" dirty="0">
                <a:solidFill>
                  <a:schemeClr val="tx1"/>
                </a:solidFill>
                <a:effectLst/>
                <a:ea typeface="MS PGothic" panose="020B0600070205080204" pitchFamily="34" charset="-128"/>
                <a:cs typeface="ＭＳ Ｐゴシック" charset="0"/>
              </a:rPr>
              <a:t>And it’s all supported by our dedicated service teams and Account Managers, who are there to help you. Depending on your needs, your Account Manager could also introduce you to a wealth of resources, such as Marketing and Sales Specialist support.</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AU" sz="1200" kern="1200" dirty="0">
                <a:solidFill>
                  <a:schemeClr val="tx1"/>
                </a:solidFill>
                <a:effectLst/>
                <a:ea typeface="MS PGothic" panose="020B0600070205080204" pitchFamily="34" charset="-128"/>
              </a:rPr>
              <a:t>And there’s</a:t>
            </a:r>
            <a:r>
              <a:rPr lang="en-AU" sz="1200" kern="1200" baseline="0" dirty="0">
                <a:solidFill>
                  <a:schemeClr val="tx1"/>
                </a:solidFill>
                <a:effectLst/>
                <a:ea typeface="MS PGothic" panose="020B0600070205080204" pitchFamily="34" charset="-128"/>
              </a:rPr>
              <a:t> plenty of help available both online and offline – including our special SIP Trunking Welcome Pack, which will help to get you started on this new venture. Just ask your Account Manager if you’re not sure about anything or need further information.</a:t>
            </a:r>
            <a:endParaRPr lang="en-GB"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21</a:t>
            </a:fld>
            <a:endParaRPr lang="en-US" dirty="0"/>
          </a:p>
        </p:txBody>
      </p:sp>
    </p:spTree>
    <p:extLst>
      <p:ext uri="{BB962C8B-B14F-4D97-AF65-F5344CB8AC3E}">
        <p14:creationId xmlns:p14="http://schemas.microsoft.com/office/powerpoint/2010/main" val="2620967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dirty="0"/>
              <a:t>Meanwhile, your customers will get more for less. They’ll enjoy fantastic call quality, delivered over our HD voice network, with their comms system (typically a PBX) connected to our network via broadband or Ethernet. They can reduce the number of PBXs and associated lines, saving up to 50% compared with a traditional ISDN. They can also enjoy free on-net calls; much cheaper calls to mobiles and international numbers; and free upgrades of features.</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dirty="0"/>
              <a:t>If your customers want a local presence, they can deliver numbers from multiple geographic areas of the UK to a single contact centre OR keep the same geographic number when moving or changing offices.</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dirty="0"/>
          </a:p>
          <a:p>
            <a:pPr>
              <a:spcAft>
                <a:spcPts val="0"/>
              </a:spcAft>
            </a:pPr>
            <a:r>
              <a:rPr lang="en-AU" dirty="0"/>
              <a:t>-  They’ll also benefit from </a:t>
            </a:r>
            <a:r>
              <a:rPr lang="en-GB" dirty="0"/>
              <a:t>flexibility</a:t>
            </a:r>
            <a:r>
              <a:rPr lang="en-AU" dirty="0"/>
              <a:t>: SIP Trunking will give your customers vital business continuity, as they can automatically reroute calls to another number or site. </a:t>
            </a:r>
            <a:r>
              <a:rPr lang="en-GB" dirty="0"/>
              <a:t>Your customers can create the type of service that meets their needs. They can choose from three channel service types and can add or remove end-user licences with ease, as their business needs change. This flexibility</a:t>
            </a:r>
            <a:r>
              <a:rPr lang="en-AU" dirty="0"/>
              <a:t> enables them to cope with seasonal changes in demand (such as a calling campaign).</a:t>
            </a:r>
            <a:endParaRPr lang="en-GB"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22</a:t>
            </a:fld>
            <a:endParaRPr lang="en-US" dirty="0"/>
          </a:p>
        </p:txBody>
      </p:sp>
    </p:spTree>
    <p:extLst>
      <p:ext uri="{BB962C8B-B14F-4D97-AF65-F5344CB8AC3E}">
        <p14:creationId xmlns:p14="http://schemas.microsoft.com/office/powerpoint/2010/main" val="196025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dirty="0"/>
              <a:t>Another advantage for end users is that SIP Trunking can boost both productivity and profitability by providing more efficient and richer communications, as well as giving the ability to deploy new applications and solutions quickly.</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dirty="0"/>
              <a:t>Because our SIP Trunking is part of the 21C UK BT backbone, and is backed by BT’s highly resilient voice network (which can be scaled to meet the needs of any size of deployment), your customers can enjoy the best voice quality and network reliability available. Business continuity is also built into our solution as standard. As all the services and features are in the cloud, this will minimise the potential impact of any disaster.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dirty="0"/>
              <a:t>Your customers can create the type of service they want, choosing from three channel types. They will also benefit from the geographical freedom that SIP Trunking provides. Our fully flexible, ‘pay as you grow’ service includes the ability to add or remove end-user licences easily, in line with changing needs.</a:t>
            </a:r>
          </a:p>
        </p:txBody>
      </p:sp>
      <p:sp>
        <p:nvSpPr>
          <p:cNvPr id="4" name="Slide Number Placeholder 3"/>
          <p:cNvSpPr>
            <a:spLocks noGrp="1"/>
          </p:cNvSpPr>
          <p:nvPr>
            <p:ph type="sldNum" sz="quarter" idx="10"/>
          </p:nvPr>
        </p:nvSpPr>
        <p:spPr/>
        <p:txBody>
          <a:bodyPr/>
          <a:lstStyle/>
          <a:p>
            <a:fld id="{6B007EA1-4A24-EE48-990D-C1E75DDD0CA1}" type="slidenum">
              <a:rPr lang="en-US" smtClean="0"/>
              <a:pPr/>
              <a:t>23</a:t>
            </a:fld>
            <a:endParaRPr lang="en-US" dirty="0"/>
          </a:p>
        </p:txBody>
      </p:sp>
    </p:spTree>
    <p:extLst>
      <p:ext uri="{BB962C8B-B14F-4D97-AF65-F5344CB8AC3E}">
        <p14:creationId xmlns:p14="http://schemas.microsoft.com/office/powerpoint/2010/main" val="160923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SIP stands for Session Initiation Protocol. It’s a standard that’s become extremely popular for voice, video and unified communications. </a:t>
            </a:r>
            <a:r>
              <a:rPr lang="en-AU" dirty="0"/>
              <a:t>It’s a secure IP solution that helps customers to move gradually from ISDN to a fully hosted unified communications solution. </a:t>
            </a:r>
            <a:endParaRPr lang="en-GB" dirty="0"/>
          </a:p>
          <a:p>
            <a:endParaRPr lang="en-GB"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3</a:t>
            </a:fld>
            <a:endParaRPr lang="en-US" dirty="0"/>
          </a:p>
        </p:txBody>
      </p:sp>
    </p:spTree>
    <p:extLst>
      <p:ext uri="{BB962C8B-B14F-4D97-AF65-F5344CB8AC3E}">
        <p14:creationId xmlns:p14="http://schemas.microsoft.com/office/powerpoint/2010/main" val="94668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Calibri"/>
                <a:ea typeface="MS PGothic" panose="020B0600070205080204" pitchFamily="34" charset="-128"/>
                <a:cs typeface="Calibri"/>
              </a:rPr>
              <a:t>The world of communication is changing – and SIP Trunking has a key role to play in some of the changes that are taking place. </a:t>
            </a:r>
            <a:r>
              <a:rPr lang="en-AU" dirty="0"/>
              <a:t>ISDN is gradually disappearing and SIP Trunking is a very attractive solution that fills the gap between legacy systems and the IP world.</a:t>
            </a:r>
            <a:endParaRPr lang="en-GB" dirty="0"/>
          </a:p>
          <a:p>
            <a:endParaRPr lang="en-US"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4</a:t>
            </a:fld>
            <a:endParaRPr lang="en-US" dirty="0"/>
          </a:p>
        </p:txBody>
      </p:sp>
    </p:spTree>
    <p:extLst>
      <p:ext uri="{BB962C8B-B14F-4D97-AF65-F5344CB8AC3E}">
        <p14:creationId xmlns:p14="http://schemas.microsoft.com/office/powerpoint/2010/main" val="321257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libri"/>
                <a:cs typeface="Calibri"/>
              </a:rPr>
              <a:t>So why has this gap appeared? Incumbent</a:t>
            </a:r>
            <a:r>
              <a:rPr lang="en-GB" baseline="0" dirty="0" smtClean="0">
                <a:latin typeface="Calibri"/>
                <a:cs typeface="Calibri"/>
              </a:rPr>
              <a:t> </a:t>
            </a:r>
            <a:r>
              <a:rPr lang="en-GB" dirty="0" smtClean="0">
                <a:latin typeface="Calibri"/>
                <a:cs typeface="Calibri"/>
              </a:rPr>
              <a:t>providers throughout the world are gradually phasing out ISDN as customers increasingly want</a:t>
            </a:r>
            <a:r>
              <a:rPr lang="en-GB" baseline="0" dirty="0" smtClean="0">
                <a:latin typeface="Calibri"/>
                <a:cs typeface="Calibri"/>
              </a:rPr>
              <a:t> to migrate towards IP and cloud-based </a:t>
            </a:r>
            <a:r>
              <a:rPr lang="en-GB" dirty="0" smtClean="0"/>
              <a:t>solutions. As you can see from this chart, the UK is now moving towards SIP as the standard replacement for ISDN. </a:t>
            </a:r>
          </a:p>
          <a:p>
            <a:endParaRPr lang="en-GB" sz="1200" b="1"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SIP Trunking market grew by 232,070 trunks in the last six months of 2015. This equates to 453,131 Trunks added annually (31%).</a:t>
            </a:r>
          </a:p>
          <a:p>
            <a:endParaRPr lang="en-US" dirty="0" smtClean="0"/>
          </a:p>
          <a:p>
            <a:pPr>
              <a:spcAft>
                <a:spcPts val="0"/>
              </a:spcAft>
            </a:pPr>
            <a:r>
              <a:rPr lang="en-GB" dirty="0" smtClean="0"/>
              <a:t>The latest figures show that there are some 1.9 million trunks, but there are still over 2 million ISDN lines to replace. That’s about 50% of</a:t>
            </a:r>
            <a:r>
              <a:rPr lang="en-GB" baseline="0" dirty="0" smtClean="0"/>
              <a:t> the market to still transition</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 </a:t>
            </a:r>
            <a:endParaRPr lang="en-GB"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5</a:t>
            </a:fld>
            <a:endParaRPr lang="en-US" dirty="0"/>
          </a:p>
        </p:txBody>
      </p:sp>
    </p:spTree>
    <p:extLst>
      <p:ext uri="{BB962C8B-B14F-4D97-AF65-F5344CB8AC3E}">
        <p14:creationId xmlns:p14="http://schemas.microsoft.com/office/powerpoint/2010/main" val="276512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In the UK, the SIP Trunking market is worth about £560 million and is expected to reach over £800 million in the next two or three years. That’s a lot of revenue to win – which can then grow further with the addition of more applications.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6</a:t>
            </a:fld>
            <a:endParaRPr lang="en-US" dirty="0"/>
          </a:p>
        </p:txBody>
      </p:sp>
    </p:spTree>
    <p:extLst>
      <p:ext uri="{BB962C8B-B14F-4D97-AF65-F5344CB8AC3E}">
        <p14:creationId xmlns:p14="http://schemas.microsoft.com/office/powerpoint/2010/main" val="134658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This chart shows why you need to act NOW – it gives the predicted growth to mid 2020.  If you think of it as a product life cycle, we are now at the stage of acceleration into maturity.  </a:t>
            </a:r>
            <a:endParaRPr lang="en-GB" dirty="0"/>
          </a:p>
          <a:p>
            <a:r>
              <a:rPr lang="en-GB" dirty="0"/>
              <a:t>So, now is the time to take advantage of SIP - 50% of the market will be up for grabs over the next three years.  If you wait until 2017/18, the market will be less about net adds, and more about churn. </a:t>
            </a:r>
          </a:p>
        </p:txBody>
      </p:sp>
      <p:sp>
        <p:nvSpPr>
          <p:cNvPr id="4" name="Slide Number Placeholder 3"/>
          <p:cNvSpPr>
            <a:spLocks noGrp="1"/>
          </p:cNvSpPr>
          <p:nvPr>
            <p:ph type="sldNum" sz="quarter" idx="10"/>
          </p:nvPr>
        </p:nvSpPr>
        <p:spPr/>
        <p:txBody>
          <a:bodyPr/>
          <a:lstStyle/>
          <a:p>
            <a:fld id="{6B007EA1-4A24-EE48-990D-C1E75DDD0CA1}" type="slidenum">
              <a:rPr lang="en-US" smtClean="0"/>
              <a:pPr/>
              <a:t>7</a:t>
            </a:fld>
            <a:endParaRPr lang="en-US" dirty="0"/>
          </a:p>
        </p:txBody>
      </p:sp>
    </p:spTree>
    <p:extLst>
      <p:ext uri="{BB962C8B-B14F-4D97-AF65-F5344CB8AC3E}">
        <p14:creationId xmlns:p14="http://schemas.microsoft.com/office/powerpoint/2010/main" val="260024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t>So, what are the business opportunities provided by SIP?</a:t>
            </a:r>
          </a:p>
          <a:p>
            <a:pPr>
              <a:spcAft>
                <a:spcPts val="0"/>
              </a:spcAft>
            </a:pPr>
            <a:r>
              <a:rPr lang="en-GB" dirty="0"/>
              <a:t>SIP Trunking is primarily seen as a replacement for ISDN, as it represents much greater value for money and has far more features and offers more flexibility.. </a:t>
            </a:r>
          </a:p>
          <a:p>
            <a:pPr>
              <a:spcAft>
                <a:spcPts val="0"/>
              </a:spcAft>
            </a:pPr>
            <a:r>
              <a:rPr lang="en-GB" dirty="0"/>
              <a:t>Meanwhile, more and more customers are using SIP as the first step towards unified communications. However, there will also be a key differentiation in terms of the access options and the applications available. With access, there are three points:</a:t>
            </a:r>
          </a:p>
          <a:p>
            <a:pPr marL="342900" lvl="0" indent="-342900">
              <a:spcAft>
                <a:spcPts val="0"/>
              </a:spcAft>
              <a:buFont typeface="Symbol" panose="05050102010706020507" pitchFamily="18" charset="2"/>
              <a:buChar char=""/>
            </a:pPr>
            <a:r>
              <a:rPr lang="en-GB" dirty="0"/>
              <a:t>Firstly, confidence in access speeds and options creates an interest in services such as SIP.  Data providers are now seeing this from their end users. </a:t>
            </a:r>
          </a:p>
          <a:p>
            <a:pPr marL="342900" lvl="0" indent="-342900">
              <a:spcAft>
                <a:spcPts val="0"/>
              </a:spcAft>
              <a:buFont typeface="Symbol" panose="05050102010706020507" pitchFamily="18" charset="2"/>
              <a:buChar char=""/>
            </a:pPr>
            <a:r>
              <a:rPr lang="en-GB" dirty="0"/>
              <a:t>Secondly, this leads to new bundle propositions of connectivity and SIP. One can drive the other in bringing unified communications, with voice and data.</a:t>
            </a:r>
          </a:p>
          <a:p>
            <a:pPr marL="342900" lvl="0" indent="-342900">
              <a:spcAft>
                <a:spcPts val="0"/>
              </a:spcAft>
              <a:buFont typeface="Symbol" panose="05050102010706020507" pitchFamily="18" charset="2"/>
              <a:buChar char=""/>
            </a:pPr>
            <a:r>
              <a:rPr lang="en-GB" dirty="0"/>
              <a:t>Thirdly, there is the commercial access model – how do you add more value as a data provider? </a:t>
            </a:r>
          </a:p>
          <a:p>
            <a:pPr>
              <a:spcAft>
                <a:spcPts val="0"/>
              </a:spcAft>
            </a:pPr>
            <a:r>
              <a:rPr lang="en-GB" dirty="0"/>
              <a:t>In terms of capacity, SIP is much more easily scalable than ISDN. For example, if you reach capacity on ISDN 30, you’d need to buy another eight channels, whether you need them or not. And of course, SIP enables more cloud-based applications. </a:t>
            </a:r>
          </a:p>
          <a:p>
            <a:pPr>
              <a:spcAft>
                <a:spcPts val="0"/>
              </a:spcAft>
            </a:pPr>
            <a:endParaRPr lang="en-GB" dirty="0"/>
          </a:p>
        </p:txBody>
      </p:sp>
      <p:sp>
        <p:nvSpPr>
          <p:cNvPr id="4" name="Slide Number Placeholder 3"/>
          <p:cNvSpPr>
            <a:spLocks noGrp="1"/>
          </p:cNvSpPr>
          <p:nvPr>
            <p:ph type="sldNum" sz="quarter" idx="10"/>
          </p:nvPr>
        </p:nvSpPr>
        <p:spPr/>
        <p:txBody>
          <a:bodyPr/>
          <a:lstStyle/>
          <a:p>
            <a:fld id="{6B007EA1-4A24-EE48-990D-C1E75DDD0CA1}" type="slidenum">
              <a:rPr lang="en-US" smtClean="0"/>
              <a:pPr/>
              <a:t>8</a:t>
            </a:fld>
            <a:endParaRPr lang="en-US" dirty="0"/>
          </a:p>
        </p:txBody>
      </p:sp>
    </p:spTree>
    <p:extLst>
      <p:ext uri="{BB962C8B-B14F-4D97-AF65-F5344CB8AC3E}">
        <p14:creationId xmlns:p14="http://schemas.microsoft.com/office/powerpoint/2010/main" val="173807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Overall, there are three key areas that represent changes in customer behaviour and needs that lead to business opportunities for resellers. </a:t>
            </a:r>
          </a:p>
          <a:p>
            <a:pPr>
              <a:spcAft>
                <a:spcPts val="0"/>
              </a:spcAft>
            </a:pPr>
            <a:r>
              <a:rPr lang="en-GB" dirty="0"/>
              <a:t>The first is when SIP Trunking is used as a direct replacement for ISDN. SIP Trunking removes a large amount of the complexity associated with ISDN 2 and ISDN 30 technology. And there’s massive potential for sales here – the UK still has over two million unconverted ISDN channels. </a:t>
            </a:r>
          </a:p>
          <a:p>
            <a:pPr>
              <a:spcAft>
                <a:spcPts val="0"/>
              </a:spcAft>
            </a:pPr>
            <a:r>
              <a:rPr lang="en-GB" dirty="0"/>
              <a:t>The second opportunity is a private cloud solution, which enables enterprise customers to continue maximising or centralising their existing PBX investments in a data centre environment. An example would be a supermarket that previously might have had 500 stores, and therefore 500 PBXs. Now, they would have three private cloud PBXs serving the same 500 stores. </a:t>
            </a:r>
          </a:p>
          <a:p>
            <a:pPr>
              <a:spcAft>
                <a:spcPts val="0"/>
              </a:spcAft>
            </a:pPr>
            <a:endParaRPr lang="en-GB" dirty="0"/>
          </a:p>
          <a:p>
            <a:pPr>
              <a:spcAft>
                <a:spcPts val="0"/>
              </a:spcAft>
            </a:pPr>
            <a:r>
              <a:rPr lang="en-GB" dirty="0"/>
              <a:t>The third area involves customers who want a new way of meeting the needs of high-capacity environments. Our SIP Trunking solution is versatile and can handle anything from one to 10,000 channels per trunk group and supports high call rates. It enables business lines to manage at least 50 calls a second, with uninterrupted service, so it’s perfect for automated diallers and contact centres.</a:t>
            </a:r>
          </a:p>
        </p:txBody>
      </p:sp>
      <p:sp>
        <p:nvSpPr>
          <p:cNvPr id="4" name="Slide Number Placeholder 3"/>
          <p:cNvSpPr>
            <a:spLocks noGrp="1"/>
          </p:cNvSpPr>
          <p:nvPr>
            <p:ph type="sldNum" sz="quarter" idx="10"/>
          </p:nvPr>
        </p:nvSpPr>
        <p:spPr/>
        <p:txBody>
          <a:bodyPr/>
          <a:lstStyle/>
          <a:p>
            <a:fld id="{6B007EA1-4A24-EE48-990D-C1E75DDD0CA1}" type="slidenum">
              <a:rPr lang="en-US" smtClean="0"/>
              <a:pPr/>
              <a:t>9</a:t>
            </a:fld>
            <a:endParaRPr lang="en-US" dirty="0"/>
          </a:p>
        </p:txBody>
      </p:sp>
    </p:spTree>
    <p:extLst>
      <p:ext uri="{BB962C8B-B14F-4D97-AF65-F5344CB8AC3E}">
        <p14:creationId xmlns:p14="http://schemas.microsoft.com/office/powerpoint/2010/main" val="93898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1"/>
            <a:ext cx="9144000" cy="6858000"/>
          </a:xfrm>
          <a:prstGeom prst="rect">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93A67"/>
              </a:solidFill>
            </a:endParaRPr>
          </a:p>
        </p:txBody>
      </p:sp>
      <p:sp>
        <p:nvSpPr>
          <p:cNvPr id="5" name="Rectangle 4"/>
          <p:cNvSpPr/>
          <p:nvPr userDrawn="1"/>
        </p:nvSpPr>
        <p:spPr>
          <a:xfrm>
            <a:off x="0" y="0"/>
            <a:ext cx="9144000" cy="2091306"/>
          </a:xfrm>
          <a:prstGeom prst="rect">
            <a:avLst/>
          </a:prstGeom>
          <a:gradFill flip="none" rotWithShape="1">
            <a:gsLst>
              <a:gs pos="0">
                <a:schemeClr val="accent3">
                  <a:alpha val="37000"/>
                </a:schemeClr>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ectangle 16"/>
          <p:cNvSpPr/>
          <p:nvPr userDrawn="1"/>
        </p:nvSpPr>
        <p:spPr>
          <a:xfrm rot="10800000">
            <a:off x="0" y="3996258"/>
            <a:ext cx="9144000" cy="2861742"/>
          </a:xfrm>
          <a:prstGeom prst="rect">
            <a:avLst/>
          </a:prstGeom>
          <a:gradFill flip="none" rotWithShape="1">
            <a:gsLst>
              <a:gs pos="0">
                <a:schemeClr val="accent3">
                  <a:alpha val="34000"/>
                </a:schemeClr>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685800" y="4438215"/>
            <a:ext cx="7772400" cy="888367"/>
          </a:xfrm>
        </p:spPr>
        <p:txBody>
          <a:bodyPr anchor="b" anchorCtr="0">
            <a:noAutofit/>
          </a:bodyPr>
          <a:lstStyle>
            <a:lvl1pPr algn="l">
              <a:defRPr sz="3200">
                <a:solidFill>
                  <a:srgbClr val="FFFFFF"/>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685800" y="5326582"/>
            <a:ext cx="6400800" cy="699093"/>
          </a:xfrm>
        </p:spPr>
        <p:txBody>
          <a:bodyPr>
            <a:noAutofit/>
          </a:bodyPr>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110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1120816"/>
            <a:ext cx="9144000" cy="5094232"/>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descr="base_bgd_citysca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34913"/>
            <a:ext cx="9144000" cy="1080135"/>
          </a:xfrm>
          <a:prstGeom prst="rect">
            <a:avLst/>
          </a:prstGeom>
        </p:spPr>
      </p:pic>
    </p:spTree>
    <p:extLst>
      <p:ext uri="{BB962C8B-B14F-4D97-AF65-F5344CB8AC3E}">
        <p14:creationId xmlns:p14="http://schemas.microsoft.com/office/powerpoint/2010/main" val="25834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93A67"/>
              </a:solidFill>
            </a:endParaRPr>
          </a:p>
        </p:txBody>
      </p:sp>
    </p:spTree>
    <p:extLst>
      <p:ext uri="{BB962C8B-B14F-4D97-AF65-F5344CB8AC3E}">
        <p14:creationId xmlns:p14="http://schemas.microsoft.com/office/powerpoint/2010/main" val="249956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8254"/>
            <a:ext cx="8229600" cy="871094"/>
          </a:xfrm>
          <a:prstGeom prst="rect">
            <a:avLst/>
          </a:prstGeom>
        </p:spPr>
        <p:txBody>
          <a:bodyPr vert="horz" lIns="91440" tIns="45720" rIns="91440" bIns="4572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372434"/>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7243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457200" rtl="0" eaLnBrk="1" latinLnBrk="0" hangingPunct="1">
        <a:spcBef>
          <a:spcPct val="0"/>
        </a:spcBef>
        <a:buNone/>
        <a:defRPr sz="2800" kern="1200">
          <a:solidFill>
            <a:schemeClr val="accent1"/>
          </a:solidFill>
          <a:latin typeface="Calibri"/>
          <a:ea typeface="+mj-ea"/>
          <a:cs typeface="Calibri"/>
        </a:defRPr>
      </a:lvl1pPr>
    </p:titleStyle>
    <p:bodyStyle>
      <a:lvl1pPr marL="180975" indent="-180975" algn="l" defTabSz="457200" rtl="0" eaLnBrk="1" latinLnBrk="0" hangingPunct="1">
        <a:spcBef>
          <a:spcPct val="20000"/>
        </a:spcBef>
        <a:buClr>
          <a:schemeClr val="accent3"/>
        </a:buClr>
        <a:buFont typeface="Arial"/>
        <a:buChar char="•"/>
        <a:defRPr sz="2200" kern="1200">
          <a:solidFill>
            <a:schemeClr val="bg1">
              <a:lumMod val="50000"/>
            </a:schemeClr>
          </a:solidFill>
          <a:latin typeface="Calibri"/>
          <a:ea typeface="+mn-ea"/>
          <a:cs typeface="Calibri"/>
        </a:defRPr>
      </a:lvl1pPr>
      <a:lvl2pPr marL="360363" indent="-179388" algn="l" defTabSz="457200" rtl="0" eaLnBrk="1" latinLnBrk="0" hangingPunct="1">
        <a:spcBef>
          <a:spcPct val="20000"/>
        </a:spcBef>
        <a:buClr>
          <a:schemeClr val="accent3"/>
        </a:buClr>
        <a:buFont typeface="Arial"/>
        <a:buChar char="–"/>
        <a:defRPr sz="2000" kern="1200">
          <a:solidFill>
            <a:schemeClr val="bg1">
              <a:lumMod val="50000"/>
            </a:schemeClr>
          </a:solidFill>
          <a:latin typeface="Calibri"/>
          <a:ea typeface="+mn-ea"/>
          <a:cs typeface="Calibri"/>
        </a:defRPr>
      </a:lvl2pPr>
      <a:lvl3pPr marL="541338" indent="-180975" algn="l" defTabSz="457200" rtl="0" eaLnBrk="1" latinLnBrk="0" hangingPunct="1">
        <a:spcBef>
          <a:spcPct val="20000"/>
        </a:spcBef>
        <a:buClr>
          <a:schemeClr val="accent3"/>
        </a:buClr>
        <a:buFont typeface="Arial"/>
        <a:buChar char="•"/>
        <a:defRPr sz="1600" kern="1200">
          <a:solidFill>
            <a:schemeClr val="bg1">
              <a:lumMod val="50000"/>
            </a:schemeClr>
          </a:solidFill>
          <a:latin typeface="Calibri"/>
          <a:ea typeface="+mn-ea"/>
          <a:cs typeface="Calibri"/>
        </a:defRPr>
      </a:lvl3pPr>
      <a:lvl4pPr marL="714375" indent="-173038" algn="l" defTabSz="457200" rtl="0" eaLnBrk="1" latinLnBrk="0" hangingPunct="1">
        <a:spcBef>
          <a:spcPct val="20000"/>
        </a:spcBef>
        <a:buClr>
          <a:schemeClr val="accent3"/>
        </a:buClr>
        <a:buFont typeface="Arial"/>
        <a:buChar char="–"/>
        <a:defRPr sz="1400" kern="1200">
          <a:solidFill>
            <a:schemeClr val="bg1">
              <a:lumMod val="50000"/>
            </a:schemeClr>
          </a:solidFill>
          <a:latin typeface="Calibri"/>
          <a:ea typeface="+mn-ea"/>
          <a:cs typeface="Calibri"/>
        </a:defRPr>
      </a:lvl4pPr>
      <a:lvl5pPr marL="895350" indent="-180975" algn="l" defTabSz="457200" rtl="0" eaLnBrk="1" latinLnBrk="0" hangingPunct="1">
        <a:spcBef>
          <a:spcPct val="20000"/>
        </a:spcBef>
        <a:buClr>
          <a:schemeClr val="accent3"/>
        </a:buClr>
        <a:buFont typeface="Arial"/>
        <a:buChar char="»"/>
        <a:defRPr sz="1200" kern="1200">
          <a:solidFill>
            <a:schemeClr val="bg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SIP Trunking</a:t>
            </a:r>
          </a:p>
        </p:txBody>
      </p:sp>
      <p:sp>
        <p:nvSpPr>
          <p:cNvPr id="3" name="Subtitle 2"/>
          <p:cNvSpPr>
            <a:spLocks noGrp="1"/>
          </p:cNvSpPr>
          <p:nvPr>
            <p:ph type="subTitle" idx="1"/>
          </p:nvPr>
        </p:nvSpPr>
        <p:spPr/>
        <p:txBody>
          <a:bodyPr/>
          <a:lstStyle/>
          <a:p>
            <a:r>
              <a:rPr lang="en-US" dirty="0">
                <a:solidFill>
                  <a:srgbClr val="FFFFFF"/>
                </a:solidFill>
              </a:rPr>
              <a:t>The market, the product and the opportunities</a:t>
            </a:r>
          </a:p>
        </p:txBody>
      </p:sp>
    </p:spTree>
    <p:extLst>
      <p:ext uri="{BB962C8B-B14F-4D97-AF65-F5344CB8AC3E}">
        <p14:creationId xmlns:p14="http://schemas.microsoft.com/office/powerpoint/2010/main" val="195680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SIP Trunking</a:t>
            </a:r>
          </a:p>
        </p:txBody>
      </p:sp>
      <p:sp>
        <p:nvSpPr>
          <p:cNvPr id="3" name="Subtitle 2"/>
          <p:cNvSpPr>
            <a:spLocks noGrp="1"/>
          </p:cNvSpPr>
          <p:nvPr>
            <p:ph type="subTitle" idx="1"/>
          </p:nvPr>
        </p:nvSpPr>
        <p:spPr/>
        <p:txBody>
          <a:bodyPr/>
          <a:lstStyle/>
          <a:p>
            <a:r>
              <a:rPr lang="en-US" dirty="0"/>
              <a:t>Overview</a:t>
            </a:r>
          </a:p>
        </p:txBody>
      </p:sp>
    </p:spTree>
    <p:extLst>
      <p:ext uri="{BB962C8B-B14F-4D97-AF65-F5344CB8AC3E}">
        <p14:creationId xmlns:p14="http://schemas.microsoft.com/office/powerpoint/2010/main" val="167111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communication equipment scenario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29" y="1219200"/>
            <a:ext cx="8614410" cy="4160520"/>
          </a:xfrm>
          <a:prstGeom prst="rect">
            <a:avLst/>
          </a:prstGeom>
        </p:spPr>
      </p:pic>
    </p:spTree>
    <p:extLst>
      <p:ext uri="{BB962C8B-B14F-4D97-AF65-F5344CB8AC3E}">
        <p14:creationId xmlns:p14="http://schemas.microsoft.com/office/powerpoint/2010/main" val="37492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environment now delivered by SIP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29" y="1219200"/>
            <a:ext cx="8614410" cy="4160520"/>
          </a:xfrm>
          <a:prstGeom prst="rect">
            <a:avLst/>
          </a:prstGeom>
        </p:spPr>
      </p:pic>
    </p:spTree>
    <p:extLst>
      <p:ext uri="{BB962C8B-B14F-4D97-AF65-F5344CB8AC3E}">
        <p14:creationId xmlns:p14="http://schemas.microsoft.com/office/powerpoint/2010/main" val="164838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5392093" y="2720700"/>
            <a:ext cx="3751318" cy="2339930"/>
          </a:xfrm>
          <a:prstGeom prst="rect">
            <a:avLst/>
          </a:prstGeom>
        </p:spPr>
      </p:pic>
      <p:pic>
        <p:nvPicPr>
          <p:cNvPr id="24" name="Picture 23"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457200" y="1550735"/>
            <a:ext cx="3751318" cy="2339930"/>
          </a:xfrm>
          <a:prstGeom prst="rect">
            <a:avLst/>
          </a:prstGeom>
        </p:spPr>
      </p:pic>
      <p:sp>
        <p:nvSpPr>
          <p:cNvPr id="2" name="Title 1"/>
          <p:cNvSpPr>
            <a:spLocks noGrp="1"/>
          </p:cNvSpPr>
          <p:nvPr>
            <p:ph type="title"/>
          </p:nvPr>
        </p:nvSpPr>
        <p:spPr/>
        <p:txBody>
          <a:bodyPr/>
          <a:lstStyle/>
          <a:p>
            <a:r>
              <a:rPr lang="en-US" dirty="0"/>
              <a:t>A new approach</a:t>
            </a:r>
          </a:p>
        </p:txBody>
      </p:sp>
      <p:grpSp>
        <p:nvGrpSpPr>
          <p:cNvPr id="32" name="Group 31"/>
          <p:cNvGrpSpPr/>
          <p:nvPr/>
        </p:nvGrpSpPr>
        <p:grpSpPr>
          <a:xfrm>
            <a:off x="788778" y="2253376"/>
            <a:ext cx="1903934" cy="2471326"/>
            <a:chOff x="788778" y="1909641"/>
            <a:chExt cx="1903934" cy="2471326"/>
          </a:xfrm>
        </p:grpSpPr>
        <p:cxnSp>
          <p:nvCxnSpPr>
            <p:cNvPr id="27" name="Straight Connector 26"/>
            <p:cNvCxnSpPr/>
            <p:nvPr/>
          </p:nvCxnSpPr>
          <p:spPr>
            <a:xfrm flipH="1">
              <a:off x="1731942" y="1909641"/>
              <a:ext cx="15456" cy="2119523"/>
            </a:xfrm>
            <a:prstGeom prst="line">
              <a:avLst/>
            </a:prstGeom>
            <a:ln w="12700" cmpd="sng">
              <a:solidFill>
                <a:srgbClr val="193A67"/>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788778" y="2477033"/>
              <a:ext cx="1903934" cy="1903934"/>
              <a:chOff x="941020" y="2477033"/>
              <a:chExt cx="1903934" cy="1903934"/>
            </a:xfrm>
          </p:grpSpPr>
          <p:sp>
            <p:nvSpPr>
              <p:cNvPr id="4" name="Oval 3"/>
              <p:cNvSpPr/>
              <p:nvPr/>
            </p:nvSpPr>
            <p:spPr>
              <a:xfrm>
                <a:off x="941020" y="2477033"/>
                <a:ext cx="1903934" cy="1903934"/>
              </a:xfrm>
              <a:prstGeom prst="ellipse">
                <a:avLst/>
              </a:prstGeom>
              <a:solidFill>
                <a:srgbClr val="FFFFFF"/>
              </a:solid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9" name="TextBox 8"/>
              <p:cNvSpPr txBox="1"/>
              <p:nvPr/>
            </p:nvSpPr>
            <p:spPr>
              <a:xfrm>
                <a:off x="1060011" y="3106625"/>
                <a:ext cx="1680446" cy="646331"/>
              </a:xfrm>
              <a:prstGeom prst="rect">
                <a:avLst/>
              </a:prstGeom>
              <a:noFill/>
            </p:spPr>
            <p:txBody>
              <a:bodyPr wrap="square" rtlCol="0">
                <a:spAutoFit/>
              </a:bodyPr>
              <a:lstStyle/>
              <a:p>
                <a:pPr algn="ctr"/>
                <a:r>
                  <a:rPr lang="en-US" dirty="0"/>
                  <a:t>Carrier class</a:t>
                </a:r>
                <a:br>
                  <a:rPr lang="en-US" dirty="0"/>
                </a:br>
                <a:r>
                  <a:rPr lang="en-US" dirty="0"/>
                  <a:t>VoIP</a:t>
                </a:r>
              </a:p>
            </p:txBody>
          </p:sp>
        </p:grpSp>
      </p:grpSp>
      <p:grpSp>
        <p:nvGrpSpPr>
          <p:cNvPr id="34" name="Group 33"/>
          <p:cNvGrpSpPr/>
          <p:nvPr/>
        </p:nvGrpSpPr>
        <p:grpSpPr>
          <a:xfrm>
            <a:off x="6561721" y="2179043"/>
            <a:ext cx="1903934" cy="2545659"/>
            <a:chOff x="6561721" y="1835308"/>
            <a:chExt cx="1903934" cy="2545659"/>
          </a:xfrm>
        </p:grpSpPr>
        <p:cxnSp>
          <p:nvCxnSpPr>
            <p:cNvPr id="30" name="Straight Connector 29"/>
            <p:cNvCxnSpPr/>
            <p:nvPr/>
          </p:nvCxnSpPr>
          <p:spPr>
            <a:xfrm>
              <a:off x="7524328" y="1835308"/>
              <a:ext cx="0" cy="1825599"/>
            </a:xfrm>
            <a:prstGeom prst="line">
              <a:avLst/>
            </a:prstGeom>
            <a:ln w="12700" cmpd="sng">
              <a:solidFill>
                <a:srgbClr val="193A67"/>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561721" y="2477033"/>
              <a:ext cx="1903934" cy="1903934"/>
              <a:chOff x="6372200" y="2477033"/>
              <a:chExt cx="1903934" cy="1903934"/>
            </a:xfrm>
          </p:grpSpPr>
          <p:sp>
            <p:nvSpPr>
              <p:cNvPr id="6" name="Oval 5"/>
              <p:cNvSpPr/>
              <p:nvPr/>
            </p:nvSpPr>
            <p:spPr>
              <a:xfrm>
                <a:off x="6372200" y="2477033"/>
                <a:ext cx="1903934" cy="1903934"/>
              </a:xfrm>
              <a:prstGeom prst="ellipse">
                <a:avLst/>
              </a:prstGeom>
              <a:solidFill>
                <a:srgbClr val="FFFFFF"/>
              </a:solid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11" name="TextBox 10"/>
              <p:cNvSpPr txBox="1"/>
              <p:nvPr/>
            </p:nvSpPr>
            <p:spPr>
              <a:xfrm>
                <a:off x="6486783" y="2828835"/>
                <a:ext cx="1680446" cy="1200329"/>
              </a:xfrm>
              <a:prstGeom prst="rect">
                <a:avLst/>
              </a:prstGeom>
              <a:noFill/>
            </p:spPr>
            <p:txBody>
              <a:bodyPr wrap="square" rtlCol="0">
                <a:spAutoFit/>
              </a:bodyPr>
              <a:lstStyle/>
              <a:p>
                <a:pPr algn="ctr"/>
                <a:r>
                  <a:rPr lang="en-US" dirty="0"/>
                  <a:t>Currently, it’s one of</a:t>
                </a:r>
                <a:r>
                  <a:rPr lang="en-US" dirty="0" smtClean="0"/>
                  <a:t> the fastest growing products</a:t>
                </a:r>
                <a:endParaRPr lang="en-US" dirty="0"/>
              </a:p>
            </p:txBody>
          </p:sp>
        </p:grpSp>
      </p:grpSp>
      <p:grpSp>
        <p:nvGrpSpPr>
          <p:cNvPr id="33" name="Group 32"/>
          <p:cNvGrpSpPr/>
          <p:nvPr/>
        </p:nvGrpSpPr>
        <p:grpSpPr>
          <a:xfrm>
            <a:off x="3635896" y="2179043"/>
            <a:ext cx="1903934" cy="2545659"/>
            <a:chOff x="3635896" y="1835308"/>
            <a:chExt cx="1903934" cy="2545659"/>
          </a:xfrm>
        </p:grpSpPr>
        <p:cxnSp>
          <p:nvCxnSpPr>
            <p:cNvPr id="29" name="Straight Connector 28"/>
            <p:cNvCxnSpPr>
              <a:stCxn id="7" idx="2"/>
            </p:cNvCxnSpPr>
            <p:nvPr/>
          </p:nvCxnSpPr>
          <p:spPr>
            <a:xfrm flipH="1">
              <a:off x="4572000" y="1835308"/>
              <a:ext cx="6350" cy="2193856"/>
            </a:xfrm>
            <a:prstGeom prst="line">
              <a:avLst/>
            </a:prstGeom>
            <a:ln w="12700" cmpd="sng">
              <a:solidFill>
                <a:srgbClr val="193A67"/>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3635896" y="2477033"/>
              <a:ext cx="1903934" cy="1903934"/>
              <a:chOff x="3635896" y="2477033"/>
              <a:chExt cx="1903934" cy="1903934"/>
            </a:xfrm>
          </p:grpSpPr>
          <p:sp>
            <p:nvSpPr>
              <p:cNvPr id="5" name="Oval 4"/>
              <p:cNvSpPr/>
              <p:nvPr/>
            </p:nvSpPr>
            <p:spPr>
              <a:xfrm>
                <a:off x="3635896" y="2477033"/>
                <a:ext cx="1903934" cy="1903934"/>
              </a:xfrm>
              <a:prstGeom prst="ellipse">
                <a:avLst/>
              </a:prstGeom>
              <a:solidFill>
                <a:srgbClr val="FFFFFF"/>
              </a:solidFill>
              <a:ln w="5715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10" name="TextBox 9"/>
              <p:cNvSpPr txBox="1"/>
              <p:nvPr/>
            </p:nvSpPr>
            <p:spPr>
              <a:xfrm>
                <a:off x="3746100" y="3115130"/>
                <a:ext cx="1680446" cy="646331"/>
              </a:xfrm>
              <a:prstGeom prst="rect">
                <a:avLst/>
              </a:prstGeom>
              <a:noFill/>
            </p:spPr>
            <p:txBody>
              <a:bodyPr wrap="square" rtlCol="0">
                <a:spAutoFit/>
              </a:bodyPr>
              <a:lstStyle/>
              <a:p>
                <a:pPr algn="ctr"/>
                <a:r>
                  <a:rPr lang="en-US" dirty="0"/>
                  <a:t>The future voice service</a:t>
                </a:r>
              </a:p>
            </p:txBody>
          </p:sp>
        </p:grpSp>
      </p:grpSp>
      <p:grpSp>
        <p:nvGrpSpPr>
          <p:cNvPr id="31" name="Group 30"/>
          <p:cNvGrpSpPr/>
          <p:nvPr/>
        </p:nvGrpSpPr>
        <p:grpSpPr>
          <a:xfrm>
            <a:off x="457200" y="1255713"/>
            <a:ext cx="8146461" cy="997663"/>
            <a:chOff x="457200" y="1255713"/>
            <a:chExt cx="8146461" cy="997663"/>
          </a:xfrm>
        </p:grpSpPr>
        <p:sp>
          <p:nvSpPr>
            <p:cNvPr id="17" name="Rounded Rectangle 16"/>
            <p:cNvSpPr/>
            <p:nvPr/>
          </p:nvSpPr>
          <p:spPr>
            <a:xfrm>
              <a:off x="457200" y="1282199"/>
              <a:ext cx="8146461" cy="971177"/>
            </a:xfrm>
            <a:prstGeom prst="roundRect">
              <a:avLst/>
            </a:prstGeom>
            <a:solidFill>
              <a:srgbClr val="FFFFFF"/>
            </a:solidFill>
            <a:ln w="12700" cmpd="sng">
              <a:solidFill>
                <a:srgbClr val="193A6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p:cNvSpPr txBox="1"/>
            <p:nvPr/>
          </p:nvSpPr>
          <p:spPr>
            <a:xfrm>
              <a:off x="553038" y="1255713"/>
              <a:ext cx="8050623" cy="923330"/>
            </a:xfrm>
            <a:prstGeom prst="rect">
              <a:avLst/>
            </a:prstGeom>
            <a:noFill/>
          </p:spPr>
          <p:txBody>
            <a:bodyPr wrap="square" rtlCol="0">
              <a:spAutoFit/>
            </a:bodyPr>
            <a:lstStyle/>
            <a:p>
              <a:r>
                <a:rPr lang="en-US" dirty="0"/>
                <a:t>SIP Trunking is a secure, cloud-based IP Voice solution that enables end users to bridge the gap between their existing call solutions and next-generative IP voice technology. Customers keep their PBX on-site.</a:t>
              </a:r>
            </a:p>
          </p:txBody>
        </p:sp>
      </p:grpSp>
    </p:spTree>
    <p:extLst>
      <p:ext uri="{BB962C8B-B14F-4D97-AF65-F5344CB8AC3E}">
        <p14:creationId xmlns:p14="http://schemas.microsoft.com/office/powerpoint/2010/main" val="3749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flipH="1">
            <a:off x="4460173" y="1347525"/>
            <a:ext cx="4897045" cy="3054591"/>
          </a:xfrm>
          <a:prstGeom prst="rect">
            <a:avLst/>
          </a:prstGeom>
        </p:spPr>
      </p:pic>
      <p:pic>
        <p:nvPicPr>
          <p:cNvPr id="28" name="Picture 27"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35760" y="3078594"/>
            <a:ext cx="3751318" cy="2339930"/>
          </a:xfrm>
          <a:prstGeom prst="rect">
            <a:avLst/>
          </a:prstGeom>
        </p:spPr>
      </p:pic>
      <p:sp>
        <p:nvSpPr>
          <p:cNvPr id="2" name="Title 1"/>
          <p:cNvSpPr>
            <a:spLocks noGrp="1"/>
          </p:cNvSpPr>
          <p:nvPr>
            <p:ph type="title"/>
          </p:nvPr>
        </p:nvSpPr>
        <p:spPr/>
        <p:txBody>
          <a:bodyPr/>
          <a:lstStyle/>
          <a:p>
            <a:r>
              <a:rPr lang="en-US" dirty="0"/>
              <a:t>Why SIP Trunking?</a:t>
            </a:r>
          </a:p>
        </p:txBody>
      </p:sp>
      <p:grpSp>
        <p:nvGrpSpPr>
          <p:cNvPr id="17" name="Group 16"/>
          <p:cNvGrpSpPr/>
          <p:nvPr/>
        </p:nvGrpSpPr>
        <p:grpSpPr>
          <a:xfrm>
            <a:off x="2777933" y="2363933"/>
            <a:ext cx="1694940" cy="1694940"/>
            <a:chOff x="941020" y="2477033"/>
            <a:chExt cx="1903934" cy="1903934"/>
          </a:xfrm>
        </p:grpSpPr>
        <p:sp>
          <p:nvSpPr>
            <p:cNvPr id="18" name="Oval 17"/>
            <p:cNvSpPr/>
            <p:nvPr/>
          </p:nvSpPr>
          <p:spPr>
            <a:xfrm>
              <a:off x="941020" y="2477033"/>
              <a:ext cx="1903934" cy="1903934"/>
            </a:xfrm>
            <a:prstGeom prst="ellipse">
              <a:avLst/>
            </a:prstGeom>
            <a:solidFill>
              <a:srgbClr val="FFFFFF"/>
            </a:solidFill>
            <a:ln w="57150"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19" name="TextBox 18"/>
            <p:cNvSpPr txBox="1"/>
            <p:nvPr/>
          </p:nvSpPr>
          <p:spPr>
            <a:xfrm>
              <a:off x="1060011" y="3050916"/>
              <a:ext cx="1680446" cy="795172"/>
            </a:xfrm>
            <a:prstGeom prst="rect">
              <a:avLst/>
            </a:prstGeom>
            <a:noFill/>
          </p:spPr>
          <p:txBody>
            <a:bodyPr wrap="square" rtlCol="0">
              <a:spAutoFit/>
            </a:bodyPr>
            <a:lstStyle/>
            <a:p>
              <a:pPr algn="ctr"/>
              <a:r>
                <a:rPr lang="en-US" sz="2000" dirty="0"/>
                <a:t>Business</a:t>
              </a:r>
              <a:br>
                <a:rPr lang="en-US" sz="2000" dirty="0"/>
              </a:br>
              <a:r>
                <a:rPr lang="en-US" sz="2000" dirty="0"/>
                <a:t>continuity</a:t>
              </a:r>
            </a:p>
          </p:txBody>
        </p:sp>
      </p:grpSp>
      <p:grpSp>
        <p:nvGrpSpPr>
          <p:cNvPr id="20" name="Group 19"/>
          <p:cNvGrpSpPr/>
          <p:nvPr/>
        </p:nvGrpSpPr>
        <p:grpSpPr>
          <a:xfrm>
            <a:off x="4780200" y="2363933"/>
            <a:ext cx="1694940" cy="1694940"/>
            <a:chOff x="941020" y="2477033"/>
            <a:chExt cx="1903934" cy="1903934"/>
          </a:xfrm>
        </p:grpSpPr>
        <p:sp>
          <p:nvSpPr>
            <p:cNvPr id="21" name="Oval 20"/>
            <p:cNvSpPr/>
            <p:nvPr/>
          </p:nvSpPr>
          <p:spPr>
            <a:xfrm>
              <a:off x="941020" y="2477033"/>
              <a:ext cx="1903934" cy="1903934"/>
            </a:xfrm>
            <a:prstGeom prst="ellipse">
              <a:avLst/>
            </a:prstGeom>
            <a:solidFill>
              <a:srgbClr val="FFFFFF"/>
            </a:solidFill>
            <a:ln w="5715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22" name="TextBox 21"/>
            <p:cNvSpPr txBox="1"/>
            <p:nvPr/>
          </p:nvSpPr>
          <p:spPr>
            <a:xfrm>
              <a:off x="1060011" y="3051399"/>
              <a:ext cx="1680446" cy="795172"/>
            </a:xfrm>
            <a:prstGeom prst="rect">
              <a:avLst/>
            </a:prstGeom>
            <a:noFill/>
          </p:spPr>
          <p:txBody>
            <a:bodyPr wrap="square" rtlCol="0">
              <a:spAutoFit/>
            </a:bodyPr>
            <a:lstStyle/>
            <a:p>
              <a:pPr algn="ctr"/>
              <a:r>
                <a:rPr lang="en-US" sz="2000" dirty="0"/>
                <a:t>Easy </a:t>
              </a:r>
              <a:br>
                <a:rPr lang="en-US" sz="2000" dirty="0"/>
              </a:br>
              <a:r>
                <a:rPr lang="en-US" sz="2000" dirty="0"/>
                <a:t>to scale</a:t>
              </a:r>
            </a:p>
          </p:txBody>
        </p:sp>
      </p:grpSp>
      <p:grpSp>
        <p:nvGrpSpPr>
          <p:cNvPr id="23" name="Group 22"/>
          <p:cNvGrpSpPr/>
          <p:nvPr/>
        </p:nvGrpSpPr>
        <p:grpSpPr>
          <a:xfrm>
            <a:off x="6782466" y="2363933"/>
            <a:ext cx="1694940" cy="1694940"/>
            <a:chOff x="941020" y="2477033"/>
            <a:chExt cx="1903934" cy="1903934"/>
          </a:xfrm>
        </p:grpSpPr>
        <p:sp>
          <p:nvSpPr>
            <p:cNvPr id="24" name="Oval 23"/>
            <p:cNvSpPr/>
            <p:nvPr/>
          </p:nvSpPr>
          <p:spPr>
            <a:xfrm>
              <a:off x="941020" y="2477033"/>
              <a:ext cx="1903934" cy="1903934"/>
            </a:xfrm>
            <a:prstGeom prst="ellipse">
              <a:avLst/>
            </a:prstGeom>
            <a:solidFill>
              <a:srgbClr val="FFFFFF"/>
            </a:solidFill>
            <a:ln w="57150" cmpd="sng">
              <a:solidFill>
                <a:srgbClr val="193A6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25" name="TextBox 24"/>
            <p:cNvSpPr txBox="1"/>
            <p:nvPr/>
          </p:nvSpPr>
          <p:spPr>
            <a:xfrm>
              <a:off x="1060011" y="3051399"/>
              <a:ext cx="1680446" cy="795172"/>
            </a:xfrm>
            <a:prstGeom prst="rect">
              <a:avLst/>
            </a:prstGeom>
            <a:noFill/>
          </p:spPr>
          <p:txBody>
            <a:bodyPr wrap="square" rtlCol="0">
              <a:spAutoFit/>
            </a:bodyPr>
            <a:lstStyle/>
            <a:p>
              <a:pPr algn="ctr"/>
              <a:r>
                <a:rPr lang="en-US" sz="2000" dirty="0"/>
                <a:t>Future ready</a:t>
              </a:r>
            </a:p>
          </p:txBody>
        </p:sp>
      </p:grpSp>
      <p:grpSp>
        <p:nvGrpSpPr>
          <p:cNvPr id="8" name="Group 7"/>
          <p:cNvGrpSpPr/>
          <p:nvPr/>
        </p:nvGrpSpPr>
        <p:grpSpPr>
          <a:xfrm>
            <a:off x="775666" y="2363933"/>
            <a:ext cx="1694940" cy="1694940"/>
            <a:chOff x="941020" y="2477033"/>
            <a:chExt cx="1903934" cy="1903934"/>
          </a:xfrm>
        </p:grpSpPr>
        <p:sp>
          <p:nvSpPr>
            <p:cNvPr id="9" name="Oval 8"/>
            <p:cNvSpPr/>
            <p:nvPr/>
          </p:nvSpPr>
          <p:spPr>
            <a:xfrm>
              <a:off x="941020" y="2477033"/>
              <a:ext cx="1903934" cy="1903934"/>
            </a:xfrm>
            <a:prstGeom prst="ellipse">
              <a:avLst/>
            </a:prstGeom>
            <a:solidFill>
              <a:srgbClr val="FFFFFF"/>
            </a:solid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10" name="TextBox 9"/>
            <p:cNvSpPr txBox="1"/>
            <p:nvPr/>
          </p:nvSpPr>
          <p:spPr>
            <a:xfrm>
              <a:off x="1060011" y="3050916"/>
              <a:ext cx="1680446" cy="795172"/>
            </a:xfrm>
            <a:prstGeom prst="rect">
              <a:avLst/>
            </a:prstGeom>
            <a:noFill/>
          </p:spPr>
          <p:txBody>
            <a:bodyPr wrap="square" rtlCol="0">
              <a:spAutoFit/>
            </a:bodyPr>
            <a:lstStyle/>
            <a:p>
              <a:pPr algn="ctr"/>
              <a:r>
                <a:rPr lang="en-US" sz="2000" dirty="0"/>
                <a:t>Lower</a:t>
              </a:r>
              <a:br>
                <a:rPr lang="en-US" sz="2000" dirty="0"/>
              </a:br>
              <a:r>
                <a:rPr lang="en-US" sz="2000" dirty="0"/>
                <a:t>costs</a:t>
              </a:r>
            </a:p>
          </p:txBody>
        </p:sp>
      </p:grpSp>
    </p:spTree>
    <p:extLst>
      <p:ext uri="{BB962C8B-B14F-4D97-AF65-F5344CB8AC3E}">
        <p14:creationId xmlns:p14="http://schemas.microsoft.com/office/powerpoint/2010/main" val="34277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75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3250"/>
                            </p:stCondLst>
                            <p:childTnLst>
                              <p:par>
                                <p:cTn id="13" presetID="10" presetClass="entr" presetSubtype="0" fill="hold"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4750"/>
                            </p:stCondLst>
                            <p:childTnLst>
                              <p:par>
                                <p:cTn id="17" presetID="10" presetClass="entr" presetSubtype="0" fill="hold" nodeType="after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55581" y="2914989"/>
            <a:ext cx="3751318" cy="2339930"/>
          </a:xfrm>
          <a:prstGeom prst="rect">
            <a:avLst/>
          </a:prstGeom>
        </p:spPr>
      </p:pic>
      <p:pic>
        <p:nvPicPr>
          <p:cNvPr id="41" name="Picture 40"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5427431" y="1191254"/>
            <a:ext cx="3751318" cy="2339930"/>
          </a:xfrm>
          <a:prstGeom prst="rect">
            <a:avLst/>
          </a:prstGeom>
        </p:spPr>
      </p:pic>
      <p:sp>
        <p:nvSpPr>
          <p:cNvPr id="2" name="Title 1"/>
          <p:cNvSpPr>
            <a:spLocks noGrp="1"/>
          </p:cNvSpPr>
          <p:nvPr>
            <p:ph type="title"/>
          </p:nvPr>
        </p:nvSpPr>
        <p:spPr/>
        <p:txBody>
          <a:bodyPr/>
          <a:lstStyle/>
          <a:p>
            <a:r>
              <a:rPr lang="en-US" dirty="0"/>
              <a:t>Why use</a:t>
            </a:r>
            <a:r>
              <a:rPr lang="en-US" dirty="0" smtClean="0"/>
              <a:t> our company for </a:t>
            </a:r>
            <a:r>
              <a:rPr lang="en-US" dirty="0"/>
              <a:t>SIP Trunking?</a:t>
            </a:r>
            <a:br>
              <a:rPr lang="en-US" dirty="0"/>
            </a:br>
            <a:endParaRPr lang="en-US" sz="2400" dirty="0"/>
          </a:p>
        </p:txBody>
      </p:sp>
      <p:sp>
        <p:nvSpPr>
          <p:cNvPr id="4" name="Oval 3"/>
          <p:cNvSpPr/>
          <p:nvPr/>
        </p:nvSpPr>
        <p:spPr>
          <a:xfrm>
            <a:off x="2779320" y="1702485"/>
            <a:ext cx="3597594" cy="3597592"/>
          </a:xfrm>
          <a:prstGeom prst="ellipse">
            <a:avLst/>
          </a:prstGeom>
          <a:noFill/>
          <a:ln w="28575">
            <a:solidFill>
              <a:srgbClr val="9D1F60">
                <a:alpha val="54000"/>
              </a:srgb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5" name="Group 4"/>
          <p:cNvGrpSpPr/>
          <p:nvPr/>
        </p:nvGrpSpPr>
        <p:grpSpPr>
          <a:xfrm>
            <a:off x="3184200" y="2112683"/>
            <a:ext cx="2790174" cy="2776892"/>
            <a:chOff x="2874684" y="2208503"/>
            <a:chExt cx="3409206" cy="3392977"/>
          </a:xfrm>
        </p:grpSpPr>
        <p:sp>
          <p:nvSpPr>
            <p:cNvPr id="6" name="Up Arrow 47"/>
            <p:cNvSpPr>
              <a:spLocks noChangeArrowheads="1"/>
            </p:cNvSpPr>
            <p:nvPr/>
          </p:nvSpPr>
          <p:spPr bwMode="auto">
            <a:xfrm>
              <a:off x="4388232" y="2208503"/>
              <a:ext cx="379770" cy="817850"/>
            </a:xfrm>
            <a:prstGeom prst="upArrow">
              <a:avLst>
                <a:gd name="adj1" fmla="val 50000"/>
                <a:gd name="adj2" fmla="val 50150"/>
              </a:avLst>
            </a:prstGeom>
            <a:solidFill>
              <a:srgbClr val="7CA3BF"/>
            </a:solidFill>
            <a:ln w="9525" algn="ctr">
              <a:noFill/>
              <a:round/>
              <a:headEnd/>
              <a:tailEnd/>
            </a:ln>
          </p:spPr>
          <p:txBody>
            <a:bodyPr/>
            <a:lstStyle/>
            <a:p>
              <a:pPr eaLnBrk="0" hangingPunct="0"/>
              <a:endParaRPr lang="en-US" dirty="0"/>
            </a:p>
          </p:txBody>
        </p:sp>
        <p:sp>
          <p:nvSpPr>
            <p:cNvPr id="7" name="Up Arrow 48"/>
            <p:cNvSpPr>
              <a:spLocks noChangeArrowheads="1"/>
            </p:cNvSpPr>
            <p:nvPr/>
          </p:nvSpPr>
          <p:spPr bwMode="auto">
            <a:xfrm rot="2929160">
              <a:off x="5242344" y="2515675"/>
              <a:ext cx="379770" cy="816355"/>
            </a:xfrm>
            <a:prstGeom prst="upArrow">
              <a:avLst>
                <a:gd name="adj1" fmla="val 50000"/>
                <a:gd name="adj2" fmla="val 50058"/>
              </a:avLst>
            </a:prstGeom>
            <a:solidFill>
              <a:srgbClr val="7CA3BF"/>
            </a:solidFill>
            <a:ln w="9525" algn="ctr">
              <a:noFill/>
              <a:round/>
              <a:headEnd/>
              <a:tailEnd/>
            </a:ln>
          </p:spPr>
          <p:txBody>
            <a:bodyPr/>
            <a:lstStyle/>
            <a:p>
              <a:pPr eaLnBrk="0" hangingPunct="0"/>
              <a:endParaRPr lang="en-US" dirty="0"/>
            </a:p>
          </p:txBody>
        </p:sp>
        <p:sp>
          <p:nvSpPr>
            <p:cNvPr id="8" name="Up Arrow 49"/>
            <p:cNvSpPr>
              <a:spLocks noChangeArrowheads="1"/>
            </p:cNvSpPr>
            <p:nvPr/>
          </p:nvSpPr>
          <p:spPr bwMode="auto">
            <a:xfrm rot="5400000">
              <a:off x="5685828" y="3405523"/>
              <a:ext cx="379770" cy="816355"/>
            </a:xfrm>
            <a:prstGeom prst="upArrow">
              <a:avLst>
                <a:gd name="adj1" fmla="val 50000"/>
                <a:gd name="adj2" fmla="val 50058"/>
              </a:avLst>
            </a:prstGeom>
            <a:solidFill>
              <a:srgbClr val="7CA3BF"/>
            </a:solidFill>
            <a:ln w="9525" algn="ctr">
              <a:noFill/>
              <a:round/>
              <a:headEnd/>
              <a:tailEnd/>
            </a:ln>
          </p:spPr>
          <p:txBody>
            <a:bodyPr/>
            <a:lstStyle/>
            <a:p>
              <a:pPr eaLnBrk="0" hangingPunct="0"/>
              <a:endParaRPr lang="en-US" dirty="0"/>
            </a:p>
          </p:txBody>
        </p:sp>
        <p:sp>
          <p:nvSpPr>
            <p:cNvPr id="9" name="Up Arrow 50"/>
            <p:cNvSpPr>
              <a:spLocks noChangeArrowheads="1"/>
            </p:cNvSpPr>
            <p:nvPr/>
          </p:nvSpPr>
          <p:spPr bwMode="auto">
            <a:xfrm rot="8152341">
              <a:off x="5337078" y="4378624"/>
              <a:ext cx="379770" cy="816355"/>
            </a:xfrm>
            <a:prstGeom prst="upArrow">
              <a:avLst>
                <a:gd name="adj1" fmla="val 50000"/>
                <a:gd name="adj2" fmla="val 50058"/>
              </a:avLst>
            </a:prstGeom>
            <a:solidFill>
              <a:srgbClr val="7CA3BF"/>
            </a:solidFill>
            <a:ln w="9525" algn="ctr">
              <a:noFill/>
              <a:round/>
              <a:headEnd/>
              <a:tailEnd/>
            </a:ln>
          </p:spPr>
          <p:txBody>
            <a:bodyPr/>
            <a:lstStyle/>
            <a:p>
              <a:pPr eaLnBrk="0" hangingPunct="0"/>
              <a:endParaRPr lang="en-US" dirty="0"/>
            </a:p>
          </p:txBody>
        </p:sp>
        <p:sp>
          <p:nvSpPr>
            <p:cNvPr id="10" name="Up Arrow 51"/>
            <p:cNvSpPr>
              <a:spLocks noChangeArrowheads="1"/>
            </p:cNvSpPr>
            <p:nvPr/>
          </p:nvSpPr>
          <p:spPr bwMode="auto">
            <a:xfrm rot="19075922">
              <a:off x="3542261" y="2504183"/>
              <a:ext cx="379770" cy="816355"/>
            </a:xfrm>
            <a:prstGeom prst="upArrow">
              <a:avLst>
                <a:gd name="adj1" fmla="val 50000"/>
                <a:gd name="adj2" fmla="val 50058"/>
              </a:avLst>
            </a:prstGeom>
            <a:solidFill>
              <a:srgbClr val="7CA3BF"/>
            </a:solidFill>
            <a:ln w="9525" algn="ctr">
              <a:noFill/>
              <a:round/>
              <a:headEnd/>
              <a:tailEnd/>
            </a:ln>
          </p:spPr>
          <p:txBody>
            <a:bodyPr/>
            <a:lstStyle/>
            <a:p>
              <a:pPr eaLnBrk="0" hangingPunct="0"/>
              <a:endParaRPr lang="en-US" dirty="0"/>
            </a:p>
          </p:txBody>
        </p:sp>
        <p:sp>
          <p:nvSpPr>
            <p:cNvPr id="11" name="Up Arrow 52"/>
            <p:cNvSpPr>
              <a:spLocks noChangeArrowheads="1"/>
            </p:cNvSpPr>
            <p:nvPr/>
          </p:nvSpPr>
          <p:spPr bwMode="auto">
            <a:xfrm rot="16200000">
              <a:off x="3092229" y="3405522"/>
              <a:ext cx="381265" cy="816355"/>
            </a:xfrm>
            <a:prstGeom prst="upArrow">
              <a:avLst>
                <a:gd name="adj1" fmla="val 50000"/>
                <a:gd name="adj2" fmla="val 49862"/>
              </a:avLst>
            </a:prstGeom>
            <a:solidFill>
              <a:srgbClr val="7CA3BF"/>
            </a:solidFill>
            <a:ln w="9525" algn="ctr">
              <a:noFill/>
              <a:round/>
              <a:headEnd/>
              <a:tailEnd/>
            </a:ln>
          </p:spPr>
          <p:txBody>
            <a:bodyPr/>
            <a:lstStyle/>
            <a:p>
              <a:pPr eaLnBrk="0" hangingPunct="0"/>
              <a:endParaRPr lang="en-US" dirty="0"/>
            </a:p>
          </p:txBody>
        </p:sp>
        <p:sp>
          <p:nvSpPr>
            <p:cNvPr id="12" name="Up Arrow 53"/>
            <p:cNvSpPr>
              <a:spLocks noChangeArrowheads="1"/>
            </p:cNvSpPr>
            <p:nvPr/>
          </p:nvSpPr>
          <p:spPr bwMode="auto">
            <a:xfrm rot="13635463">
              <a:off x="3493490" y="4423577"/>
              <a:ext cx="381265" cy="816355"/>
            </a:xfrm>
            <a:prstGeom prst="upArrow">
              <a:avLst>
                <a:gd name="adj1" fmla="val 50000"/>
                <a:gd name="adj2" fmla="val 49862"/>
              </a:avLst>
            </a:prstGeom>
            <a:solidFill>
              <a:srgbClr val="7CA3BF"/>
            </a:solidFill>
            <a:ln w="9525" algn="ctr">
              <a:noFill/>
              <a:round/>
              <a:headEnd/>
              <a:tailEnd/>
            </a:ln>
          </p:spPr>
          <p:txBody>
            <a:bodyPr/>
            <a:lstStyle/>
            <a:p>
              <a:pPr eaLnBrk="0" hangingPunct="0"/>
              <a:endParaRPr lang="en-US" dirty="0"/>
            </a:p>
          </p:txBody>
        </p:sp>
        <p:sp>
          <p:nvSpPr>
            <p:cNvPr id="13" name="Up Arrow 54"/>
            <p:cNvSpPr>
              <a:spLocks noChangeArrowheads="1"/>
            </p:cNvSpPr>
            <p:nvPr/>
          </p:nvSpPr>
          <p:spPr bwMode="auto">
            <a:xfrm rot="10800000">
              <a:off x="4388232" y="4785125"/>
              <a:ext cx="379770" cy="816355"/>
            </a:xfrm>
            <a:prstGeom prst="upArrow">
              <a:avLst>
                <a:gd name="adj1" fmla="val 50000"/>
                <a:gd name="adj2" fmla="val 50058"/>
              </a:avLst>
            </a:prstGeom>
            <a:solidFill>
              <a:srgbClr val="7CA3BF"/>
            </a:solidFill>
            <a:ln w="9525" algn="ctr">
              <a:noFill/>
              <a:round/>
              <a:headEnd/>
              <a:tailEnd/>
            </a:ln>
          </p:spPr>
          <p:txBody>
            <a:bodyPr/>
            <a:lstStyle/>
            <a:p>
              <a:pPr eaLnBrk="0" hangingPunct="0"/>
              <a:endParaRPr lang="en-US" dirty="0"/>
            </a:p>
          </p:txBody>
        </p:sp>
        <p:sp>
          <p:nvSpPr>
            <p:cNvPr id="14" name="Oval 13"/>
            <p:cNvSpPr/>
            <p:nvPr/>
          </p:nvSpPr>
          <p:spPr bwMode="auto">
            <a:xfrm>
              <a:off x="3633177" y="2894887"/>
              <a:ext cx="1889878" cy="1889877"/>
            </a:xfrm>
            <a:prstGeom prst="ellipse">
              <a:avLst/>
            </a:prstGeom>
            <a:gradFill flip="none" rotWithShape="1">
              <a:gsLst>
                <a:gs pos="73000">
                  <a:srgbClr val="7CA3BF"/>
                </a:gs>
                <a:gs pos="35000">
                  <a:srgbClr val="7CA3BF"/>
                </a:gs>
              </a:gsLst>
              <a:path path="circle">
                <a:fillToRect l="50000" t="50000" r="50000" b="50000"/>
              </a:path>
              <a:tileRect/>
            </a:gradFill>
            <a:ln w="9525" cap="flat" cmpd="sng" algn="ctr">
              <a:noFill/>
              <a:prstDash val="solid"/>
              <a:round/>
              <a:headEnd type="none" w="med" len="med"/>
              <a:tailEnd type="none" w="med" len="med"/>
            </a:ln>
            <a:effectLst/>
          </p:spPr>
          <p:txBody>
            <a:bodyPr anchor="ctr"/>
            <a:lstStyle/>
            <a:p>
              <a:pPr algn="ctr" eaLnBrk="0" hangingPunct="0">
                <a:defRPr/>
              </a:pPr>
              <a:r>
                <a:rPr lang="en-GB" sz="3600" dirty="0">
                  <a:solidFill>
                    <a:schemeClr val="bg1"/>
                  </a:solidFill>
                  <a:latin typeface="Calibri"/>
                  <a:ea typeface="ＭＳ Ｐゴシック" pitchFamily="34" charset="-128"/>
                  <a:cs typeface="Calibri"/>
                </a:rPr>
                <a:t>SIPT</a:t>
              </a:r>
              <a:endParaRPr lang="en-US" sz="3600" dirty="0">
                <a:solidFill>
                  <a:schemeClr val="bg1"/>
                </a:solidFill>
                <a:latin typeface="Calibri"/>
                <a:ea typeface="ＭＳ Ｐゴシック" pitchFamily="34" charset="-128"/>
                <a:cs typeface="Calibri"/>
              </a:endParaRPr>
            </a:p>
          </p:txBody>
        </p:sp>
      </p:grpSp>
      <p:grpSp>
        <p:nvGrpSpPr>
          <p:cNvPr id="15" name="Group 14"/>
          <p:cNvGrpSpPr/>
          <p:nvPr/>
        </p:nvGrpSpPr>
        <p:grpSpPr>
          <a:xfrm>
            <a:off x="2256119" y="1191081"/>
            <a:ext cx="4656888" cy="4626732"/>
            <a:chOff x="1746297" y="1081292"/>
            <a:chExt cx="5690073" cy="5653219"/>
          </a:xfrm>
        </p:grpSpPr>
        <p:grpSp>
          <p:nvGrpSpPr>
            <p:cNvPr id="16" name="Group 15"/>
            <p:cNvGrpSpPr/>
            <p:nvPr/>
          </p:nvGrpSpPr>
          <p:grpSpPr>
            <a:xfrm>
              <a:off x="5674466" y="4913087"/>
              <a:ext cx="1126067" cy="1126067"/>
              <a:chOff x="5674466" y="4913087"/>
              <a:chExt cx="1126067" cy="1126067"/>
            </a:xfrm>
          </p:grpSpPr>
          <p:sp>
            <p:nvSpPr>
              <p:cNvPr id="38" name="Oval 37"/>
              <p:cNvSpPr>
                <a:spLocks noChangeAspect="1"/>
              </p:cNvSpPr>
              <p:nvPr/>
            </p:nvSpPr>
            <p:spPr>
              <a:xfrm>
                <a:off x="5674466" y="4913087"/>
                <a:ext cx="1126067" cy="1126067"/>
              </a:xfrm>
              <a:prstGeom prst="ellipse">
                <a:avLst/>
              </a:prstGeom>
              <a:solidFill>
                <a:schemeClr val="bg1"/>
              </a:solidFill>
              <a:ln w="25400">
                <a:solidFill>
                  <a:srgbClr val="B15D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5747734" y="5233876"/>
                <a:ext cx="980518" cy="506636"/>
              </a:xfrm>
              <a:prstGeom prst="rect">
                <a:avLst/>
              </a:prstGeom>
              <a:noFill/>
            </p:spPr>
            <p:txBody>
              <a:bodyPr wrap="square">
                <a:spAutoFit/>
              </a:bodyPr>
              <a:lstStyle/>
              <a:p>
                <a:pPr algn="ctr">
                  <a:lnSpc>
                    <a:spcPts val="1240"/>
                  </a:lnSpc>
                  <a:defRPr/>
                </a:pPr>
                <a:r>
                  <a:rPr lang="en-GB" sz="1200" dirty="0">
                    <a:solidFill>
                      <a:srgbClr val="404040"/>
                    </a:solidFill>
                  </a:rPr>
                  <a:t>Dialler</a:t>
                </a:r>
              </a:p>
              <a:p>
                <a:pPr algn="ctr">
                  <a:lnSpc>
                    <a:spcPts val="1240"/>
                  </a:lnSpc>
                  <a:defRPr/>
                </a:pPr>
                <a:r>
                  <a:rPr lang="en-GB" sz="1200" dirty="0">
                    <a:solidFill>
                      <a:srgbClr val="404040"/>
                    </a:solidFill>
                  </a:rPr>
                  <a:t>support</a:t>
                </a:r>
                <a:endParaRPr lang="en-US" sz="1200" dirty="0">
                  <a:solidFill>
                    <a:srgbClr val="404040"/>
                  </a:solidFill>
                </a:endParaRPr>
              </a:p>
            </p:txBody>
          </p:sp>
        </p:grpSp>
        <p:grpSp>
          <p:nvGrpSpPr>
            <p:cNvPr id="17" name="Group 16"/>
            <p:cNvGrpSpPr/>
            <p:nvPr/>
          </p:nvGrpSpPr>
          <p:grpSpPr>
            <a:xfrm>
              <a:off x="4014595" y="1081292"/>
              <a:ext cx="1126067" cy="1126067"/>
              <a:chOff x="4014595" y="1081292"/>
              <a:chExt cx="1126067" cy="1126067"/>
            </a:xfrm>
          </p:grpSpPr>
          <p:sp>
            <p:nvSpPr>
              <p:cNvPr id="36" name="Oval 35"/>
              <p:cNvSpPr>
                <a:spLocks noChangeAspect="1"/>
              </p:cNvSpPr>
              <p:nvPr/>
            </p:nvSpPr>
            <p:spPr>
              <a:xfrm>
                <a:off x="4014595" y="1081292"/>
                <a:ext cx="1126067" cy="1126067"/>
              </a:xfrm>
              <a:prstGeom prst="ellipse">
                <a:avLst/>
              </a:prstGeom>
              <a:solidFill>
                <a:schemeClr val="bg1"/>
              </a:solidFill>
              <a:ln w="25400">
                <a:solidFill>
                  <a:srgbClr val="7CA3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4090333" y="1376827"/>
                <a:ext cx="950940" cy="506635"/>
              </a:xfrm>
              <a:prstGeom prst="rect">
                <a:avLst/>
              </a:prstGeom>
              <a:noFill/>
            </p:spPr>
            <p:txBody>
              <a:bodyPr wrap="square">
                <a:spAutoFit/>
              </a:bodyPr>
              <a:lstStyle/>
              <a:p>
                <a:pPr algn="ctr">
                  <a:lnSpc>
                    <a:spcPts val="1240"/>
                  </a:lnSpc>
                  <a:defRPr/>
                </a:pPr>
                <a:r>
                  <a:rPr lang="en-US" sz="1200" dirty="0">
                    <a:solidFill>
                      <a:srgbClr val="404040"/>
                    </a:solidFill>
                  </a:rPr>
                  <a:t>Pay-as-you-grow</a:t>
                </a:r>
              </a:p>
            </p:txBody>
          </p:sp>
        </p:grpSp>
        <p:grpSp>
          <p:nvGrpSpPr>
            <p:cNvPr id="18" name="Group 17"/>
            <p:cNvGrpSpPr/>
            <p:nvPr/>
          </p:nvGrpSpPr>
          <p:grpSpPr>
            <a:xfrm>
              <a:off x="2511300" y="1625074"/>
              <a:ext cx="1140892" cy="1126067"/>
              <a:chOff x="2511300" y="1625074"/>
              <a:chExt cx="1140892" cy="1126067"/>
            </a:xfrm>
          </p:grpSpPr>
          <p:sp>
            <p:nvSpPr>
              <p:cNvPr id="34" name="Oval 33"/>
              <p:cNvSpPr>
                <a:spLocks noChangeAspect="1"/>
              </p:cNvSpPr>
              <p:nvPr/>
            </p:nvSpPr>
            <p:spPr>
              <a:xfrm>
                <a:off x="2515068" y="1625074"/>
                <a:ext cx="1126067" cy="112606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2511300" y="1809076"/>
                <a:ext cx="1140892" cy="700934"/>
              </a:xfrm>
              <a:prstGeom prst="rect">
                <a:avLst/>
              </a:prstGeom>
              <a:noFill/>
            </p:spPr>
            <p:txBody>
              <a:bodyPr wrap="square">
                <a:spAutoFit/>
              </a:bodyPr>
              <a:lstStyle/>
              <a:p>
                <a:pPr algn="ctr">
                  <a:lnSpc>
                    <a:spcPts val="1240"/>
                  </a:lnSpc>
                  <a:defRPr/>
                </a:pPr>
                <a:r>
                  <a:rPr lang="en-GB" sz="1200" dirty="0">
                    <a:solidFill>
                      <a:srgbClr val="404040"/>
                    </a:solidFill>
                  </a:rPr>
                  <a:t>Service</a:t>
                </a:r>
                <a:br>
                  <a:rPr lang="en-GB" sz="1200" dirty="0">
                    <a:solidFill>
                      <a:srgbClr val="404040"/>
                    </a:solidFill>
                  </a:rPr>
                </a:br>
                <a:r>
                  <a:rPr lang="en-GB" sz="1200" dirty="0">
                    <a:solidFill>
                      <a:srgbClr val="404040"/>
                    </a:solidFill>
                  </a:rPr>
                  <a:t>assurance</a:t>
                </a:r>
              </a:p>
              <a:p>
                <a:pPr algn="ctr">
                  <a:lnSpc>
                    <a:spcPts val="1240"/>
                  </a:lnSpc>
                  <a:defRPr/>
                </a:pPr>
                <a:r>
                  <a:rPr lang="en-GB" sz="1200" dirty="0">
                    <a:solidFill>
                      <a:srgbClr val="404040"/>
                    </a:solidFill>
                  </a:rPr>
                  <a:t>diagnostics</a:t>
                </a:r>
                <a:endParaRPr lang="en-US" sz="1200" dirty="0">
                  <a:solidFill>
                    <a:srgbClr val="404040"/>
                  </a:solidFill>
                </a:endParaRPr>
              </a:p>
            </p:txBody>
          </p:sp>
        </p:grpSp>
        <p:grpSp>
          <p:nvGrpSpPr>
            <p:cNvPr id="19" name="Group 18"/>
            <p:cNvGrpSpPr/>
            <p:nvPr/>
          </p:nvGrpSpPr>
          <p:grpSpPr>
            <a:xfrm>
              <a:off x="1746297" y="3261855"/>
              <a:ext cx="1126067" cy="1126067"/>
              <a:chOff x="1746297" y="3261855"/>
              <a:chExt cx="1126067" cy="1126067"/>
            </a:xfrm>
          </p:grpSpPr>
          <p:sp>
            <p:nvSpPr>
              <p:cNvPr id="32" name="Oval 31"/>
              <p:cNvSpPr>
                <a:spLocks/>
              </p:cNvSpPr>
              <p:nvPr/>
            </p:nvSpPr>
            <p:spPr>
              <a:xfrm>
                <a:off x="1746297" y="3261855"/>
                <a:ext cx="1126067" cy="1126067"/>
              </a:xfrm>
              <a:prstGeom prst="ellipse">
                <a:avLst/>
              </a:prstGeom>
              <a:solidFill>
                <a:schemeClr val="bg1"/>
              </a:solidFill>
              <a:ln w="25400">
                <a:solidFill>
                  <a:srgbClr val="7CA3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1804106" y="3619949"/>
                <a:ext cx="1046240" cy="506636"/>
              </a:xfrm>
              <a:prstGeom prst="rect">
                <a:avLst/>
              </a:prstGeom>
              <a:noFill/>
            </p:spPr>
            <p:txBody>
              <a:bodyPr wrap="square">
                <a:spAutoFit/>
              </a:bodyPr>
              <a:lstStyle/>
              <a:p>
                <a:pPr algn="ctr">
                  <a:lnSpc>
                    <a:spcPts val="1240"/>
                  </a:lnSpc>
                  <a:defRPr/>
                </a:pPr>
                <a:r>
                  <a:rPr lang="en-GB" sz="1200" dirty="0">
                    <a:solidFill>
                      <a:srgbClr val="404040"/>
                    </a:solidFill>
                    <a:latin typeface="Calibri"/>
                    <a:cs typeface="Calibri"/>
                  </a:rPr>
                  <a:t>4 channel </a:t>
                </a:r>
                <a:br>
                  <a:rPr lang="en-GB" sz="1200" dirty="0">
                    <a:solidFill>
                      <a:srgbClr val="404040"/>
                    </a:solidFill>
                    <a:latin typeface="Calibri"/>
                    <a:cs typeface="Calibri"/>
                  </a:rPr>
                </a:br>
                <a:r>
                  <a:rPr lang="en-GB" sz="1200" dirty="0">
                    <a:solidFill>
                      <a:srgbClr val="404040"/>
                    </a:solidFill>
                    <a:latin typeface="Calibri"/>
                    <a:cs typeface="Calibri"/>
                  </a:rPr>
                  <a:t>types</a:t>
                </a:r>
                <a:endParaRPr lang="en-US" sz="1200" dirty="0">
                  <a:solidFill>
                    <a:srgbClr val="404040"/>
                  </a:solidFill>
                  <a:latin typeface="Calibri"/>
                  <a:cs typeface="Calibri"/>
                </a:endParaRPr>
              </a:p>
            </p:txBody>
          </p:sp>
        </p:grpSp>
        <p:grpSp>
          <p:nvGrpSpPr>
            <p:cNvPr id="20" name="Group 19"/>
            <p:cNvGrpSpPr/>
            <p:nvPr/>
          </p:nvGrpSpPr>
          <p:grpSpPr>
            <a:xfrm>
              <a:off x="6310303" y="3250189"/>
              <a:ext cx="1126067" cy="1126067"/>
              <a:chOff x="6310303" y="3250189"/>
              <a:chExt cx="1126067" cy="1126067"/>
            </a:xfrm>
          </p:grpSpPr>
          <p:sp>
            <p:nvSpPr>
              <p:cNvPr id="30" name="Oval 29"/>
              <p:cNvSpPr>
                <a:spLocks noChangeAspect="1"/>
              </p:cNvSpPr>
              <p:nvPr/>
            </p:nvSpPr>
            <p:spPr>
              <a:xfrm>
                <a:off x="6310303" y="3250189"/>
                <a:ext cx="1126067" cy="112606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6380002" y="3573285"/>
                <a:ext cx="993971" cy="506636"/>
              </a:xfrm>
              <a:prstGeom prst="rect">
                <a:avLst/>
              </a:prstGeom>
              <a:noFill/>
            </p:spPr>
            <p:txBody>
              <a:bodyPr wrap="square">
                <a:spAutoFit/>
              </a:bodyPr>
              <a:lstStyle/>
              <a:p>
                <a:pPr algn="ctr">
                  <a:lnSpc>
                    <a:spcPts val="1240"/>
                  </a:lnSpc>
                  <a:defRPr/>
                </a:pPr>
                <a:r>
                  <a:rPr lang="en-GB" sz="1200" dirty="0">
                    <a:solidFill>
                      <a:srgbClr val="404040"/>
                    </a:solidFill>
                  </a:rPr>
                  <a:t>Business </a:t>
                </a:r>
                <a:br>
                  <a:rPr lang="en-GB" sz="1200" dirty="0">
                    <a:solidFill>
                      <a:srgbClr val="404040"/>
                    </a:solidFill>
                  </a:rPr>
                </a:br>
                <a:r>
                  <a:rPr lang="en-GB" sz="1200" dirty="0">
                    <a:solidFill>
                      <a:srgbClr val="404040"/>
                    </a:solidFill>
                  </a:rPr>
                  <a:t>continuity</a:t>
                </a:r>
                <a:endParaRPr lang="en-US" sz="1200" dirty="0">
                  <a:solidFill>
                    <a:srgbClr val="404040"/>
                  </a:solidFill>
                </a:endParaRPr>
              </a:p>
            </p:txBody>
          </p:sp>
        </p:grpSp>
        <p:grpSp>
          <p:nvGrpSpPr>
            <p:cNvPr id="21" name="Group 20"/>
            <p:cNvGrpSpPr/>
            <p:nvPr/>
          </p:nvGrpSpPr>
          <p:grpSpPr>
            <a:xfrm>
              <a:off x="5612368" y="1719479"/>
              <a:ext cx="1134902" cy="1126067"/>
              <a:chOff x="5612368" y="1719479"/>
              <a:chExt cx="1134902" cy="1126067"/>
            </a:xfrm>
          </p:grpSpPr>
          <p:sp>
            <p:nvSpPr>
              <p:cNvPr id="28" name="Oval 27"/>
              <p:cNvSpPr/>
              <p:nvPr/>
            </p:nvSpPr>
            <p:spPr>
              <a:xfrm>
                <a:off x="5621202" y="1719479"/>
                <a:ext cx="1126068" cy="1126067"/>
              </a:xfrm>
              <a:prstGeom prst="ellipse">
                <a:avLst/>
              </a:prstGeom>
              <a:solidFill>
                <a:schemeClr val="bg1"/>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5612368" y="2025512"/>
                <a:ext cx="1105674" cy="506636"/>
              </a:xfrm>
              <a:prstGeom prst="rect">
                <a:avLst/>
              </a:prstGeom>
              <a:noFill/>
            </p:spPr>
            <p:txBody>
              <a:bodyPr wrap="square">
                <a:spAutoFit/>
              </a:bodyPr>
              <a:lstStyle/>
              <a:p>
                <a:pPr algn="ctr">
                  <a:lnSpc>
                    <a:spcPts val="1240"/>
                  </a:lnSpc>
                  <a:defRPr/>
                </a:pPr>
                <a:r>
                  <a:rPr lang="en-GB" sz="1200" dirty="0">
                    <a:solidFill>
                      <a:srgbClr val="404040"/>
                    </a:solidFill>
                  </a:rPr>
                  <a:t>1 - 10k </a:t>
                </a:r>
                <a:br>
                  <a:rPr lang="en-GB" sz="1200" dirty="0">
                    <a:solidFill>
                      <a:srgbClr val="404040"/>
                    </a:solidFill>
                  </a:rPr>
                </a:br>
                <a:r>
                  <a:rPr lang="en-GB" sz="1200" dirty="0">
                    <a:solidFill>
                      <a:srgbClr val="404040"/>
                    </a:solidFill>
                  </a:rPr>
                  <a:t>channels </a:t>
                </a:r>
                <a:endParaRPr lang="en-US" sz="1200" dirty="0">
                  <a:solidFill>
                    <a:srgbClr val="404040"/>
                  </a:solidFill>
                </a:endParaRPr>
              </a:p>
            </p:txBody>
          </p:sp>
        </p:grpSp>
        <p:grpSp>
          <p:nvGrpSpPr>
            <p:cNvPr id="22" name="Group 21"/>
            <p:cNvGrpSpPr/>
            <p:nvPr/>
          </p:nvGrpSpPr>
          <p:grpSpPr>
            <a:xfrm>
              <a:off x="4014594" y="5608444"/>
              <a:ext cx="1126067" cy="1126067"/>
              <a:chOff x="4014594" y="5608444"/>
              <a:chExt cx="1126067" cy="1126067"/>
            </a:xfrm>
          </p:grpSpPr>
          <p:sp>
            <p:nvSpPr>
              <p:cNvPr id="26" name="Oval 25"/>
              <p:cNvSpPr>
                <a:spLocks noChangeAspect="1"/>
              </p:cNvSpPr>
              <p:nvPr/>
            </p:nvSpPr>
            <p:spPr>
              <a:xfrm>
                <a:off x="4014594" y="5608444"/>
                <a:ext cx="1126067" cy="112606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036546" y="5930900"/>
                <a:ext cx="1084465" cy="506636"/>
              </a:xfrm>
              <a:prstGeom prst="rect">
                <a:avLst/>
              </a:prstGeom>
              <a:noFill/>
            </p:spPr>
            <p:txBody>
              <a:bodyPr wrap="square">
                <a:spAutoFit/>
              </a:bodyPr>
              <a:lstStyle/>
              <a:p>
                <a:pPr algn="ctr">
                  <a:lnSpc>
                    <a:spcPts val="1240"/>
                  </a:lnSpc>
                  <a:defRPr/>
                </a:pPr>
                <a:r>
                  <a:rPr lang="en-GB" sz="1200" dirty="0">
                    <a:solidFill>
                      <a:srgbClr val="404040"/>
                    </a:solidFill>
                  </a:rPr>
                  <a:t>Interop </a:t>
                </a:r>
                <a:br>
                  <a:rPr lang="en-GB" sz="1200" dirty="0">
                    <a:solidFill>
                      <a:srgbClr val="404040"/>
                    </a:solidFill>
                  </a:rPr>
                </a:br>
                <a:r>
                  <a:rPr lang="en-GB" sz="1200" dirty="0">
                    <a:solidFill>
                      <a:srgbClr val="404040"/>
                    </a:solidFill>
                  </a:rPr>
                  <a:t>support</a:t>
                </a:r>
                <a:endParaRPr lang="en-US" sz="1200" dirty="0">
                  <a:solidFill>
                    <a:srgbClr val="404040"/>
                  </a:solidFill>
                </a:endParaRPr>
              </a:p>
            </p:txBody>
          </p:sp>
        </p:grpSp>
        <p:grpSp>
          <p:nvGrpSpPr>
            <p:cNvPr id="23" name="Group 22"/>
            <p:cNvGrpSpPr/>
            <p:nvPr/>
          </p:nvGrpSpPr>
          <p:grpSpPr>
            <a:xfrm>
              <a:off x="2367291" y="4911803"/>
              <a:ext cx="1134596" cy="1127351"/>
              <a:chOff x="2367291" y="4911803"/>
              <a:chExt cx="1134596" cy="1127351"/>
            </a:xfrm>
          </p:grpSpPr>
          <p:sp>
            <p:nvSpPr>
              <p:cNvPr id="24" name="Oval 23"/>
              <p:cNvSpPr/>
              <p:nvPr/>
            </p:nvSpPr>
            <p:spPr>
              <a:xfrm>
                <a:off x="2374537" y="4911803"/>
                <a:ext cx="1127350" cy="1127351"/>
              </a:xfrm>
              <a:prstGeom prst="ellipse">
                <a:avLst/>
              </a:prstGeom>
              <a:solidFill>
                <a:schemeClr val="bg1"/>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2367291" y="5015592"/>
                <a:ext cx="1129943" cy="895232"/>
              </a:xfrm>
              <a:prstGeom prst="rect">
                <a:avLst/>
              </a:prstGeom>
              <a:noFill/>
            </p:spPr>
            <p:txBody>
              <a:bodyPr wrap="square">
                <a:spAutoFit/>
              </a:bodyPr>
              <a:lstStyle/>
              <a:p>
                <a:pPr algn="ctr">
                  <a:lnSpc>
                    <a:spcPts val="1240"/>
                  </a:lnSpc>
                  <a:defRPr/>
                </a:pPr>
                <a:r>
                  <a:rPr lang="en-GB" sz="1200" dirty="0">
                    <a:solidFill>
                      <a:srgbClr val="404040"/>
                    </a:solidFill>
                  </a:rPr>
                  <a:t>Peace of mind 21C core </a:t>
                </a:r>
                <a:br>
                  <a:rPr lang="en-GB" sz="1200" dirty="0">
                    <a:solidFill>
                      <a:srgbClr val="404040"/>
                    </a:solidFill>
                  </a:rPr>
                </a:br>
                <a:r>
                  <a:rPr lang="en-GB" sz="1200" dirty="0">
                    <a:solidFill>
                      <a:srgbClr val="404040"/>
                    </a:solidFill>
                  </a:rPr>
                  <a:t>network</a:t>
                </a:r>
                <a:endParaRPr lang="en-US" sz="1200" dirty="0">
                  <a:solidFill>
                    <a:srgbClr val="404040"/>
                  </a:solidFill>
                </a:endParaRPr>
              </a:p>
            </p:txBody>
          </p:sp>
        </p:grpSp>
      </p:grpSp>
    </p:spTree>
    <p:extLst>
      <p:ext uri="{BB962C8B-B14F-4D97-AF65-F5344CB8AC3E}">
        <p14:creationId xmlns:p14="http://schemas.microsoft.com/office/powerpoint/2010/main" val="374926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73687" y="1313184"/>
            <a:ext cx="3751318" cy="2339930"/>
          </a:xfrm>
          <a:prstGeom prst="rect">
            <a:avLst/>
          </a:prstGeom>
        </p:spPr>
      </p:pic>
      <p:pic>
        <p:nvPicPr>
          <p:cNvPr id="13" name="Picture 12"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flipH="1">
            <a:off x="5379982" y="2894881"/>
            <a:ext cx="3751318" cy="2339930"/>
          </a:xfrm>
          <a:prstGeom prst="rect">
            <a:avLst/>
          </a:prstGeom>
        </p:spPr>
      </p:pic>
      <p:sp>
        <p:nvSpPr>
          <p:cNvPr id="2" name="Title 1"/>
          <p:cNvSpPr>
            <a:spLocks noGrp="1"/>
          </p:cNvSpPr>
          <p:nvPr>
            <p:ph type="title"/>
          </p:nvPr>
        </p:nvSpPr>
        <p:spPr/>
        <p:txBody>
          <a:bodyPr/>
          <a:lstStyle/>
          <a:p>
            <a:r>
              <a:rPr lang="en-US" dirty="0"/>
              <a:t>A choice of four licence types</a:t>
            </a:r>
          </a:p>
        </p:txBody>
      </p:sp>
      <p:cxnSp>
        <p:nvCxnSpPr>
          <p:cNvPr id="8" name="Straight Connector 7"/>
          <p:cNvCxnSpPr/>
          <p:nvPr/>
        </p:nvCxnSpPr>
        <p:spPr>
          <a:xfrm>
            <a:off x="3314678" y="3429000"/>
            <a:ext cx="829425" cy="0"/>
          </a:xfrm>
          <a:prstGeom prst="line">
            <a:avLst/>
          </a:prstGeom>
          <a:ln w="38100" cmpd="sng">
            <a:solidFill>
              <a:srgbClr val="9D1F60"/>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005" y="1387385"/>
            <a:ext cx="4083230" cy="4083230"/>
          </a:xfrm>
          <a:prstGeom prst="rect">
            <a:avLst/>
          </a:prstGeom>
        </p:spPr>
      </p:pic>
      <p:grpSp>
        <p:nvGrpSpPr>
          <p:cNvPr id="9" name="Group 8"/>
          <p:cNvGrpSpPr/>
          <p:nvPr/>
        </p:nvGrpSpPr>
        <p:grpSpPr>
          <a:xfrm>
            <a:off x="777240" y="2169830"/>
            <a:ext cx="2518340" cy="2518340"/>
            <a:chOff x="777240" y="2169830"/>
            <a:chExt cx="2518340" cy="2518340"/>
          </a:xfrm>
        </p:grpSpPr>
        <p:sp>
          <p:nvSpPr>
            <p:cNvPr id="4" name="Oval 3"/>
            <p:cNvSpPr/>
            <p:nvPr/>
          </p:nvSpPr>
          <p:spPr>
            <a:xfrm>
              <a:off x="777240" y="2169830"/>
              <a:ext cx="2518340" cy="2518340"/>
            </a:xfrm>
            <a:prstGeom prst="ellipse">
              <a:avLst/>
            </a:prstGeom>
            <a:solidFill>
              <a:schemeClr val="accent3"/>
            </a:solidFill>
            <a:ln w="76200" cmpd="sng">
              <a:solidFill>
                <a:srgbClr val="9D1F6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dirty="0">
                <a:solidFill>
                  <a:schemeClr val="bg1"/>
                </a:solidFill>
              </a:endParaRPr>
            </a:p>
          </p:txBody>
        </p:sp>
        <p:pic>
          <p:nvPicPr>
            <p:cNvPr id="6" name="Picture 5" descr="sipt_icon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859" y="2483149"/>
              <a:ext cx="1996968" cy="1738932"/>
            </a:xfrm>
            <a:prstGeom prst="rect">
              <a:avLst/>
            </a:prstGeom>
          </p:spPr>
        </p:pic>
      </p:grpSp>
    </p:spTree>
    <p:extLst>
      <p:ext uri="{BB962C8B-B14F-4D97-AF65-F5344CB8AC3E}">
        <p14:creationId xmlns:p14="http://schemas.microsoft.com/office/powerpoint/2010/main" val="3749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500"/>
                            </p:stCondLst>
                            <p:childTnLst>
                              <p:par>
                                <p:cTn id="9" presetID="10" presetClass="entr" presetSubtype="0" fill="hold" nodeType="afterEffect">
                                  <p:stCondLst>
                                    <p:cond delay="1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7"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08721" y="3008787"/>
            <a:ext cx="3512754" cy="2191123"/>
          </a:xfrm>
          <a:prstGeom prst="rect">
            <a:avLst/>
          </a:prstGeom>
        </p:spPr>
      </p:pic>
      <p:pic>
        <p:nvPicPr>
          <p:cNvPr id="127" name="Picture 126"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flipH="1">
            <a:off x="4516646" y="1542273"/>
            <a:ext cx="4430992" cy="2763885"/>
          </a:xfrm>
          <a:prstGeom prst="rect">
            <a:avLst/>
          </a:prstGeom>
        </p:spPr>
      </p:pic>
      <p:sp>
        <p:nvSpPr>
          <p:cNvPr id="2" name="Title 1"/>
          <p:cNvSpPr>
            <a:spLocks noGrp="1"/>
          </p:cNvSpPr>
          <p:nvPr>
            <p:ph type="title"/>
          </p:nvPr>
        </p:nvSpPr>
        <p:spPr>
          <a:xfrm>
            <a:off x="457200" y="128254"/>
            <a:ext cx="8867748" cy="871094"/>
          </a:xfrm>
        </p:spPr>
        <p:txBody>
          <a:bodyPr/>
          <a:lstStyle/>
          <a:p>
            <a:r>
              <a:rPr lang="en-US" dirty="0"/>
              <a:t>Business continuity</a:t>
            </a:r>
            <a:r>
              <a:rPr lang="en-US" dirty="0" smtClean="0"/>
              <a:t> via </a:t>
            </a:r>
            <a:r>
              <a:rPr lang="en-US" dirty="0"/>
              <a:t>your choice of call routing options</a:t>
            </a:r>
          </a:p>
        </p:txBody>
      </p:sp>
      <p:grpSp>
        <p:nvGrpSpPr>
          <p:cNvPr id="12" name="Group 11"/>
          <p:cNvGrpSpPr/>
          <p:nvPr/>
        </p:nvGrpSpPr>
        <p:grpSpPr>
          <a:xfrm>
            <a:off x="457199" y="4912184"/>
            <a:ext cx="3853103" cy="1144827"/>
            <a:chOff x="457200" y="4635598"/>
            <a:chExt cx="3642912" cy="974811"/>
          </a:xfrm>
        </p:grpSpPr>
        <p:sp>
          <p:nvSpPr>
            <p:cNvPr id="9" name="Rounded Rectangle 8"/>
            <p:cNvSpPr/>
            <p:nvPr/>
          </p:nvSpPr>
          <p:spPr>
            <a:xfrm>
              <a:off x="457200" y="4635598"/>
              <a:ext cx="3642912" cy="974811"/>
            </a:xfrm>
            <a:prstGeom prst="roundRect">
              <a:avLst>
                <a:gd name="adj" fmla="val 10768"/>
              </a:avLst>
            </a:prstGeom>
            <a:solidFill>
              <a:srgbClr val="FFFFFF"/>
            </a:solidFill>
            <a:ln w="12700" cmpd="sng">
              <a:solidFill>
                <a:srgbClr val="193A6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Box 9"/>
            <p:cNvSpPr txBox="1"/>
            <p:nvPr/>
          </p:nvSpPr>
          <p:spPr>
            <a:xfrm>
              <a:off x="457200" y="4707262"/>
              <a:ext cx="3642912" cy="833601"/>
            </a:xfrm>
            <a:prstGeom prst="rect">
              <a:avLst/>
            </a:prstGeom>
            <a:noFill/>
          </p:spPr>
          <p:txBody>
            <a:bodyPr wrap="square" rtlCol="0">
              <a:spAutoFit/>
            </a:bodyPr>
            <a:lstStyle/>
            <a:p>
              <a:pPr algn="ctr"/>
              <a:r>
                <a:rPr lang="en-US" sz="2400" dirty="0"/>
                <a:t>Priority Routing</a:t>
              </a:r>
            </a:p>
            <a:p>
              <a:pPr algn="ctr"/>
              <a:r>
                <a:rPr lang="en-US" sz="1400" dirty="0"/>
                <a:t>Use first trunk until no free channel then move to the next trunk, prioritising traffic on first trunk</a:t>
              </a:r>
            </a:p>
          </p:txBody>
        </p:sp>
      </p:grpSp>
      <p:grpSp>
        <p:nvGrpSpPr>
          <p:cNvPr id="103" name="Group 102"/>
          <p:cNvGrpSpPr/>
          <p:nvPr/>
        </p:nvGrpSpPr>
        <p:grpSpPr>
          <a:xfrm>
            <a:off x="4788024" y="4912184"/>
            <a:ext cx="3853103" cy="1144827"/>
            <a:chOff x="457200" y="4635598"/>
            <a:chExt cx="3642912" cy="974811"/>
          </a:xfrm>
        </p:grpSpPr>
        <p:sp>
          <p:nvSpPr>
            <p:cNvPr id="104" name="Rounded Rectangle 103"/>
            <p:cNvSpPr/>
            <p:nvPr/>
          </p:nvSpPr>
          <p:spPr>
            <a:xfrm>
              <a:off x="457200" y="4635598"/>
              <a:ext cx="3642912" cy="974811"/>
            </a:xfrm>
            <a:prstGeom prst="roundRect">
              <a:avLst>
                <a:gd name="adj" fmla="val 10768"/>
              </a:avLst>
            </a:prstGeom>
            <a:solidFill>
              <a:srgbClr val="FFFFFF"/>
            </a:solidFill>
            <a:ln w="12700" cmpd="sng">
              <a:solidFill>
                <a:srgbClr val="193A6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5" name="TextBox 104"/>
            <p:cNvSpPr txBox="1"/>
            <p:nvPr/>
          </p:nvSpPr>
          <p:spPr>
            <a:xfrm>
              <a:off x="457200" y="4707262"/>
              <a:ext cx="3642912" cy="760001"/>
            </a:xfrm>
            <a:prstGeom prst="rect">
              <a:avLst/>
            </a:prstGeom>
            <a:noFill/>
          </p:spPr>
          <p:txBody>
            <a:bodyPr wrap="square" rtlCol="0">
              <a:spAutoFit/>
            </a:bodyPr>
            <a:lstStyle/>
            <a:p>
              <a:pPr algn="ctr"/>
              <a:r>
                <a:rPr lang="en-US" sz="2400" dirty="0"/>
                <a:t>Round Robin Routing</a:t>
              </a:r>
            </a:p>
            <a:p>
              <a:pPr algn="ctr"/>
              <a:r>
                <a:rPr lang="en-US" sz="1400" dirty="0"/>
                <a:t>Alternate calls around each SIP trunk to share </a:t>
              </a:r>
              <a:br>
                <a:rPr lang="en-US" sz="1400" dirty="0"/>
              </a:br>
              <a:r>
                <a:rPr lang="en-US" sz="1400" dirty="0"/>
                <a:t>calls around network</a:t>
              </a:r>
            </a:p>
          </p:txBody>
        </p:sp>
      </p:grpSp>
      <p:grpSp>
        <p:nvGrpSpPr>
          <p:cNvPr id="126" name="Group 125"/>
          <p:cNvGrpSpPr/>
          <p:nvPr/>
        </p:nvGrpSpPr>
        <p:grpSpPr>
          <a:xfrm>
            <a:off x="788001" y="1169941"/>
            <a:ext cx="3005441" cy="3618405"/>
            <a:chOff x="788001" y="1169941"/>
            <a:chExt cx="3005441" cy="3618405"/>
          </a:xfrm>
        </p:grpSpPr>
        <p:cxnSp>
          <p:nvCxnSpPr>
            <p:cNvPr id="37" name="Elbow Connector 36"/>
            <p:cNvCxnSpPr/>
            <p:nvPr/>
          </p:nvCxnSpPr>
          <p:spPr>
            <a:xfrm>
              <a:off x="1130031" y="1931053"/>
              <a:ext cx="1053720" cy="803143"/>
            </a:xfrm>
            <a:prstGeom prst="bentConnector3">
              <a:avLst>
                <a:gd name="adj1" fmla="val -299"/>
              </a:avLst>
            </a:prstGeom>
            <a:ln w="57150" cmpd="sng">
              <a:solidFill>
                <a:srgbClr val="9D1F6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172095" y="1931053"/>
              <a:ext cx="1169624" cy="0"/>
            </a:xfrm>
            <a:prstGeom prst="line">
              <a:avLst/>
            </a:prstGeom>
            <a:ln w="57150" cmpd="sng">
              <a:solidFill>
                <a:srgbClr val="9D1F60"/>
              </a:solidFill>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2319339" y="1931053"/>
              <a:ext cx="1138246" cy="803143"/>
            </a:xfrm>
            <a:prstGeom prst="rect">
              <a:avLst/>
            </a:prstGeom>
            <a:noFill/>
            <a:ln w="57150" cmpd="sng">
              <a:solidFill>
                <a:srgbClr val="9D1F6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7" name="Group 16"/>
            <p:cNvGrpSpPr/>
            <p:nvPr/>
          </p:nvGrpSpPr>
          <p:grpSpPr>
            <a:xfrm>
              <a:off x="788001" y="4037116"/>
              <a:ext cx="661602" cy="661602"/>
              <a:chOff x="7190197" y="3573016"/>
              <a:chExt cx="1426753" cy="1426753"/>
            </a:xfrm>
          </p:grpSpPr>
          <p:sp>
            <p:nvSpPr>
              <p:cNvPr id="18" name="Oval 17"/>
              <p:cNvSpPr/>
              <p:nvPr/>
            </p:nvSpPr>
            <p:spPr>
              <a:xfrm>
                <a:off x="7190197" y="3573016"/>
                <a:ext cx="1426753" cy="1426753"/>
              </a:xfrm>
              <a:prstGeom prst="ellipse">
                <a:avLst/>
              </a:prstGeom>
              <a:solidFill>
                <a:schemeClr val="bg1"/>
              </a:solidFill>
              <a:ln w="571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pic>
            <p:nvPicPr>
              <p:cNvPr id="19" name="Picture 18" descr="pbx_graph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209" y="3755083"/>
                <a:ext cx="550016" cy="1071350"/>
              </a:xfrm>
              <a:prstGeom prst="rect">
                <a:avLst/>
              </a:prstGeom>
            </p:spPr>
          </p:pic>
        </p:grpSp>
        <p:grpSp>
          <p:nvGrpSpPr>
            <p:cNvPr id="21" name="Group 20"/>
            <p:cNvGrpSpPr/>
            <p:nvPr/>
          </p:nvGrpSpPr>
          <p:grpSpPr>
            <a:xfrm>
              <a:off x="1979712" y="4126744"/>
              <a:ext cx="661602" cy="661602"/>
              <a:chOff x="7190197" y="3573016"/>
              <a:chExt cx="1426753" cy="1426753"/>
            </a:xfrm>
          </p:grpSpPr>
          <p:sp>
            <p:nvSpPr>
              <p:cNvPr id="22" name="Oval 21"/>
              <p:cNvSpPr/>
              <p:nvPr/>
            </p:nvSpPr>
            <p:spPr>
              <a:xfrm>
                <a:off x="7190197" y="3573016"/>
                <a:ext cx="1426753" cy="1426753"/>
              </a:xfrm>
              <a:prstGeom prst="ellipse">
                <a:avLst/>
              </a:prstGeom>
              <a:solidFill>
                <a:schemeClr val="bg1"/>
              </a:solidFill>
              <a:ln w="571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pic>
            <p:nvPicPr>
              <p:cNvPr id="23" name="Picture 22" descr="pbx_graph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209" y="3755083"/>
                <a:ext cx="550016" cy="1071350"/>
              </a:xfrm>
              <a:prstGeom prst="rect">
                <a:avLst/>
              </a:prstGeom>
            </p:spPr>
          </p:pic>
        </p:grpSp>
        <p:grpSp>
          <p:nvGrpSpPr>
            <p:cNvPr id="24" name="Group 23"/>
            <p:cNvGrpSpPr/>
            <p:nvPr/>
          </p:nvGrpSpPr>
          <p:grpSpPr>
            <a:xfrm>
              <a:off x="3131840" y="4037116"/>
              <a:ext cx="661602" cy="661602"/>
              <a:chOff x="7190197" y="3573016"/>
              <a:chExt cx="1426753" cy="1426753"/>
            </a:xfrm>
          </p:grpSpPr>
          <p:sp>
            <p:nvSpPr>
              <p:cNvPr id="25" name="Oval 24"/>
              <p:cNvSpPr/>
              <p:nvPr/>
            </p:nvSpPr>
            <p:spPr>
              <a:xfrm>
                <a:off x="7190197" y="3573016"/>
                <a:ext cx="1426753" cy="1426753"/>
              </a:xfrm>
              <a:prstGeom prst="ellipse">
                <a:avLst/>
              </a:prstGeom>
              <a:solidFill>
                <a:schemeClr val="bg1"/>
              </a:solidFill>
              <a:ln w="571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pic>
            <p:nvPicPr>
              <p:cNvPr id="26" name="Picture 25" descr="pbx_graph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209" y="3755083"/>
                <a:ext cx="550016" cy="1071350"/>
              </a:xfrm>
              <a:prstGeom prst="rect">
                <a:avLst/>
              </a:prstGeom>
            </p:spPr>
          </p:pic>
        </p:grpSp>
        <p:sp>
          <p:nvSpPr>
            <p:cNvPr id="27" name="Right Arrow 26"/>
            <p:cNvSpPr/>
            <p:nvPr/>
          </p:nvSpPr>
          <p:spPr>
            <a:xfrm rot="2632585">
              <a:off x="2435803" y="3607055"/>
              <a:ext cx="952873" cy="214160"/>
            </a:xfrm>
            <a:prstGeom prst="rightArrow">
              <a:avLst>
                <a:gd name="adj1" fmla="val 50000"/>
                <a:gd name="adj2" fmla="val 40077"/>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Right Arrow 27"/>
            <p:cNvSpPr/>
            <p:nvPr/>
          </p:nvSpPr>
          <p:spPr>
            <a:xfrm rot="8100000">
              <a:off x="1181240" y="3607055"/>
              <a:ext cx="952873" cy="214160"/>
            </a:xfrm>
            <a:prstGeom prst="rightArrow">
              <a:avLst>
                <a:gd name="adj1" fmla="val 50000"/>
                <a:gd name="adj2" fmla="val 40077"/>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ight Arrow 28"/>
            <p:cNvSpPr/>
            <p:nvPr/>
          </p:nvSpPr>
          <p:spPr>
            <a:xfrm rot="5400000">
              <a:off x="1834394" y="3503605"/>
              <a:ext cx="952873" cy="214160"/>
            </a:xfrm>
            <a:prstGeom prst="rightArrow">
              <a:avLst>
                <a:gd name="adj1" fmla="val 50000"/>
                <a:gd name="adj2" fmla="val 40077"/>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 name="Group 5"/>
            <p:cNvGrpSpPr/>
            <p:nvPr/>
          </p:nvGrpSpPr>
          <p:grpSpPr>
            <a:xfrm>
              <a:off x="1680444" y="2633129"/>
              <a:ext cx="1239636" cy="1076018"/>
              <a:chOff x="1060011" y="2699677"/>
              <a:chExt cx="1680446" cy="1458646"/>
            </a:xfrm>
          </p:grpSpPr>
          <p:sp>
            <p:nvSpPr>
              <p:cNvPr id="7" name="Oval 6"/>
              <p:cNvSpPr/>
              <p:nvPr/>
            </p:nvSpPr>
            <p:spPr>
              <a:xfrm>
                <a:off x="1163664" y="2699677"/>
                <a:ext cx="1458646" cy="1458646"/>
              </a:xfrm>
              <a:prstGeom prst="ellipse">
                <a:avLst/>
              </a:prstGeom>
              <a:solidFill>
                <a:srgbClr val="7CA3BF"/>
              </a:solidFill>
              <a:ln w="5715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8" name="TextBox 7"/>
              <p:cNvSpPr txBox="1"/>
              <p:nvPr/>
            </p:nvSpPr>
            <p:spPr>
              <a:xfrm>
                <a:off x="1060011" y="2973188"/>
                <a:ext cx="1680446" cy="792720"/>
              </a:xfrm>
              <a:prstGeom prst="rect">
                <a:avLst/>
              </a:prstGeom>
              <a:noFill/>
            </p:spPr>
            <p:txBody>
              <a:bodyPr wrap="square" rtlCol="0">
                <a:spAutoFit/>
              </a:bodyPr>
              <a:lstStyle/>
              <a:p>
                <a:pPr algn="ctr"/>
                <a:r>
                  <a:rPr lang="en-US" sz="3200" dirty="0">
                    <a:solidFill>
                      <a:srgbClr val="FFFFFF"/>
                    </a:solidFill>
                  </a:rPr>
                  <a:t>55</a:t>
                </a:r>
              </a:p>
            </p:txBody>
          </p:sp>
        </p:grpSp>
        <p:sp>
          <p:nvSpPr>
            <p:cNvPr id="30" name="Isosceles Triangle 29"/>
            <p:cNvSpPr/>
            <p:nvPr/>
          </p:nvSpPr>
          <p:spPr>
            <a:xfrm rot="10800000">
              <a:off x="788001" y="1523330"/>
              <a:ext cx="677127" cy="583730"/>
            </a:xfrm>
            <a:prstGeom prst="triangle">
              <a:avLst/>
            </a:prstGeom>
            <a:solidFill>
              <a:srgbClr val="9D1F60"/>
            </a:solidFill>
            <a:ln w="19050" cmpd="sng">
              <a:solidFill>
                <a:srgbClr val="9D1F6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TextBox 41"/>
            <p:cNvSpPr txBox="1"/>
            <p:nvPr/>
          </p:nvSpPr>
          <p:spPr>
            <a:xfrm>
              <a:off x="907704" y="1530943"/>
              <a:ext cx="444653" cy="400110"/>
            </a:xfrm>
            <a:prstGeom prst="rect">
              <a:avLst/>
            </a:prstGeom>
            <a:noFill/>
          </p:spPr>
          <p:txBody>
            <a:bodyPr wrap="none" rtlCol="0">
              <a:spAutoFit/>
            </a:bodyPr>
            <a:lstStyle/>
            <a:p>
              <a:r>
                <a:rPr lang="en-GB" sz="2000" dirty="0">
                  <a:solidFill>
                    <a:srgbClr val="FFFFFF"/>
                  </a:solidFill>
                </a:rPr>
                <a:t>20</a:t>
              </a:r>
              <a:endParaRPr lang="en-US" sz="2000" dirty="0">
                <a:solidFill>
                  <a:srgbClr val="FFFFFF"/>
                </a:solidFill>
              </a:endParaRPr>
            </a:p>
          </p:txBody>
        </p:sp>
        <p:sp>
          <p:nvSpPr>
            <p:cNvPr id="43" name="Isosceles Triangle 42"/>
            <p:cNvSpPr/>
            <p:nvPr/>
          </p:nvSpPr>
          <p:spPr>
            <a:xfrm rot="10800000">
              <a:off x="1979712" y="1808422"/>
              <a:ext cx="677127" cy="583730"/>
            </a:xfrm>
            <a:prstGeom prst="triangle">
              <a:avLst/>
            </a:prstGeom>
            <a:solidFill>
              <a:srgbClr val="9D1F60"/>
            </a:solidFill>
            <a:ln w="19050" cmpd="sng">
              <a:solidFill>
                <a:srgbClr val="9D1F6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TextBox 43"/>
            <p:cNvSpPr txBox="1"/>
            <p:nvPr/>
          </p:nvSpPr>
          <p:spPr>
            <a:xfrm>
              <a:off x="2103728" y="1816035"/>
              <a:ext cx="444653" cy="400110"/>
            </a:xfrm>
            <a:prstGeom prst="rect">
              <a:avLst/>
            </a:prstGeom>
            <a:noFill/>
          </p:spPr>
          <p:txBody>
            <a:bodyPr wrap="none" rtlCol="0">
              <a:spAutoFit/>
            </a:bodyPr>
            <a:lstStyle/>
            <a:p>
              <a:r>
                <a:rPr lang="en-GB" sz="2000" dirty="0">
                  <a:solidFill>
                    <a:srgbClr val="FFFFFF"/>
                  </a:solidFill>
                </a:rPr>
                <a:t>20</a:t>
              </a:r>
              <a:endParaRPr lang="en-US" sz="2000" dirty="0">
                <a:solidFill>
                  <a:srgbClr val="FFFFFF"/>
                </a:solidFill>
              </a:endParaRPr>
            </a:p>
          </p:txBody>
        </p:sp>
        <p:sp>
          <p:nvSpPr>
            <p:cNvPr id="59" name="TextBox 58"/>
            <p:cNvSpPr txBox="1"/>
            <p:nvPr/>
          </p:nvSpPr>
          <p:spPr>
            <a:xfrm>
              <a:off x="907704" y="4150668"/>
              <a:ext cx="444653" cy="400110"/>
            </a:xfrm>
            <a:prstGeom prst="rect">
              <a:avLst/>
            </a:prstGeom>
            <a:noFill/>
          </p:spPr>
          <p:txBody>
            <a:bodyPr wrap="none" rtlCol="0">
              <a:spAutoFit/>
            </a:bodyPr>
            <a:lstStyle/>
            <a:p>
              <a:r>
                <a:rPr lang="en-GB" sz="2000" dirty="0"/>
                <a:t>20</a:t>
              </a:r>
              <a:endParaRPr lang="en-US" sz="2000" dirty="0"/>
            </a:p>
          </p:txBody>
        </p:sp>
        <p:sp>
          <p:nvSpPr>
            <p:cNvPr id="60" name="TextBox 59"/>
            <p:cNvSpPr txBox="1"/>
            <p:nvPr/>
          </p:nvSpPr>
          <p:spPr>
            <a:xfrm>
              <a:off x="3245856" y="4150668"/>
              <a:ext cx="444653" cy="400110"/>
            </a:xfrm>
            <a:prstGeom prst="rect">
              <a:avLst/>
            </a:prstGeom>
            <a:noFill/>
          </p:spPr>
          <p:txBody>
            <a:bodyPr wrap="none" rtlCol="0">
              <a:spAutoFit/>
            </a:bodyPr>
            <a:lstStyle/>
            <a:p>
              <a:r>
                <a:rPr lang="en-GB" sz="2000" dirty="0"/>
                <a:t>15</a:t>
              </a:r>
              <a:endParaRPr lang="en-US" sz="2000" dirty="0"/>
            </a:p>
          </p:txBody>
        </p:sp>
        <p:sp>
          <p:nvSpPr>
            <p:cNvPr id="61" name="TextBox 60"/>
            <p:cNvSpPr txBox="1"/>
            <p:nvPr/>
          </p:nvSpPr>
          <p:spPr>
            <a:xfrm>
              <a:off x="2093728" y="4230676"/>
              <a:ext cx="444653" cy="400110"/>
            </a:xfrm>
            <a:prstGeom prst="rect">
              <a:avLst/>
            </a:prstGeom>
            <a:noFill/>
          </p:spPr>
          <p:txBody>
            <a:bodyPr wrap="none" rtlCol="0">
              <a:spAutoFit/>
            </a:bodyPr>
            <a:lstStyle/>
            <a:p>
              <a:r>
                <a:rPr lang="en-GB" sz="2000" dirty="0"/>
                <a:t>20</a:t>
              </a:r>
              <a:endParaRPr lang="en-US" sz="2000" dirty="0"/>
            </a:p>
          </p:txBody>
        </p:sp>
        <p:sp>
          <p:nvSpPr>
            <p:cNvPr id="110" name="Right Arrow 109"/>
            <p:cNvSpPr/>
            <p:nvPr/>
          </p:nvSpPr>
          <p:spPr>
            <a:xfrm rot="5400000">
              <a:off x="977420" y="1074008"/>
              <a:ext cx="296127" cy="487993"/>
            </a:xfrm>
            <a:prstGeom prst="rightArrow">
              <a:avLst>
                <a:gd name="adj1" fmla="val 50000"/>
                <a:gd name="adj2" fmla="val 40077"/>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 name="Oval 111"/>
            <p:cNvSpPr/>
            <p:nvPr/>
          </p:nvSpPr>
          <p:spPr>
            <a:xfrm>
              <a:off x="3266365" y="2151701"/>
              <a:ext cx="382440" cy="382440"/>
            </a:xfrm>
            <a:prstGeom prst="ellipse">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TextBox 74"/>
            <p:cNvSpPr txBox="1"/>
            <p:nvPr/>
          </p:nvSpPr>
          <p:spPr>
            <a:xfrm>
              <a:off x="3238159" y="2119378"/>
              <a:ext cx="444653" cy="400110"/>
            </a:xfrm>
            <a:prstGeom prst="rect">
              <a:avLst/>
            </a:prstGeom>
            <a:noFill/>
          </p:spPr>
          <p:txBody>
            <a:bodyPr wrap="none" rtlCol="0">
              <a:spAutoFit/>
            </a:bodyPr>
            <a:lstStyle/>
            <a:p>
              <a:r>
                <a:rPr lang="en-GB" sz="2000" dirty="0">
                  <a:solidFill>
                    <a:schemeClr val="bg1"/>
                  </a:solidFill>
                </a:rPr>
                <a:t>15</a:t>
              </a:r>
              <a:endParaRPr lang="en-US" sz="2000" dirty="0">
                <a:solidFill>
                  <a:schemeClr val="bg1"/>
                </a:solidFill>
              </a:endParaRPr>
            </a:p>
          </p:txBody>
        </p:sp>
      </p:grpSp>
      <p:grpSp>
        <p:nvGrpSpPr>
          <p:cNvPr id="125" name="Group 124"/>
          <p:cNvGrpSpPr/>
          <p:nvPr/>
        </p:nvGrpSpPr>
        <p:grpSpPr>
          <a:xfrm>
            <a:off x="5316393" y="1169941"/>
            <a:ext cx="3005441" cy="3601211"/>
            <a:chOff x="5316393" y="1169941"/>
            <a:chExt cx="3005441" cy="3601211"/>
          </a:xfrm>
        </p:grpSpPr>
        <p:cxnSp>
          <p:nvCxnSpPr>
            <p:cNvPr id="107" name="Straight Connector 106"/>
            <p:cNvCxnSpPr/>
            <p:nvPr/>
          </p:nvCxnSpPr>
          <p:spPr>
            <a:xfrm>
              <a:off x="6588767" y="1681488"/>
              <a:ext cx="0" cy="1052708"/>
            </a:xfrm>
            <a:prstGeom prst="line">
              <a:avLst/>
            </a:prstGeom>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804248" y="1681488"/>
              <a:ext cx="0" cy="1136211"/>
            </a:xfrm>
            <a:prstGeom prst="line">
              <a:avLst/>
            </a:prstGeom>
            <a:ln w="57150" cmpd="sng">
              <a:solidFill>
                <a:srgbClr val="FC861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7020272" y="1681488"/>
              <a:ext cx="0" cy="1136211"/>
            </a:xfrm>
            <a:prstGeom prst="line">
              <a:avLst/>
            </a:prstGeom>
            <a:ln w="57150" cmpd="sng">
              <a:solidFill>
                <a:srgbClr val="379A09"/>
              </a:solidFill>
            </a:ln>
            <a:effectLst/>
          </p:spPr>
          <p:style>
            <a:lnRef idx="2">
              <a:schemeClr val="accent1"/>
            </a:lnRef>
            <a:fillRef idx="0">
              <a:schemeClr val="accent1"/>
            </a:fillRef>
            <a:effectRef idx="1">
              <a:schemeClr val="accent1"/>
            </a:effectRef>
            <a:fontRef idx="minor">
              <a:schemeClr val="tx1"/>
            </a:fontRef>
          </p:style>
        </p:cxnSp>
        <p:grpSp>
          <p:nvGrpSpPr>
            <p:cNvPr id="120" name="Group 119"/>
            <p:cNvGrpSpPr/>
            <p:nvPr/>
          </p:nvGrpSpPr>
          <p:grpSpPr>
            <a:xfrm>
              <a:off x="6379329" y="1712369"/>
              <a:ext cx="849838" cy="321860"/>
              <a:chOff x="6379329" y="1916832"/>
              <a:chExt cx="849838" cy="321860"/>
            </a:xfrm>
          </p:grpSpPr>
          <p:sp>
            <p:nvSpPr>
              <p:cNvPr id="118" name="Oval 117"/>
              <p:cNvSpPr/>
              <p:nvPr/>
            </p:nvSpPr>
            <p:spPr>
              <a:xfrm>
                <a:off x="6379329" y="1916832"/>
                <a:ext cx="849838" cy="3218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9" name="Rectangle 118"/>
              <p:cNvSpPr/>
              <p:nvPr/>
            </p:nvSpPr>
            <p:spPr>
              <a:xfrm>
                <a:off x="6379329" y="1925709"/>
                <a:ext cx="849838" cy="14477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80" name="Group 79"/>
            <p:cNvGrpSpPr/>
            <p:nvPr/>
          </p:nvGrpSpPr>
          <p:grpSpPr>
            <a:xfrm>
              <a:off x="5316393" y="4019922"/>
              <a:ext cx="661602" cy="661602"/>
              <a:chOff x="7190197" y="3573016"/>
              <a:chExt cx="1426753" cy="1426753"/>
            </a:xfrm>
          </p:grpSpPr>
          <p:sp>
            <p:nvSpPr>
              <p:cNvPr id="81" name="Oval 80"/>
              <p:cNvSpPr/>
              <p:nvPr/>
            </p:nvSpPr>
            <p:spPr>
              <a:xfrm>
                <a:off x="7190197" y="3573016"/>
                <a:ext cx="1426753" cy="1426753"/>
              </a:xfrm>
              <a:prstGeom prst="ellipse">
                <a:avLst/>
              </a:prstGeom>
              <a:solidFill>
                <a:schemeClr val="bg1"/>
              </a:solidFill>
              <a:ln w="571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pic>
            <p:nvPicPr>
              <p:cNvPr id="82" name="Picture 81" descr="pbx_graph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209" y="3755083"/>
                <a:ext cx="550016" cy="1071350"/>
              </a:xfrm>
              <a:prstGeom prst="rect">
                <a:avLst/>
              </a:prstGeom>
            </p:spPr>
          </p:pic>
        </p:grpSp>
        <p:grpSp>
          <p:nvGrpSpPr>
            <p:cNvPr id="83" name="Group 82"/>
            <p:cNvGrpSpPr/>
            <p:nvPr/>
          </p:nvGrpSpPr>
          <p:grpSpPr>
            <a:xfrm>
              <a:off x="6508104" y="4109550"/>
              <a:ext cx="661602" cy="661602"/>
              <a:chOff x="7190197" y="3573016"/>
              <a:chExt cx="1426753" cy="1426753"/>
            </a:xfrm>
          </p:grpSpPr>
          <p:sp>
            <p:nvSpPr>
              <p:cNvPr id="84" name="Oval 83"/>
              <p:cNvSpPr/>
              <p:nvPr/>
            </p:nvSpPr>
            <p:spPr>
              <a:xfrm>
                <a:off x="7190197" y="3573016"/>
                <a:ext cx="1426753" cy="1426753"/>
              </a:xfrm>
              <a:prstGeom prst="ellipse">
                <a:avLst/>
              </a:prstGeom>
              <a:solidFill>
                <a:schemeClr val="bg1"/>
              </a:solidFill>
              <a:ln w="571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pic>
            <p:nvPicPr>
              <p:cNvPr id="85" name="Picture 84" descr="pbx_graph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209" y="3755083"/>
                <a:ext cx="550016" cy="1071350"/>
              </a:xfrm>
              <a:prstGeom prst="rect">
                <a:avLst/>
              </a:prstGeom>
            </p:spPr>
          </p:pic>
        </p:grpSp>
        <p:grpSp>
          <p:nvGrpSpPr>
            <p:cNvPr id="86" name="Group 85"/>
            <p:cNvGrpSpPr/>
            <p:nvPr/>
          </p:nvGrpSpPr>
          <p:grpSpPr>
            <a:xfrm>
              <a:off x="7660232" y="4019922"/>
              <a:ext cx="661602" cy="661602"/>
              <a:chOff x="7190197" y="3573016"/>
              <a:chExt cx="1426753" cy="1426753"/>
            </a:xfrm>
          </p:grpSpPr>
          <p:sp>
            <p:nvSpPr>
              <p:cNvPr id="87" name="Oval 86"/>
              <p:cNvSpPr/>
              <p:nvPr/>
            </p:nvSpPr>
            <p:spPr>
              <a:xfrm>
                <a:off x="7190197" y="3573016"/>
                <a:ext cx="1426753" cy="1426753"/>
              </a:xfrm>
              <a:prstGeom prst="ellipse">
                <a:avLst/>
              </a:prstGeom>
              <a:solidFill>
                <a:schemeClr val="bg1"/>
              </a:solidFill>
              <a:ln w="571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pic>
            <p:nvPicPr>
              <p:cNvPr id="88" name="Picture 87" descr="pbx_graph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209" y="3755083"/>
                <a:ext cx="550016" cy="1071350"/>
              </a:xfrm>
              <a:prstGeom prst="rect">
                <a:avLst/>
              </a:prstGeom>
            </p:spPr>
          </p:pic>
        </p:grpSp>
        <p:sp>
          <p:nvSpPr>
            <p:cNvPr id="89" name="Right Arrow 88"/>
            <p:cNvSpPr/>
            <p:nvPr/>
          </p:nvSpPr>
          <p:spPr>
            <a:xfrm rot="2632585">
              <a:off x="6964195" y="3589861"/>
              <a:ext cx="952873" cy="214160"/>
            </a:xfrm>
            <a:prstGeom prst="rightArrow">
              <a:avLst>
                <a:gd name="adj1" fmla="val 50000"/>
                <a:gd name="adj2" fmla="val 40077"/>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0" name="Right Arrow 89"/>
            <p:cNvSpPr/>
            <p:nvPr/>
          </p:nvSpPr>
          <p:spPr>
            <a:xfrm rot="8100000">
              <a:off x="5709632" y="3589861"/>
              <a:ext cx="952873" cy="214160"/>
            </a:xfrm>
            <a:prstGeom prst="rightArrow">
              <a:avLst>
                <a:gd name="adj1" fmla="val 50000"/>
                <a:gd name="adj2" fmla="val 40077"/>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1" name="Right Arrow 90"/>
            <p:cNvSpPr/>
            <p:nvPr/>
          </p:nvSpPr>
          <p:spPr>
            <a:xfrm rot="5400000">
              <a:off x="6362786" y="3486411"/>
              <a:ext cx="952873" cy="214160"/>
            </a:xfrm>
            <a:prstGeom prst="rightArrow">
              <a:avLst>
                <a:gd name="adj1" fmla="val 50000"/>
                <a:gd name="adj2" fmla="val 40077"/>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2" name="Group 91"/>
            <p:cNvGrpSpPr/>
            <p:nvPr/>
          </p:nvGrpSpPr>
          <p:grpSpPr>
            <a:xfrm>
              <a:off x="6208836" y="2615935"/>
              <a:ext cx="1239636" cy="1076018"/>
              <a:chOff x="1060011" y="2699677"/>
              <a:chExt cx="1680446" cy="1458646"/>
            </a:xfrm>
          </p:grpSpPr>
          <p:sp>
            <p:nvSpPr>
              <p:cNvPr id="93" name="Oval 92"/>
              <p:cNvSpPr/>
              <p:nvPr/>
            </p:nvSpPr>
            <p:spPr>
              <a:xfrm>
                <a:off x="1163664" y="2699677"/>
                <a:ext cx="1458646" cy="1458646"/>
              </a:xfrm>
              <a:prstGeom prst="ellipse">
                <a:avLst/>
              </a:prstGeom>
              <a:solidFill>
                <a:srgbClr val="7CA3BF"/>
              </a:solidFill>
              <a:ln w="5715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94" name="TextBox 93"/>
              <p:cNvSpPr txBox="1"/>
              <p:nvPr/>
            </p:nvSpPr>
            <p:spPr>
              <a:xfrm>
                <a:off x="1060011" y="2973188"/>
                <a:ext cx="1680446" cy="792720"/>
              </a:xfrm>
              <a:prstGeom prst="rect">
                <a:avLst/>
              </a:prstGeom>
              <a:noFill/>
            </p:spPr>
            <p:txBody>
              <a:bodyPr wrap="square" rtlCol="0">
                <a:spAutoFit/>
              </a:bodyPr>
              <a:lstStyle/>
              <a:p>
                <a:pPr algn="ctr"/>
                <a:r>
                  <a:rPr lang="en-US" sz="3200" dirty="0">
                    <a:solidFill>
                      <a:srgbClr val="FFFFFF"/>
                    </a:solidFill>
                  </a:rPr>
                  <a:t>55</a:t>
                </a:r>
              </a:p>
            </p:txBody>
          </p:sp>
        </p:grpSp>
        <p:sp>
          <p:nvSpPr>
            <p:cNvPr id="99" name="TextBox 98"/>
            <p:cNvSpPr txBox="1"/>
            <p:nvPr/>
          </p:nvSpPr>
          <p:spPr>
            <a:xfrm>
              <a:off x="5436096" y="4133474"/>
              <a:ext cx="444653" cy="400110"/>
            </a:xfrm>
            <a:prstGeom prst="rect">
              <a:avLst/>
            </a:prstGeom>
            <a:noFill/>
          </p:spPr>
          <p:txBody>
            <a:bodyPr wrap="none" rtlCol="0">
              <a:spAutoFit/>
            </a:bodyPr>
            <a:lstStyle/>
            <a:p>
              <a:r>
                <a:rPr lang="en-GB" sz="2000" dirty="0"/>
                <a:t>20</a:t>
              </a:r>
              <a:endParaRPr lang="en-US" sz="2000" dirty="0"/>
            </a:p>
          </p:txBody>
        </p:sp>
        <p:sp>
          <p:nvSpPr>
            <p:cNvPr id="100" name="TextBox 99"/>
            <p:cNvSpPr txBox="1"/>
            <p:nvPr/>
          </p:nvSpPr>
          <p:spPr>
            <a:xfrm>
              <a:off x="7774248" y="4133474"/>
              <a:ext cx="444653" cy="400110"/>
            </a:xfrm>
            <a:prstGeom prst="rect">
              <a:avLst/>
            </a:prstGeom>
            <a:noFill/>
          </p:spPr>
          <p:txBody>
            <a:bodyPr wrap="none" rtlCol="0">
              <a:spAutoFit/>
            </a:bodyPr>
            <a:lstStyle/>
            <a:p>
              <a:r>
                <a:rPr lang="en-GB" sz="2000" dirty="0"/>
                <a:t>15</a:t>
              </a:r>
              <a:endParaRPr lang="en-US" sz="2000" dirty="0"/>
            </a:p>
          </p:txBody>
        </p:sp>
        <p:sp>
          <p:nvSpPr>
            <p:cNvPr id="101" name="TextBox 100"/>
            <p:cNvSpPr txBox="1"/>
            <p:nvPr/>
          </p:nvSpPr>
          <p:spPr>
            <a:xfrm>
              <a:off x="6622120" y="4213482"/>
              <a:ext cx="444653" cy="400110"/>
            </a:xfrm>
            <a:prstGeom prst="rect">
              <a:avLst/>
            </a:prstGeom>
            <a:noFill/>
          </p:spPr>
          <p:txBody>
            <a:bodyPr wrap="none" rtlCol="0">
              <a:spAutoFit/>
            </a:bodyPr>
            <a:lstStyle/>
            <a:p>
              <a:r>
                <a:rPr lang="en-GB" sz="2000" dirty="0"/>
                <a:t>20</a:t>
              </a:r>
              <a:endParaRPr lang="en-US" sz="2000" dirty="0"/>
            </a:p>
          </p:txBody>
        </p:sp>
        <p:sp>
          <p:nvSpPr>
            <p:cNvPr id="111" name="Right Arrow 110"/>
            <p:cNvSpPr/>
            <p:nvPr/>
          </p:nvSpPr>
          <p:spPr>
            <a:xfrm rot="5400000">
              <a:off x="6661066" y="1074008"/>
              <a:ext cx="296127" cy="487993"/>
            </a:xfrm>
            <a:prstGeom prst="rightArrow">
              <a:avLst>
                <a:gd name="adj1" fmla="val 50000"/>
                <a:gd name="adj2" fmla="val 40077"/>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Oval 113"/>
            <p:cNvSpPr/>
            <p:nvPr/>
          </p:nvSpPr>
          <p:spPr>
            <a:xfrm>
              <a:off x="6379329" y="1542273"/>
              <a:ext cx="849838" cy="321860"/>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Oval 114"/>
            <p:cNvSpPr/>
            <p:nvPr/>
          </p:nvSpPr>
          <p:spPr>
            <a:xfrm flipV="1">
              <a:off x="6936404" y="1712369"/>
              <a:ext cx="177850" cy="67357"/>
            </a:xfrm>
            <a:prstGeom prst="ellipse">
              <a:avLst/>
            </a:prstGeom>
            <a:solidFill>
              <a:srgbClr val="379A0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Oval 115"/>
            <p:cNvSpPr/>
            <p:nvPr/>
          </p:nvSpPr>
          <p:spPr>
            <a:xfrm flipV="1">
              <a:off x="6516216" y="1712369"/>
              <a:ext cx="177850" cy="6735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7" name="Oval 116"/>
            <p:cNvSpPr/>
            <p:nvPr/>
          </p:nvSpPr>
          <p:spPr>
            <a:xfrm flipV="1">
              <a:off x="6732240" y="1596914"/>
              <a:ext cx="177850" cy="67357"/>
            </a:xfrm>
            <a:prstGeom prst="ellipse">
              <a:avLst/>
            </a:prstGeom>
            <a:solidFill>
              <a:srgbClr val="FC861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24" name="Picture 123" descr="arrow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801" y="1857523"/>
              <a:ext cx="583941" cy="127405"/>
            </a:xfrm>
            <a:prstGeom prst="rect">
              <a:avLst/>
            </a:prstGeom>
          </p:spPr>
        </p:pic>
      </p:grpSp>
    </p:spTree>
    <p:extLst>
      <p:ext uri="{BB962C8B-B14F-4D97-AF65-F5344CB8AC3E}">
        <p14:creationId xmlns:p14="http://schemas.microsoft.com/office/powerpoint/2010/main" val="9257668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500"/>
                                        <p:tgtEl>
                                          <p:spTgt spid="125"/>
                                        </p:tgtEl>
                                      </p:cBhvr>
                                    </p:animEffect>
                                  </p:childTnLst>
                                </p:cTn>
                              </p:par>
                            </p:childTnLst>
                          </p:cTn>
                        </p:par>
                        <p:par>
                          <p:cTn id="16" fill="hold">
                            <p:stCondLst>
                              <p:cond delay="500"/>
                            </p:stCondLst>
                            <p:childTnLst>
                              <p:par>
                                <p:cTn id="17" presetID="1" presetClass="entr" presetSubtype="0" fill="hold" nodeType="afterEffect">
                                  <p:stCondLst>
                                    <p:cond delay="100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 number management</a:t>
            </a:r>
          </a:p>
        </p:txBody>
      </p:sp>
      <p:pic>
        <p:nvPicPr>
          <p:cNvPr id="4" name="Picture 3"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4935482" y="1313184"/>
            <a:ext cx="3751318" cy="2339930"/>
          </a:xfrm>
          <a:prstGeom prst="rect">
            <a:avLst/>
          </a:prstGeom>
        </p:spPr>
      </p:pic>
      <p:pic>
        <p:nvPicPr>
          <p:cNvPr id="5" name="Picture 4"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flipH="1">
            <a:off x="220911" y="3146258"/>
            <a:ext cx="3751318" cy="2339930"/>
          </a:xfrm>
          <a:prstGeom prst="rect">
            <a:avLst/>
          </a:prstGeom>
        </p:spPr>
      </p:pic>
      <p:grpSp>
        <p:nvGrpSpPr>
          <p:cNvPr id="8" name="Group 7"/>
          <p:cNvGrpSpPr/>
          <p:nvPr/>
        </p:nvGrpSpPr>
        <p:grpSpPr>
          <a:xfrm>
            <a:off x="3295580" y="2169830"/>
            <a:ext cx="2518340" cy="2518340"/>
            <a:chOff x="777240" y="2169830"/>
            <a:chExt cx="2518340" cy="2518340"/>
          </a:xfrm>
        </p:grpSpPr>
        <p:sp>
          <p:nvSpPr>
            <p:cNvPr id="9" name="Oval 8"/>
            <p:cNvSpPr/>
            <p:nvPr/>
          </p:nvSpPr>
          <p:spPr>
            <a:xfrm>
              <a:off x="777240" y="2169830"/>
              <a:ext cx="2518340" cy="2518340"/>
            </a:xfrm>
            <a:prstGeom prst="ellipse">
              <a:avLst/>
            </a:prstGeom>
            <a:solidFill>
              <a:schemeClr val="accent3"/>
            </a:solidFill>
            <a:ln w="76200" cmpd="sng">
              <a:solidFill>
                <a:srgbClr val="9D1F6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899" y="2521341"/>
              <a:ext cx="1388887" cy="1738932"/>
            </a:xfrm>
            <a:prstGeom prst="rect">
              <a:avLst/>
            </a:prstGeom>
          </p:spPr>
        </p:pic>
      </p:grpSp>
      <p:grpSp>
        <p:nvGrpSpPr>
          <p:cNvPr id="47" name="Group 46"/>
          <p:cNvGrpSpPr/>
          <p:nvPr/>
        </p:nvGrpSpPr>
        <p:grpSpPr>
          <a:xfrm>
            <a:off x="1523687" y="1412776"/>
            <a:ext cx="5939421" cy="1092742"/>
            <a:chOff x="1523687" y="1412776"/>
            <a:chExt cx="5939421" cy="1092742"/>
          </a:xfrm>
        </p:grpSpPr>
        <p:grpSp>
          <p:nvGrpSpPr>
            <p:cNvPr id="25" name="Group 24"/>
            <p:cNvGrpSpPr/>
            <p:nvPr/>
          </p:nvGrpSpPr>
          <p:grpSpPr>
            <a:xfrm>
              <a:off x="3972228" y="1412776"/>
              <a:ext cx="1260416" cy="556232"/>
              <a:chOff x="3521376" y="4521022"/>
              <a:chExt cx="2113949" cy="940553"/>
            </a:xfrm>
          </p:grpSpPr>
          <p:sp>
            <p:nvSpPr>
              <p:cNvPr id="26" name="Rounded Rectangle 25"/>
              <p:cNvSpPr/>
              <p:nvPr/>
            </p:nvSpPr>
            <p:spPr>
              <a:xfrm>
                <a:off x="3521377" y="4521022"/>
                <a:ext cx="2113948" cy="940553"/>
              </a:xfrm>
              <a:prstGeom prst="roundRect">
                <a:avLst>
                  <a:gd name="adj" fmla="val 10768"/>
                </a:avLst>
              </a:prstGeom>
              <a:solidFill>
                <a:srgbClr val="FFFFFF"/>
              </a:solidFill>
              <a:ln w="12700" cmpd="sng">
                <a:solidFill>
                  <a:srgbClr val="193A6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TextBox 26"/>
              <p:cNvSpPr txBox="1"/>
              <p:nvPr/>
            </p:nvSpPr>
            <p:spPr>
              <a:xfrm>
                <a:off x="3521376" y="4544945"/>
                <a:ext cx="2113948" cy="780646"/>
              </a:xfrm>
              <a:prstGeom prst="rect">
                <a:avLst/>
              </a:prstGeom>
              <a:noFill/>
            </p:spPr>
            <p:txBody>
              <a:bodyPr wrap="square" rtlCol="0">
                <a:spAutoFit/>
              </a:bodyPr>
              <a:lstStyle/>
              <a:p>
                <a:pPr algn="ctr"/>
                <a:r>
                  <a:rPr lang="en-US" sz="2400" dirty="0"/>
                  <a:t>or</a:t>
                </a:r>
              </a:p>
            </p:txBody>
          </p:sp>
        </p:grpSp>
        <p:cxnSp>
          <p:nvCxnSpPr>
            <p:cNvPr id="29" name="Elbow Connector 28"/>
            <p:cNvCxnSpPr>
              <a:stCxn id="15" idx="0"/>
              <a:endCxn id="27" idx="1"/>
            </p:cNvCxnSpPr>
            <p:nvPr/>
          </p:nvCxnSpPr>
          <p:spPr>
            <a:xfrm rot="5400000" flipH="1" flipV="1">
              <a:off x="2324078" y="857367"/>
              <a:ext cx="847759" cy="2448541"/>
            </a:xfrm>
            <a:prstGeom prst="bentConnector2">
              <a:avLst/>
            </a:prstGeom>
            <a:ln w="28575" cmpd="sng">
              <a:solidFill>
                <a:srgbClr val="193A67"/>
              </a:solidFill>
            </a:ln>
            <a:effectLst/>
          </p:spPr>
          <p:style>
            <a:lnRef idx="2">
              <a:schemeClr val="accent1"/>
            </a:lnRef>
            <a:fillRef idx="0">
              <a:schemeClr val="accent1"/>
            </a:fillRef>
            <a:effectRef idx="1">
              <a:schemeClr val="accent1"/>
            </a:effectRef>
            <a:fontRef idx="minor">
              <a:schemeClr val="tx1"/>
            </a:fontRef>
          </p:style>
        </p:cxnSp>
        <p:cxnSp>
          <p:nvCxnSpPr>
            <p:cNvPr id="33" name="Elbow Connector 32"/>
            <p:cNvCxnSpPr>
              <a:endCxn id="26" idx="3"/>
            </p:cNvCxnSpPr>
            <p:nvPr/>
          </p:nvCxnSpPr>
          <p:spPr>
            <a:xfrm rot="10800000">
              <a:off x="5232645" y="1690892"/>
              <a:ext cx="2230463" cy="814626"/>
            </a:xfrm>
            <a:prstGeom prst="bentConnector3">
              <a:avLst>
                <a:gd name="adj1" fmla="val -88"/>
              </a:avLst>
            </a:prstGeom>
            <a:ln w="28575" cmpd="sng">
              <a:solidFill>
                <a:srgbClr val="193A67"/>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1523688" y="4409449"/>
            <a:ext cx="5944496" cy="1076739"/>
            <a:chOff x="1523688" y="4409449"/>
            <a:chExt cx="5944496" cy="1076739"/>
          </a:xfrm>
        </p:grpSpPr>
        <p:cxnSp>
          <p:nvCxnSpPr>
            <p:cNvPr id="38" name="Elbow Connector 37"/>
            <p:cNvCxnSpPr>
              <a:stCxn id="20" idx="4"/>
              <a:endCxn id="18" idx="3"/>
            </p:cNvCxnSpPr>
            <p:nvPr/>
          </p:nvCxnSpPr>
          <p:spPr>
            <a:xfrm rot="5400000">
              <a:off x="6421230" y="4127983"/>
              <a:ext cx="765487" cy="1328420"/>
            </a:xfrm>
            <a:prstGeom prst="bentConnector2">
              <a:avLst/>
            </a:prstGeom>
            <a:ln w="28575" cmpd="sng">
              <a:solidFill>
                <a:srgbClr val="193A67"/>
              </a:solidFill>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endCxn id="18" idx="1"/>
            </p:cNvCxnSpPr>
            <p:nvPr/>
          </p:nvCxnSpPr>
          <p:spPr>
            <a:xfrm>
              <a:off x="1523688" y="4409450"/>
              <a:ext cx="1541419" cy="765487"/>
            </a:xfrm>
            <a:prstGeom prst="bentConnector3">
              <a:avLst>
                <a:gd name="adj1" fmla="val 442"/>
              </a:avLst>
            </a:prstGeom>
            <a:ln w="28575" cmpd="sng">
              <a:solidFill>
                <a:srgbClr val="193A67"/>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065107" y="4929956"/>
              <a:ext cx="3074657" cy="556232"/>
              <a:chOff x="3521376" y="4521022"/>
              <a:chExt cx="2113949" cy="940553"/>
            </a:xfrm>
          </p:grpSpPr>
          <p:sp>
            <p:nvSpPr>
              <p:cNvPr id="17" name="Rounded Rectangle 16"/>
              <p:cNvSpPr/>
              <p:nvPr/>
            </p:nvSpPr>
            <p:spPr>
              <a:xfrm>
                <a:off x="3521377" y="4521022"/>
                <a:ext cx="2113948" cy="940553"/>
              </a:xfrm>
              <a:prstGeom prst="roundRect">
                <a:avLst>
                  <a:gd name="adj" fmla="val 10768"/>
                </a:avLst>
              </a:prstGeom>
              <a:solidFill>
                <a:srgbClr val="FFFFFF"/>
              </a:solidFill>
              <a:ln w="12700" cmpd="sng">
                <a:solidFill>
                  <a:srgbClr val="193A6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extBox 17"/>
              <p:cNvSpPr txBox="1"/>
              <p:nvPr/>
            </p:nvSpPr>
            <p:spPr>
              <a:xfrm>
                <a:off x="3521376" y="4544945"/>
                <a:ext cx="2113948" cy="780646"/>
              </a:xfrm>
              <a:prstGeom prst="rect">
                <a:avLst/>
              </a:prstGeom>
              <a:noFill/>
            </p:spPr>
            <p:txBody>
              <a:bodyPr wrap="square" rtlCol="0">
                <a:spAutoFit/>
              </a:bodyPr>
              <a:lstStyle/>
              <a:p>
                <a:pPr algn="ctr"/>
                <a:r>
                  <a:rPr lang="en-US" sz="2400" dirty="0"/>
                  <a:t>Or a mixture of both</a:t>
                </a:r>
              </a:p>
            </p:txBody>
          </p:sp>
        </p:grpSp>
      </p:grpSp>
      <p:grpSp>
        <p:nvGrpSpPr>
          <p:cNvPr id="19" name="Group 18"/>
          <p:cNvGrpSpPr/>
          <p:nvPr/>
        </p:nvGrpSpPr>
        <p:grpSpPr>
          <a:xfrm>
            <a:off x="6516216" y="2505516"/>
            <a:ext cx="1903934" cy="1903934"/>
            <a:chOff x="3635896" y="2477033"/>
            <a:chExt cx="1903934" cy="1903934"/>
          </a:xfrm>
        </p:grpSpPr>
        <p:sp>
          <p:nvSpPr>
            <p:cNvPr id="20" name="Oval 19"/>
            <p:cNvSpPr/>
            <p:nvPr/>
          </p:nvSpPr>
          <p:spPr>
            <a:xfrm>
              <a:off x="3635896" y="2477033"/>
              <a:ext cx="1903934" cy="1903934"/>
            </a:xfrm>
            <a:prstGeom prst="ellipse">
              <a:avLst/>
            </a:prstGeom>
            <a:solidFill>
              <a:srgbClr val="FFFFFF"/>
            </a:solidFill>
            <a:ln w="5715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22" name="TextBox 21"/>
            <p:cNvSpPr txBox="1"/>
            <p:nvPr/>
          </p:nvSpPr>
          <p:spPr>
            <a:xfrm>
              <a:off x="3746100" y="2969497"/>
              <a:ext cx="1680446" cy="923330"/>
            </a:xfrm>
            <a:prstGeom prst="rect">
              <a:avLst/>
            </a:prstGeom>
            <a:noFill/>
          </p:spPr>
          <p:txBody>
            <a:bodyPr wrap="square" rtlCol="0">
              <a:spAutoFit/>
            </a:bodyPr>
            <a:lstStyle/>
            <a:p>
              <a:pPr algn="ctr"/>
              <a:r>
                <a:rPr lang="en-US" dirty="0"/>
                <a:t>Porting of existing user numbers</a:t>
              </a:r>
            </a:p>
          </p:txBody>
        </p:sp>
      </p:grpSp>
      <p:grpSp>
        <p:nvGrpSpPr>
          <p:cNvPr id="14" name="Group 13"/>
          <p:cNvGrpSpPr/>
          <p:nvPr/>
        </p:nvGrpSpPr>
        <p:grpSpPr>
          <a:xfrm>
            <a:off x="571720" y="2505516"/>
            <a:ext cx="1903934" cy="1903934"/>
            <a:chOff x="3635896" y="2477033"/>
            <a:chExt cx="1903934" cy="1903934"/>
          </a:xfrm>
        </p:grpSpPr>
        <p:sp>
          <p:nvSpPr>
            <p:cNvPr id="15" name="Oval 14"/>
            <p:cNvSpPr/>
            <p:nvPr/>
          </p:nvSpPr>
          <p:spPr>
            <a:xfrm>
              <a:off x="3635896" y="2477033"/>
              <a:ext cx="1903934" cy="1903934"/>
            </a:xfrm>
            <a:prstGeom prst="ellipse">
              <a:avLst/>
            </a:prstGeom>
            <a:solidFill>
              <a:srgbClr val="FFFFFF"/>
            </a:solidFill>
            <a:ln w="5715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16" name="TextBox 15"/>
            <p:cNvSpPr txBox="1"/>
            <p:nvPr/>
          </p:nvSpPr>
          <p:spPr>
            <a:xfrm>
              <a:off x="3746100" y="2614051"/>
              <a:ext cx="1680446" cy="1477328"/>
            </a:xfrm>
            <a:prstGeom prst="rect">
              <a:avLst/>
            </a:prstGeom>
            <a:noFill/>
          </p:spPr>
          <p:txBody>
            <a:bodyPr wrap="square" rtlCol="0">
              <a:spAutoFit/>
            </a:bodyPr>
            <a:lstStyle/>
            <a:p>
              <a:pPr algn="ctr"/>
              <a:r>
                <a:rPr lang="en-US" dirty="0"/>
                <a:t>New geographical telephone numbers for any UK area</a:t>
              </a:r>
            </a:p>
          </p:txBody>
        </p:sp>
      </p:grpSp>
      <p:pic>
        <p:nvPicPr>
          <p:cNvPr id="6" name="Picture 5" descr="ported_numbers_gre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783" y="1969008"/>
            <a:ext cx="471274" cy="471274"/>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4513" y="2160314"/>
            <a:ext cx="471274" cy="471274"/>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4513" y="4703663"/>
            <a:ext cx="471274" cy="471274"/>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4942" y="3921310"/>
            <a:ext cx="471274" cy="471274"/>
          </a:xfrm>
          <a:prstGeom prst="rect">
            <a:avLst/>
          </a:prstGeom>
        </p:spPr>
      </p:pic>
    </p:spTree>
    <p:extLst>
      <p:ext uri="{BB962C8B-B14F-4D97-AF65-F5344CB8AC3E}">
        <p14:creationId xmlns:p14="http://schemas.microsoft.com/office/powerpoint/2010/main" val="3749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1000"/>
                                        <p:tgtEl>
                                          <p:spTgt spid="47"/>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par>
                          <p:cTn id="16" fill="hold">
                            <p:stCondLst>
                              <p:cond delay="4000"/>
                            </p:stCondLst>
                            <p:childTnLst>
                              <p:par>
                                <p:cTn id="17" presetID="22" presetClass="entr" presetSubtype="1" fill="hold" nodeType="afterEffect">
                                  <p:stCondLst>
                                    <p:cond delay="50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10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par>
                                <p:cTn id="23" presetID="10" presetClass="exit" presetSubtype="0" fill="hold" nodeType="withEffect">
                                  <p:stCondLst>
                                    <p:cond delay="1000"/>
                                  </p:stCondLst>
                                  <p:childTnLst>
                                    <p:animEffect transition="out" filter="fade">
                                      <p:cBhvr>
                                        <p:cTn id="24" dur="1000"/>
                                        <p:tgtEl>
                                          <p:spTgt spid="30"/>
                                        </p:tgtEl>
                                      </p:cBhvr>
                                    </p:animEffect>
                                    <p:set>
                                      <p:cBhvr>
                                        <p:cTn id="25" dur="1" fill="hold">
                                          <p:stCondLst>
                                            <p:cond delay="999"/>
                                          </p:stCondLst>
                                        </p:cTn>
                                        <p:tgtEl>
                                          <p:spTgt spid="30"/>
                                        </p:tgtEl>
                                        <p:attrNameLst>
                                          <p:attrName>style.visibility</p:attrName>
                                        </p:attrNameLst>
                                      </p:cBhvr>
                                      <p:to>
                                        <p:strVal val="hidden"/>
                                      </p:to>
                                    </p:set>
                                  </p:childTnLst>
                                </p:cTn>
                              </p:par>
                              <p:par>
                                <p:cTn id="26" presetID="0" presetClass="path" presetSubtype="0" accel="50000" decel="50000" fill="hold" nodeType="withEffect">
                                  <p:stCondLst>
                                    <p:cond delay="0"/>
                                  </p:stCondLst>
                                  <p:childTnLst>
                                    <p:animMotion origin="layout" path="M 5.5085E-6 -2.05651E-6 L -0.09111 -0.17647 " pathEditMode="relative" ptsTypes="AA">
                                      <p:cBhvr>
                                        <p:cTn id="27" dur="2000" fill="hold"/>
                                        <p:tgtEl>
                                          <p:spTgt spid="30"/>
                                        </p:tgtEl>
                                        <p:attrNameLst>
                                          <p:attrName>ppt_x</p:attrName>
                                          <p:attrName>ppt_y</p:attrName>
                                        </p:attrNameLst>
                                      </p:cBhvr>
                                    </p:animMotion>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childTnLst>
                                </p:cTn>
                              </p:par>
                              <p:par>
                                <p:cTn id="31" presetID="0" presetClass="path" presetSubtype="0" accel="50000" decel="50000" fill="hold" nodeType="withEffect">
                                  <p:stCondLst>
                                    <p:cond delay="0"/>
                                  </p:stCondLst>
                                  <p:childTnLst>
                                    <p:animMotion origin="layout" path="M -7.63624E-8 -7.50347E-7 L 0.08469 -0.07365 " pathEditMode="relative" ptsTypes="AA">
                                      <p:cBhvr>
                                        <p:cTn id="32" dur="2000" fill="hold"/>
                                        <p:tgtEl>
                                          <p:spTgt spid="31"/>
                                        </p:tgtEl>
                                        <p:attrNameLst>
                                          <p:attrName>ppt_x</p:attrName>
                                          <p:attrName>ppt_y</p:attrName>
                                        </p:attrNameLst>
                                      </p:cBhvr>
                                    </p:animMotion>
                                  </p:childTnLst>
                                </p:cTn>
                              </p:par>
                              <p:par>
                                <p:cTn id="33" presetID="10" presetClass="exit" presetSubtype="0" fill="hold" nodeType="withEffect">
                                  <p:stCondLst>
                                    <p:cond delay="750"/>
                                  </p:stCondLst>
                                  <p:childTnLst>
                                    <p:animEffect transition="out" filter="fade">
                                      <p:cBhvr>
                                        <p:cTn id="34" dur="1000"/>
                                        <p:tgtEl>
                                          <p:spTgt spid="31"/>
                                        </p:tgtEl>
                                      </p:cBhvr>
                                    </p:animEffect>
                                    <p:set>
                                      <p:cBhvr>
                                        <p:cTn id="35" dur="1" fill="hold">
                                          <p:stCondLst>
                                            <p:cond delay="999"/>
                                          </p:stCondLst>
                                        </p:cTn>
                                        <p:tgtEl>
                                          <p:spTgt spid="31"/>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par>
                                <p:cTn id="39" presetID="0" presetClass="path" presetSubtype="0" accel="50000" decel="50000" fill="hold" nodeType="withEffect">
                                  <p:stCondLst>
                                    <p:cond delay="250"/>
                                  </p:stCondLst>
                                  <p:childTnLst>
                                    <p:animMotion origin="layout" path="M 4.12704E-6 -8.4113E-6 L 0.06595 0.12598 " pathEditMode="relative" ptsTypes="AA">
                                      <p:cBhvr>
                                        <p:cTn id="40" dur="1000" fill="hold"/>
                                        <p:tgtEl>
                                          <p:spTgt spid="6"/>
                                        </p:tgtEl>
                                        <p:attrNameLst>
                                          <p:attrName>ppt_x</p:attrName>
                                          <p:attrName>ppt_y</p:attrName>
                                        </p:attrNameLst>
                                      </p:cBhvr>
                                    </p:animMotion>
                                  </p:childTnLst>
                                </p:cTn>
                              </p:par>
                              <p:par>
                                <p:cTn id="41" presetID="10" presetClass="exit" presetSubtype="0" fill="hold" nodeType="withEffect">
                                  <p:stCondLst>
                                    <p:cond delay="500"/>
                                  </p:stCondLst>
                                  <p:childTnLst>
                                    <p:animEffect transition="out" filter="fade">
                                      <p:cBhvr>
                                        <p:cTn id="42" dur="1000"/>
                                        <p:tgtEl>
                                          <p:spTgt spid="6"/>
                                        </p:tgtEl>
                                      </p:cBhvr>
                                    </p:animEffect>
                                    <p:set>
                                      <p:cBhvr>
                                        <p:cTn id="43" dur="1" fill="hold">
                                          <p:stCondLst>
                                            <p:cond delay="999"/>
                                          </p:stCondLst>
                                        </p:cTn>
                                        <p:tgtEl>
                                          <p:spTgt spid="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0" presetClass="path" presetSubtype="0" accel="50000" decel="50000" fill="hold" nodeType="withEffect">
                                  <p:stCondLst>
                                    <p:cond delay="300"/>
                                  </p:stCondLst>
                                  <p:childTnLst>
                                    <p:animMotion origin="layout" path="M 6.44915E-6 -5.60445E-6 L -0.09128 0.11718 " pathEditMode="relative" ptsTypes="AA">
                                      <p:cBhvr>
                                        <p:cTn id="48" dur="1000" fill="hold"/>
                                        <p:tgtEl>
                                          <p:spTgt spid="28"/>
                                        </p:tgtEl>
                                        <p:attrNameLst>
                                          <p:attrName>ppt_x</p:attrName>
                                          <p:attrName>ppt_y</p:attrName>
                                        </p:attrNameLst>
                                      </p:cBhvr>
                                    </p:animMotion>
                                  </p:childTnLst>
                                </p:cTn>
                              </p:par>
                              <p:par>
                                <p:cTn id="49" presetID="10" presetClass="exit" presetSubtype="0" fill="hold" nodeType="withEffect">
                                  <p:stCondLst>
                                    <p:cond delay="750"/>
                                  </p:stCondLst>
                                  <p:childTnLst>
                                    <p:animEffect transition="out" filter="fade">
                                      <p:cBhvr>
                                        <p:cTn id="50" dur="1000"/>
                                        <p:tgtEl>
                                          <p:spTgt spid="28"/>
                                        </p:tgtEl>
                                      </p:cBhvr>
                                    </p:animEffect>
                                    <p:set>
                                      <p:cBhvr>
                                        <p:cTn id="5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535764" y="1289749"/>
            <a:ext cx="2910856" cy="4762159"/>
          </a:xfrm>
          <a:prstGeom prst="roundRect">
            <a:avLst>
              <a:gd name="adj" fmla="val 4526"/>
            </a:avLst>
          </a:prstGeom>
          <a:solidFill>
            <a:schemeClr val="bg1">
              <a:lumMod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7" name="Picture 56"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flipH="1">
            <a:off x="6417524" y="3631694"/>
            <a:ext cx="2606712" cy="1625968"/>
          </a:xfrm>
          <a:prstGeom prst="rect">
            <a:avLst/>
          </a:prstGeom>
        </p:spPr>
      </p:pic>
      <p:sp>
        <p:nvSpPr>
          <p:cNvPr id="14" name="Rounded Rectangle 13"/>
          <p:cNvSpPr/>
          <p:nvPr/>
        </p:nvSpPr>
        <p:spPr>
          <a:xfrm>
            <a:off x="615140" y="1537779"/>
            <a:ext cx="2754952" cy="2906899"/>
          </a:xfrm>
          <a:prstGeom prst="roundRect">
            <a:avLst>
              <a:gd name="adj" fmla="val 4588"/>
            </a:avLst>
          </a:prstGeom>
          <a:solidFill>
            <a:srgbClr val="FFFFFF"/>
          </a:solidFill>
          <a:ln w="12700" cmpd="sng">
            <a:solidFill>
              <a:srgbClr val="193A6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a:t>Lower call pricing</a:t>
            </a:r>
            <a:endParaRPr lang="en-US" sz="2400" dirty="0"/>
          </a:p>
        </p:txBody>
      </p:sp>
      <p:sp>
        <p:nvSpPr>
          <p:cNvPr id="18" name="TextBox 17"/>
          <p:cNvSpPr txBox="1"/>
          <p:nvPr/>
        </p:nvSpPr>
        <p:spPr>
          <a:xfrm>
            <a:off x="4745113" y="2792897"/>
            <a:ext cx="1025190" cy="523220"/>
          </a:xfrm>
          <a:prstGeom prst="rect">
            <a:avLst/>
          </a:prstGeom>
          <a:noFill/>
        </p:spPr>
        <p:txBody>
          <a:bodyPr wrap="none" rtlCol="0">
            <a:spAutoFit/>
          </a:bodyPr>
          <a:lstStyle/>
          <a:p>
            <a:r>
              <a:rPr lang="en-GB" sz="2800" dirty="0"/>
              <a:t>Cloud</a:t>
            </a:r>
            <a:endParaRPr lang="en-US" sz="2800" dirty="0"/>
          </a:p>
        </p:txBody>
      </p:sp>
      <p:sp>
        <p:nvSpPr>
          <p:cNvPr id="19" name="TextBox 18"/>
          <p:cNvSpPr txBox="1"/>
          <p:nvPr/>
        </p:nvSpPr>
        <p:spPr>
          <a:xfrm>
            <a:off x="1772028" y="1544862"/>
            <a:ext cx="1598064" cy="276999"/>
          </a:xfrm>
          <a:prstGeom prst="rect">
            <a:avLst/>
          </a:prstGeom>
          <a:noFill/>
        </p:spPr>
        <p:txBody>
          <a:bodyPr wrap="none" rtlCol="0">
            <a:spAutoFit/>
          </a:bodyPr>
          <a:lstStyle/>
          <a:p>
            <a:r>
              <a:rPr lang="en-GB" sz="1200" dirty="0">
                <a:solidFill>
                  <a:schemeClr val="accent1"/>
                </a:solidFill>
              </a:rPr>
              <a:t>Free calls in enterprise</a:t>
            </a:r>
            <a:endParaRPr lang="en-US" sz="1200" dirty="0">
              <a:solidFill>
                <a:schemeClr val="accent1"/>
              </a:solidFill>
            </a:endParaRPr>
          </a:p>
        </p:txBody>
      </p:sp>
      <p:cxnSp>
        <p:nvCxnSpPr>
          <p:cNvPr id="21" name="Elbow Connector 20"/>
          <p:cNvCxnSpPr>
            <a:stCxn id="8" idx="6"/>
            <a:endCxn id="5" idx="6"/>
          </p:cNvCxnSpPr>
          <p:nvPr/>
        </p:nvCxnSpPr>
        <p:spPr>
          <a:xfrm>
            <a:off x="1801166" y="2191932"/>
            <a:ext cx="12700" cy="1618507"/>
          </a:xfrm>
          <a:prstGeom prst="bentConnector3">
            <a:avLst>
              <a:gd name="adj1" fmla="val 14534031"/>
            </a:avLst>
          </a:prstGeom>
          <a:ln w="28575" cmpd="sng">
            <a:solidFill>
              <a:srgbClr val="193A67"/>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812522" y="1697610"/>
            <a:ext cx="988644" cy="988644"/>
            <a:chOff x="431726" y="5038726"/>
            <a:chExt cx="871614" cy="871614"/>
          </a:xfrm>
        </p:grpSpPr>
        <p:sp>
          <p:nvSpPr>
            <p:cNvPr id="8" name="Oval 7"/>
            <p:cNvSpPr/>
            <p:nvPr/>
          </p:nvSpPr>
          <p:spPr>
            <a:xfrm>
              <a:off x="431726" y="5038726"/>
              <a:ext cx="871614" cy="871614"/>
            </a:xfrm>
            <a:prstGeom prst="ellipse">
              <a:avLst/>
            </a:prstGeom>
            <a:solidFill>
              <a:srgbClr val="FFFFFF"/>
            </a:solidFill>
            <a:ln w="381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9" name="TextBox 8"/>
            <p:cNvSpPr txBox="1"/>
            <p:nvPr/>
          </p:nvSpPr>
          <p:spPr>
            <a:xfrm>
              <a:off x="595504" y="5197293"/>
              <a:ext cx="540949" cy="404098"/>
            </a:xfrm>
            <a:prstGeom prst="rect">
              <a:avLst/>
            </a:prstGeom>
            <a:noFill/>
          </p:spPr>
          <p:txBody>
            <a:bodyPr wrap="none" rtlCol="0">
              <a:spAutoFit/>
            </a:bodyPr>
            <a:lstStyle/>
            <a:p>
              <a:pPr algn="ctr"/>
              <a:r>
                <a:rPr lang="en-GB" dirty="0"/>
                <a:t>Central</a:t>
              </a:r>
              <a:br>
                <a:rPr lang="en-GB" dirty="0"/>
              </a:br>
              <a:r>
                <a:rPr lang="en-GB" dirty="0"/>
                <a:t>Office</a:t>
              </a:r>
              <a:endParaRPr lang="en-US" dirty="0"/>
            </a:p>
          </p:txBody>
        </p:sp>
      </p:grpSp>
      <p:cxnSp>
        <p:nvCxnSpPr>
          <p:cNvPr id="26" name="Straight Connector 25"/>
          <p:cNvCxnSpPr/>
          <p:nvPr/>
        </p:nvCxnSpPr>
        <p:spPr>
          <a:xfrm>
            <a:off x="2411579" y="2953024"/>
            <a:ext cx="1489619" cy="0"/>
          </a:xfrm>
          <a:prstGeom prst="line">
            <a:avLst/>
          </a:prstGeom>
          <a:ln w="28575" cmpd="sng">
            <a:solidFill>
              <a:srgbClr val="193A67"/>
            </a:solidFill>
            <a:prstDash val="sysDash"/>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813866" y="1926691"/>
            <a:ext cx="784327" cy="261610"/>
          </a:xfrm>
          <a:prstGeom prst="rect">
            <a:avLst/>
          </a:prstGeom>
          <a:noFill/>
        </p:spPr>
        <p:txBody>
          <a:bodyPr wrap="none" rtlCol="0">
            <a:spAutoFit/>
          </a:bodyPr>
          <a:lstStyle/>
          <a:p>
            <a:r>
              <a:rPr lang="en-GB" sz="1100" dirty="0"/>
              <a:t>ETHERNET</a:t>
            </a:r>
            <a:endParaRPr lang="en-US" sz="1100" dirty="0"/>
          </a:p>
        </p:txBody>
      </p:sp>
      <p:sp>
        <p:nvSpPr>
          <p:cNvPr id="29" name="TextBox 28"/>
          <p:cNvSpPr txBox="1"/>
          <p:nvPr/>
        </p:nvSpPr>
        <p:spPr>
          <a:xfrm>
            <a:off x="2915816" y="2890502"/>
            <a:ext cx="402674" cy="261610"/>
          </a:xfrm>
          <a:prstGeom prst="rect">
            <a:avLst/>
          </a:prstGeom>
          <a:noFill/>
        </p:spPr>
        <p:txBody>
          <a:bodyPr wrap="none" rtlCol="0">
            <a:spAutoFit/>
          </a:bodyPr>
          <a:lstStyle/>
          <a:p>
            <a:r>
              <a:rPr lang="en-GB" sz="1100" dirty="0"/>
              <a:t>DIA</a:t>
            </a:r>
            <a:endParaRPr lang="en-US" sz="1100" dirty="0"/>
          </a:p>
        </p:txBody>
      </p:sp>
      <p:sp>
        <p:nvSpPr>
          <p:cNvPr id="30" name="TextBox 29"/>
          <p:cNvSpPr txBox="1"/>
          <p:nvPr/>
        </p:nvSpPr>
        <p:spPr>
          <a:xfrm>
            <a:off x="1808951" y="3829248"/>
            <a:ext cx="935998" cy="261610"/>
          </a:xfrm>
          <a:prstGeom prst="rect">
            <a:avLst/>
          </a:prstGeom>
          <a:noFill/>
        </p:spPr>
        <p:txBody>
          <a:bodyPr wrap="none" rtlCol="0">
            <a:spAutoFit/>
          </a:bodyPr>
          <a:lstStyle/>
          <a:p>
            <a:r>
              <a:rPr lang="en-GB" sz="1100" dirty="0"/>
              <a:t>BROADBAND</a:t>
            </a:r>
            <a:endParaRPr lang="en-US" sz="1100" dirty="0"/>
          </a:p>
        </p:txBody>
      </p:sp>
      <p:cxnSp>
        <p:nvCxnSpPr>
          <p:cNvPr id="40" name="Straight Connector 39"/>
          <p:cNvCxnSpPr/>
          <p:nvPr/>
        </p:nvCxnSpPr>
        <p:spPr>
          <a:xfrm>
            <a:off x="8030220" y="2532389"/>
            <a:ext cx="0" cy="826450"/>
          </a:xfrm>
          <a:prstGeom prst="line">
            <a:avLst/>
          </a:prstGeom>
          <a:ln w="28575" cmpd="sng">
            <a:solidFill>
              <a:srgbClr val="B15D8B"/>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7040192" y="3362614"/>
            <a:ext cx="1000028" cy="0"/>
          </a:xfrm>
          <a:prstGeom prst="line">
            <a:avLst/>
          </a:prstGeom>
          <a:ln w="28575" cmpd="sng">
            <a:solidFill>
              <a:srgbClr val="B15D8B"/>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7448305" y="1956454"/>
            <a:ext cx="1168646" cy="1168646"/>
            <a:chOff x="431726" y="5038726"/>
            <a:chExt cx="871614" cy="871614"/>
          </a:xfrm>
        </p:grpSpPr>
        <p:sp>
          <p:nvSpPr>
            <p:cNvPr id="16" name="Oval 15"/>
            <p:cNvSpPr/>
            <p:nvPr/>
          </p:nvSpPr>
          <p:spPr>
            <a:xfrm>
              <a:off x="431726" y="5038726"/>
              <a:ext cx="871614" cy="871614"/>
            </a:xfrm>
            <a:prstGeom prst="ellipse">
              <a:avLst/>
            </a:prstGeom>
            <a:solidFill>
              <a:srgbClr val="7CA3BF"/>
            </a:solidFill>
            <a:ln w="5715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17" name="TextBox 16"/>
            <p:cNvSpPr txBox="1"/>
            <p:nvPr/>
          </p:nvSpPr>
          <p:spPr>
            <a:xfrm>
              <a:off x="506171" y="5249771"/>
              <a:ext cx="719618" cy="482055"/>
            </a:xfrm>
            <a:prstGeom prst="rect">
              <a:avLst/>
            </a:prstGeom>
            <a:noFill/>
          </p:spPr>
          <p:txBody>
            <a:bodyPr wrap="none" rtlCol="0">
              <a:spAutoFit/>
            </a:bodyPr>
            <a:lstStyle/>
            <a:p>
              <a:pPr algn="ctr"/>
              <a:r>
                <a:rPr lang="en-GB" dirty="0">
                  <a:solidFill>
                    <a:schemeClr val="bg1"/>
                  </a:solidFill>
                </a:rPr>
                <a:t>Charged</a:t>
              </a:r>
              <a:br>
                <a:rPr lang="en-GB" dirty="0">
                  <a:solidFill>
                    <a:schemeClr val="bg1"/>
                  </a:solidFill>
                </a:rPr>
              </a:br>
              <a:r>
                <a:rPr lang="en-GB" dirty="0">
                  <a:solidFill>
                    <a:schemeClr val="bg1"/>
                  </a:solidFill>
                </a:rPr>
                <a:t>calls</a:t>
              </a:r>
              <a:endParaRPr lang="en-US" dirty="0">
                <a:solidFill>
                  <a:schemeClr val="bg1"/>
                </a:solidFill>
              </a:endParaRPr>
            </a:p>
          </p:txBody>
        </p:sp>
      </p:grpSp>
      <p:cxnSp>
        <p:nvCxnSpPr>
          <p:cNvPr id="44" name="Straight Connector 43"/>
          <p:cNvCxnSpPr/>
          <p:nvPr/>
        </p:nvCxnSpPr>
        <p:spPr>
          <a:xfrm flipH="1">
            <a:off x="5390147" y="3364675"/>
            <a:ext cx="1622041" cy="0"/>
          </a:xfrm>
          <a:prstGeom prst="line">
            <a:avLst/>
          </a:prstGeom>
          <a:ln w="28575" cmpd="sng">
            <a:solidFill>
              <a:srgbClr val="B15D8B"/>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384088" y="3344673"/>
            <a:ext cx="0" cy="653795"/>
          </a:xfrm>
          <a:prstGeom prst="line">
            <a:avLst/>
          </a:prstGeom>
          <a:ln w="28575" cmpd="sng">
            <a:solidFill>
              <a:srgbClr val="B15D8B"/>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84088" y="3963142"/>
            <a:ext cx="0" cy="176817"/>
          </a:xfrm>
          <a:prstGeom prst="line">
            <a:avLst/>
          </a:prstGeom>
          <a:ln w="28575" cmpd="sng">
            <a:solidFill>
              <a:srgbClr val="B15D8B"/>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1498162" y="4139959"/>
            <a:ext cx="3891986" cy="0"/>
          </a:xfrm>
          <a:prstGeom prst="line">
            <a:avLst/>
          </a:prstGeom>
          <a:ln w="28575" cmpd="sng">
            <a:solidFill>
              <a:srgbClr val="B15D8B"/>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7106822" y="3398361"/>
            <a:ext cx="1064539" cy="430887"/>
          </a:xfrm>
          <a:prstGeom prst="rect">
            <a:avLst/>
          </a:prstGeom>
          <a:noFill/>
        </p:spPr>
        <p:txBody>
          <a:bodyPr wrap="none" rtlCol="0">
            <a:spAutoFit/>
          </a:bodyPr>
          <a:lstStyle/>
          <a:p>
            <a:r>
              <a:rPr lang="en-GB" sz="1100" dirty="0"/>
              <a:t>OFF-NET CALLS</a:t>
            </a:r>
            <a:br>
              <a:rPr lang="en-GB" sz="1100" dirty="0"/>
            </a:br>
            <a:r>
              <a:rPr lang="en-GB" sz="1100" dirty="0"/>
              <a:t>VIA CLOUD</a:t>
            </a:r>
            <a:endParaRPr lang="en-US" sz="1100" dirty="0"/>
          </a:p>
        </p:txBody>
      </p:sp>
      <p:pic>
        <p:nvPicPr>
          <p:cNvPr id="13" name="Picture 12" descr="cloud_hc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661" y="1877467"/>
            <a:ext cx="3262218" cy="2115358"/>
          </a:xfrm>
          <a:prstGeom prst="rect">
            <a:avLst/>
          </a:prstGeom>
        </p:spPr>
      </p:pic>
      <p:grpSp>
        <p:nvGrpSpPr>
          <p:cNvPr id="4" name="Group 3"/>
          <p:cNvGrpSpPr/>
          <p:nvPr/>
        </p:nvGrpSpPr>
        <p:grpSpPr>
          <a:xfrm>
            <a:off x="812522" y="3316117"/>
            <a:ext cx="988644" cy="988644"/>
            <a:chOff x="431726" y="5038726"/>
            <a:chExt cx="871614" cy="871614"/>
          </a:xfrm>
        </p:grpSpPr>
        <p:sp>
          <p:nvSpPr>
            <p:cNvPr id="5" name="Oval 4"/>
            <p:cNvSpPr/>
            <p:nvPr/>
          </p:nvSpPr>
          <p:spPr>
            <a:xfrm>
              <a:off x="431726" y="5038726"/>
              <a:ext cx="871614" cy="871614"/>
            </a:xfrm>
            <a:prstGeom prst="ellipse">
              <a:avLst/>
            </a:prstGeom>
            <a:solidFill>
              <a:srgbClr val="FFFFFF"/>
            </a:solidFill>
            <a:ln w="381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6" name="TextBox 5"/>
            <p:cNvSpPr txBox="1"/>
            <p:nvPr/>
          </p:nvSpPr>
          <p:spPr>
            <a:xfrm>
              <a:off x="602938" y="5202339"/>
              <a:ext cx="526080" cy="404098"/>
            </a:xfrm>
            <a:prstGeom prst="rect">
              <a:avLst/>
            </a:prstGeom>
            <a:noFill/>
          </p:spPr>
          <p:txBody>
            <a:bodyPr wrap="none" rtlCol="0">
              <a:spAutoFit/>
            </a:bodyPr>
            <a:lstStyle/>
            <a:p>
              <a:pPr algn="ctr"/>
              <a:r>
                <a:rPr lang="en-GB" dirty="0"/>
                <a:t>Branch</a:t>
              </a:r>
              <a:br>
                <a:rPr lang="en-GB" dirty="0"/>
              </a:br>
              <a:r>
                <a:rPr lang="en-GB" dirty="0"/>
                <a:t>Office</a:t>
              </a:r>
              <a:endParaRPr lang="en-US" dirty="0"/>
            </a:p>
          </p:txBody>
        </p:sp>
      </p:grpSp>
      <p:grpSp>
        <p:nvGrpSpPr>
          <p:cNvPr id="10" name="Group 9"/>
          <p:cNvGrpSpPr/>
          <p:nvPr/>
        </p:nvGrpSpPr>
        <p:grpSpPr>
          <a:xfrm>
            <a:off x="1757409" y="2476015"/>
            <a:ext cx="988644" cy="988644"/>
            <a:chOff x="431726" y="5038726"/>
            <a:chExt cx="871614" cy="871614"/>
          </a:xfrm>
        </p:grpSpPr>
        <p:sp>
          <p:nvSpPr>
            <p:cNvPr id="11" name="Oval 10"/>
            <p:cNvSpPr/>
            <p:nvPr/>
          </p:nvSpPr>
          <p:spPr>
            <a:xfrm>
              <a:off x="431726" y="5038726"/>
              <a:ext cx="871614" cy="871614"/>
            </a:xfrm>
            <a:prstGeom prst="ellipse">
              <a:avLst/>
            </a:prstGeom>
            <a:solidFill>
              <a:srgbClr val="FFFFFF"/>
            </a:solidFill>
            <a:ln w="381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12" name="TextBox 11"/>
            <p:cNvSpPr txBox="1"/>
            <p:nvPr/>
          </p:nvSpPr>
          <p:spPr>
            <a:xfrm>
              <a:off x="635777" y="5197293"/>
              <a:ext cx="460402" cy="404098"/>
            </a:xfrm>
            <a:prstGeom prst="rect">
              <a:avLst/>
            </a:prstGeom>
            <a:noFill/>
          </p:spPr>
          <p:txBody>
            <a:bodyPr wrap="none" rtlCol="0">
              <a:spAutoFit/>
            </a:bodyPr>
            <a:lstStyle/>
            <a:p>
              <a:pPr algn="ctr"/>
              <a:r>
                <a:rPr lang="en-GB" dirty="0"/>
                <a:t>Small</a:t>
              </a:r>
              <a:br>
                <a:rPr lang="en-GB" dirty="0"/>
              </a:br>
              <a:r>
                <a:rPr lang="en-GB" dirty="0"/>
                <a:t>Office</a:t>
              </a:r>
              <a:endParaRPr lang="en-US" dirty="0"/>
            </a:p>
          </p:txBody>
        </p:sp>
      </p:grpSp>
      <p:sp>
        <p:nvSpPr>
          <p:cNvPr id="38" name="Rounded Rectangle 37"/>
          <p:cNvSpPr/>
          <p:nvPr/>
        </p:nvSpPr>
        <p:spPr>
          <a:xfrm>
            <a:off x="615140" y="4603417"/>
            <a:ext cx="2754952" cy="1369120"/>
          </a:xfrm>
          <a:prstGeom prst="roundRect">
            <a:avLst>
              <a:gd name="adj" fmla="val 9153"/>
            </a:avLst>
          </a:prstGeom>
          <a:solidFill>
            <a:srgbClr val="FFFFFF"/>
          </a:solidFill>
          <a:ln w="12700" cmpd="sng">
            <a:solidFill>
              <a:srgbClr val="193A6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TextBox 48"/>
          <p:cNvSpPr txBox="1"/>
          <p:nvPr/>
        </p:nvSpPr>
        <p:spPr>
          <a:xfrm>
            <a:off x="1653049" y="4603417"/>
            <a:ext cx="1747722" cy="276999"/>
          </a:xfrm>
          <a:prstGeom prst="rect">
            <a:avLst/>
          </a:prstGeom>
          <a:noFill/>
        </p:spPr>
        <p:txBody>
          <a:bodyPr wrap="square" rtlCol="0">
            <a:spAutoFit/>
          </a:bodyPr>
          <a:lstStyle/>
          <a:p>
            <a:r>
              <a:rPr lang="en-GB" sz="1200" dirty="0">
                <a:solidFill>
                  <a:schemeClr val="accent1"/>
                </a:solidFill>
              </a:rPr>
              <a:t>Free calls in organisation</a:t>
            </a:r>
            <a:endParaRPr lang="en-US" sz="1200" dirty="0">
              <a:solidFill>
                <a:schemeClr val="accent1"/>
              </a:solidFill>
            </a:endParaRPr>
          </a:p>
        </p:txBody>
      </p:sp>
      <p:grpSp>
        <p:nvGrpSpPr>
          <p:cNvPr id="50" name="Group 49"/>
          <p:cNvGrpSpPr/>
          <p:nvPr/>
        </p:nvGrpSpPr>
        <p:grpSpPr>
          <a:xfrm>
            <a:off x="756036" y="5051667"/>
            <a:ext cx="752718" cy="752718"/>
            <a:chOff x="431726" y="5038726"/>
            <a:chExt cx="871614" cy="871614"/>
          </a:xfrm>
        </p:grpSpPr>
        <p:sp>
          <p:nvSpPr>
            <p:cNvPr id="53" name="Oval 52"/>
            <p:cNvSpPr/>
            <p:nvPr/>
          </p:nvSpPr>
          <p:spPr>
            <a:xfrm>
              <a:off x="431726" y="5038726"/>
              <a:ext cx="871614" cy="871614"/>
            </a:xfrm>
            <a:prstGeom prst="ellipse">
              <a:avLst/>
            </a:prstGeom>
            <a:solidFill>
              <a:srgbClr val="FFFFFF"/>
            </a:solidFill>
            <a:ln w="381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54" name="TextBox 53"/>
            <p:cNvSpPr txBox="1"/>
            <p:nvPr/>
          </p:nvSpPr>
          <p:spPr>
            <a:xfrm>
              <a:off x="496379" y="5197293"/>
              <a:ext cx="739199" cy="534588"/>
            </a:xfrm>
            <a:prstGeom prst="rect">
              <a:avLst/>
            </a:prstGeom>
            <a:noFill/>
          </p:spPr>
          <p:txBody>
            <a:bodyPr wrap="none" rtlCol="0">
              <a:spAutoFit/>
            </a:bodyPr>
            <a:lstStyle/>
            <a:p>
              <a:pPr algn="ctr"/>
              <a:r>
                <a:rPr lang="en-GB" sz="1200" dirty="0"/>
                <a:t>Central</a:t>
              </a:r>
              <a:br>
                <a:rPr lang="en-GB" sz="1200" dirty="0"/>
              </a:br>
              <a:r>
                <a:rPr lang="en-GB" sz="1200" dirty="0"/>
                <a:t>Office</a:t>
              </a:r>
              <a:endParaRPr lang="en-US" sz="1200" dirty="0"/>
            </a:p>
          </p:txBody>
        </p:sp>
      </p:grpSp>
      <p:grpSp>
        <p:nvGrpSpPr>
          <p:cNvPr id="55" name="Group 54"/>
          <p:cNvGrpSpPr/>
          <p:nvPr/>
        </p:nvGrpSpPr>
        <p:grpSpPr>
          <a:xfrm>
            <a:off x="2481311" y="5051667"/>
            <a:ext cx="752718" cy="752718"/>
            <a:chOff x="431726" y="5038726"/>
            <a:chExt cx="871614" cy="871614"/>
          </a:xfrm>
        </p:grpSpPr>
        <p:sp>
          <p:nvSpPr>
            <p:cNvPr id="59" name="Oval 58"/>
            <p:cNvSpPr/>
            <p:nvPr/>
          </p:nvSpPr>
          <p:spPr>
            <a:xfrm>
              <a:off x="431726" y="5038726"/>
              <a:ext cx="871614" cy="871614"/>
            </a:xfrm>
            <a:prstGeom prst="ellipse">
              <a:avLst/>
            </a:prstGeom>
            <a:solidFill>
              <a:srgbClr val="FFFFFF"/>
            </a:solidFill>
            <a:ln w="381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60" name="TextBox 59"/>
            <p:cNvSpPr txBox="1"/>
            <p:nvPr/>
          </p:nvSpPr>
          <p:spPr>
            <a:xfrm>
              <a:off x="505558" y="5202339"/>
              <a:ext cx="720840" cy="534588"/>
            </a:xfrm>
            <a:prstGeom prst="rect">
              <a:avLst/>
            </a:prstGeom>
            <a:noFill/>
          </p:spPr>
          <p:txBody>
            <a:bodyPr wrap="none" rtlCol="0">
              <a:spAutoFit/>
            </a:bodyPr>
            <a:lstStyle/>
            <a:p>
              <a:pPr algn="ctr"/>
              <a:r>
                <a:rPr lang="en-GB" sz="1200" dirty="0"/>
                <a:t>Branch</a:t>
              </a:r>
              <a:br>
                <a:rPr lang="en-GB" sz="1200" dirty="0"/>
              </a:br>
              <a:r>
                <a:rPr lang="en-GB" sz="1200" dirty="0"/>
                <a:t>Office</a:t>
              </a:r>
              <a:endParaRPr lang="en-US" sz="1200" dirty="0"/>
            </a:p>
          </p:txBody>
        </p:sp>
      </p:grpSp>
      <p:grpSp>
        <p:nvGrpSpPr>
          <p:cNvPr id="61" name="Group 60"/>
          <p:cNvGrpSpPr/>
          <p:nvPr/>
        </p:nvGrpSpPr>
        <p:grpSpPr>
          <a:xfrm>
            <a:off x="1623283" y="5051667"/>
            <a:ext cx="752718" cy="752718"/>
            <a:chOff x="431726" y="5038726"/>
            <a:chExt cx="871614" cy="871614"/>
          </a:xfrm>
        </p:grpSpPr>
        <p:sp>
          <p:nvSpPr>
            <p:cNvPr id="62" name="Oval 61"/>
            <p:cNvSpPr/>
            <p:nvPr/>
          </p:nvSpPr>
          <p:spPr>
            <a:xfrm>
              <a:off x="431726" y="5038726"/>
              <a:ext cx="871614" cy="871614"/>
            </a:xfrm>
            <a:prstGeom prst="ellipse">
              <a:avLst/>
            </a:prstGeom>
            <a:solidFill>
              <a:srgbClr val="FFFFFF"/>
            </a:solidFill>
            <a:ln w="381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rgbClr val="404040"/>
                </a:solidFill>
              </a:endParaRPr>
            </a:p>
          </p:txBody>
        </p:sp>
        <p:sp>
          <p:nvSpPr>
            <p:cNvPr id="63" name="TextBox 62"/>
            <p:cNvSpPr txBox="1"/>
            <p:nvPr/>
          </p:nvSpPr>
          <p:spPr>
            <a:xfrm>
              <a:off x="543741" y="5197293"/>
              <a:ext cx="644475" cy="534588"/>
            </a:xfrm>
            <a:prstGeom prst="rect">
              <a:avLst/>
            </a:prstGeom>
            <a:noFill/>
          </p:spPr>
          <p:txBody>
            <a:bodyPr wrap="none" rtlCol="0">
              <a:spAutoFit/>
            </a:bodyPr>
            <a:lstStyle/>
            <a:p>
              <a:pPr algn="ctr"/>
              <a:r>
                <a:rPr lang="en-GB" sz="1200" dirty="0"/>
                <a:t>Small</a:t>
              </a:r>
              <a:br>
                <a:rPr lang="en-GB" sz="1200" dirty="0"/>
              </a:br>
              <a:r>
                <a:rPr lang="en-GB" sz="1200" dirty="0"/>
                <a:t>Office</a:t>
              </a:r>
              <a:endParaRPr lang="en-US" sz="1200" dirty="0"/>
            </a:p>
          </p:txBody>
        </p:sp>
      </p:grpSp>
      <p:sp>
        <p:nvSpPr>
          <p:cNvPr id="65" name="TextBox 64"/>
          <p:cNvSpPr txBox="1"/>
          <p:nvPr/>
        </p:nvSpPr>
        <p:spPr>
          <a:xfrm>
            <a:off x="1185251" y="1268760"/>
            <a:ext cx="2182659" cy="276999"/>
          </a:xfrm>
          <a:prstGeom prst="rect">
            <a:avLst/>
          </a:prstGeom>
          <a:noFill/>
        </p:spPr>
        <p:txBody>
          <a:bodyPr wrap="none" rtlCol="0">
            <a:spAutoFit/>
          </a:bodyPr>
          <a:lstStyle/>
          <a:p>
            <a:r>
              <a:rPr lang="en-GB" sz="1200" dirty="0">
                <a:solidFill>
                  <a:schemeClr val="bg1"/>
                </a:solidFill>
              </a:rPr>
              <a:t>Free calls inside reseller domain</a:t>
            </a:r>
            <a:endParaRPr lang="en-US" sz="1200" dirty="0">
              <a:solidFill>
                <a:schemeClr val="bg1"/>
              </a:solidFill>
            </a:endParaRPr>
          </a:p>
        </p:txBody>
      </p:sp>
    </p:spTree>
    <p:extLst>
      <p:ext uri="{BB962C8B-B14F-4D97-AF65-F5344CB8AC3E}">
        <p14:creationId xmlns:p14="http://schemas.microsoft.com/office/powerpoint/2010/main" val="374926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noAutofit/>
          </a:bodyPr>
          <a:lstStyle/>
          <a:p>
            <a:pPr>
              <a:spcBef>
                <a:spcPts val="1128"/>
              </a:spcBef>
            </a:pPr>
            <a:r>
              <a:rPr lang="en-GB" dirty="0"/>
              <a:t>What is SIP?</a:t>
            </a:r>
          </a:p>
          <a:p>
            <a:pPr>
              <a:spcBef>
                <a:spcPts val="1128"/>
              </a:spcBef>
            </a:pPr>
            <a:r>
              <a:rPr lang="en-GB" dirty="0"/>
              <a:t>Market Trends</a:t>
            </a:r>
          </a:p>
          <a:p>
            <a:pPr>
              <a:spcBef>
                <a:spcPts val="1128"/>
              </a:spcBef>
            </a:pPr>
            <a:r>
              <a:rPr lang="en-GB" dirty="0"/>
              <a:t>Business Opportunities</a:t>
            </a:r>
          </a:p>
          <a:p>
            <a:pPr>
              <a:spcBef>
                <a:spcPts val="1128"/>
              </a:spcBef>
            </a:pPr>
            <a:r>
              <a:rPr lang="en-GB" dirty="0"/>
              <a:t>What is SIP Trunking?</a:t>
            </a:r>
            <a:endParaRPr lang="en-GB" dirty="0" smtClean="0"/>
          </a:p>
          <a:p>
            <a:pPr>
              <a:spcBef>
                <a:spcPts val="1128"/>
              </a:spcBef>
            </a:pPr>
            <a:r>
              <a:rPr lang="en-GB" dirty="0" smtClean="0"/>
              <a:t>Benefits </a:t>
            </a:r>
            <a:r>
              <a:rPr lang="en-GB" dirty="0"/>
              <a:t>for your </a:t>
            </a:r>
            <a:r>
              <a:rPr lang="en-GB" dirty="0" smtClean="0"/>
              <a:t>customers</a:t>
            </a:r>
          </a:p>
        </p:txBody>
      </p:sp>
      <p:pic>
        <p:nvPicPr>
          <p:cNvPr id="22" name="Picture 21"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4634134" y="1372434"/>
            <a:ext cx="4362367" cy="2721079"/>
          </a:xfrm>
          <a:prstGeom prst="rect">
            <a:avLst/>
          </a:prstGeom>
        </p:spPr>
      </p:pic>
      <p:pic>
        <p:nvPicPr>
          <p:cNvPr id="23" name="Picture 22"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flipH="1">
            <a:off x="3499836" y="3948621"/>
            <a:ext cx="2480794" cy="1547424"/>
          </a:xfrm>
          <a:prstGeom prst="rect">
            <a:avLst/>
          </a:prstGeom>
        </p:spPr>
      </p:pic>
      <p:pic>
        <p:nvPicPr>
          <p:cNvPr id="24" name="Picture 23"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flipH="1">
            <a:off x="3499836" y="1372434"/>
            <a:ext cx="1391516" cy="867974"/>
          </a:xfrm>
          <a:prstGeom prst="rect">
            <a:avLst/>
          </a:prstGeom>
        </p:spPr>
      </p:pic>
    </p:spTree>
    <p:extLst>
      <p:ext uri="{BB962C8B-B14F-4D97-AF65-F5344CB8AC3E}">
        <p14:creationId xmlns:p14="http://schemas.microsoft.com/office/powerpoint/2010/main" val="696916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flipH="1">
            <a:off x="5620665" y="2970337"/>
            <a:ext cx="3399126" cy="2120246"/>
          </a:xfrm>
          <a:prstGeom prst="rect">
            <a:avLst/>
          </a:prstGeom>
        </p:spPr>
      </p:pic>
      <p:pic>
        <p:nvPicPr>
          <p:cNvPr id="21" name="Picture 20"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32033" y="1676787"/>
            <a:ext cx="4969904" cy="3100038"/>
          </a:xfrm>
          <a:prstGeom prst="rect">
            <a:avLst/>
          </a:prstGeom>
        </p:spPr>
      </p:pic>
      <p:sp>
        <p:nvSpPr>
          <p:cNvPr id="2" name="Title 1"/>
          <p:cNvSpPr>
            <a:spLocks noGrp="1"/>
          </p:cNvSpPr>
          <p:nvPr>
            <p:ph type="title"/>
          </p:nvPr>
        </p:nvSpPr>
        <p:spPr/>
        <p:txBody>
          <a:bodyPr/>
          <a:lstStyle/>
          <a:p>
            <a:r>
              <a:rPr lang="en-US" dirty="0"/>
              <a:t>Our connectivity options</a:t>
            </a:r>
            <a:br>
              <a:rPr lang="en-US" dirty="0"/>
            </a:br>
            <a:endParaRPr lang="en-US" sz="2400" dirty="0"/>
          </a:p>
        </p:txBody>
      </p:sp>
      <p:grpSp>
        <p:nvGrpSpPr>
          <p:cNvPr id="7" name="Group 6"/>
          <p:cNvGrpSpPr/>
          <p:nvPr/>
        </p:nvGrpSpPr>
        <p:grpSpPr>
          <a:xfrm>
            <a:off x="1145498" y="1806952"/>
            <a:ext cx="1918428" cy="1903934"/>
            <a:chOff x="941020" y="2477033"/>
            <a:chExt cx="1918428" cy="1903934"/>
          </a:xfrm>
        </p:grpSpPr>
        <p:sp>
          <p:nvSpPr>
            <p:cNvPr id="8" name="Oval 7"/>
            <p:cNvSpPr/>
            <p:nvPr/>
          </p:nvSpPr>
          <p:spPr>
            <a:xfrm>
              <a:off x="941020" y="2477033"/>
              <a:ext cx="1903934" cy="1903934"/>
            </a:xfrm>
            <a:prstGeom prst="ellipse">
              <a:avLst/>
            </a:prstGeom>
            <a:solidFill>
              <a:srgbClr val="FFFFFF"/>
            </a:solidFill>
            <a:ln w="5715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9" name="TextBox 8"/>
            <p:cNvSpPr txBox="1"/>
            <p:nvPr/>
          </p:nvSpPr>
          <p:spPr>
            <a:xfrm>
              <a:off x="941020" y="3059668"/>
              <a:ext cx="1918428" cy="830997"/>
            </a:xfrm>
            <a:prstGeom prst="rect">
              <a:avLst/>
            </a:prstGeom>
            <a:noFill/>
          </p:spPr>
          <p:txBody>
            <a:bodyPr wrap="square" rtlCol="0">
              <a:spAutoFit/>
            </a:bodyPr>
            <a:lstStyle/>
            <a:p>
              <a:pPr algn="ctr"/>
              <a:r>
                <a:rPr lang="en-US" sz="2400" dirty="0"/>
                <a:t>Copper broadband</a:t>
              </a:r>
            </a:p>
          </p:txBody>
        </p:sp>
      </p:grpSp>
      <p:grpSp>
        <p:nvGrpSpPr>
          <p:cNvPr id="12" name="Group 11"/>
          <p:cNvGrpSpPr/>
          <p:nvPr/>
        </p:nvGrpSpPr>
        <p:grpSpPr>
          <a:xfrm>
            <a:off x="3617361" y="1806952"/>
            <a:ext cx="1918428" cy="1903934"/>
            <a:chOff x="941020" y="2477033"/>
            <a:chExt cx="1918428" cy="1903934"/>
          </a:xfrm>
        </p:grpSpPr>
        <p:sp>
          <p:nvSpPr>
            <p:cNvPr id="13" name="Oval 12"/>
            <p:cNvSpPr/>
            <p:nvPr/>
          </p:nvSpPr>
          <p:spPr>
            <a:xfrm>
              <a:off x="941020" y="2477033"/>
              <a:ext cx="1903934" cy="1903934"/>
            </a:xfrm>
            <a:prstGeom prst="ellipse">
              <a:avLst/>
            </a:prstGeom>
            <a:solidFill>
              <a:srgbClr val="FFFFFF"/>
            </a:solidFill>
            <a:ln w="5715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14" name="TextBox 13"/>
            <p:cNvSpPr txBox="1"/>
            <p:nvPr/>
          </p:nvSpPr>
          <p:spPr>
            <a:xfrm>
              <a:off x="941020" y="3059668"/>
              <a:ext cx="1918428" cy="830997"/>
            </a:xfrm>
            <a:prstGeom prst="rect">
              <a:avLst/>
            </a:prstGeom>
            <a:noFill/>
          </p:spPr>
          <p:txBody>
            <a:bodyPr wrap="square" rtlCol="0">
              <a:spAutoFit/>
            </a:bodyPr>
            <a:lstStyle/>
            <a:p>
              <a:pPr algn="ctr"/>
              <a:r>
                <a:rPr lang="en-US" sz="2400" dirty="0"/>
                <a:t>Fibre broadband</a:t>
              </a:r>
            </a:p>
          </p:txBody>
        </p:sp>
      </p:grpSp>
      <p:grpSp>
        <p:nvGrpSpPr>
          <p:cNvPr id="15" name="Group 14"/>
          <p:cNvGrpSpPr/>
          <p:nvPr/>
        </p:nvGrpSpPr>
        <p:grpSpPr>
          <a:xfrm>
            <a:off x="6060033" y="1806952"/>
            <a:ext cx="1918428" cy="1903934"/>
            <a:chOff x="941020" y="2477033"/>
            <a:chExt cx="1918428" cy="1903934"/>
          </a:xfrm>
        </p:grpSpPr>
        <p:sp>
          <p:nvSpPr>
            <p:cNvPr id="16" name="Oval 15"/>
            <p:cNvSpPr/>
            <p:nvPr/>
          </p:nvSpPr>
          <p:spPr>
            <a:xfrm>
              <a:off x="941020" y="2477033"/>
              <a:ext cx="1903934" cy="1903934"/>
            </a:xfrm>
            <a:prstGeom prst="ellipse">
              <a:avLst/>
            </a:prstGeom>
            <a:solidFill>
              <a:srgbClr val="FFFFFF"/>
            </a:solidFill>
            <a:ln w="571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endParaRPr lang="en-US" sz="1400" dirty="0">
                <a:solidFill>
                  <a:schemeClr val="tx1"/>
                </a:solidFill>
              </a:endParaRPr>
            </a:p>
          </p:txBody>
        </p:sp>
        <p:sp>
          <p:nvSpPr>
            <p:cNvPr id="17" name="TextBox 16"/>
            <p:cNvSpPr txBox="1"/>
            <p:nvPr/>
          </p:nvSpPr>
          <p:spPr>
            <a:xfrm>
              <a:off x="941020" y="3198167"/>
              <a:ext cx="1918428" cy="461665"/>
            </a:xfrm>
            <a:prstGeom prst="rect">
              <a:avLst/>
            </a:prstGeom>
            <a:noFill/>
          </p:spPr>
          <p:txBody>
            <a:bodyPr wrap="square" rtlCol="0">
              <a:spAutoFit/>
            </a:bodyPr>
            <a:lstStyle/>
            <a:p>
              <a:pPr algn="ctr"/>
              <a:r>
                <a:rPr lang="en-US" sz="2400" dirty="0"/>
                <a:t>Ethernet</a:t>
              </a:r>
            </a:p>
          </p:txBody>
        </p:sp>
      </p:grpSp>
      <p:grpSp>
        <p:nvGrpSpPr>
          <p:cNvPr id="22" name="Group 21"/>
          <p:cNvGrpSpPr/>
          <p:nvPr/>
        </p:nvGrpSpPr>
        <p:grpSpPr>
          <a:xfrm>
            <a:off x="559359" y="3862027"/>
            <a:ext cx="8060254" cy="1310095"/>
            <a:chOff x="788778" y="3862027"/>
            <a:chExt cx="7415348" cy="1310095"/>
          </a:xfrm>
        </p:grpSpPr>
        <p:sp>
          <p:nvSpPr>
            <p:cNvPr id="18" name="Right Arrow 17"/>
            <p:cNvSpPr/>
            <p:nvPr/>
          </p:nvSpPr>
          <p:spPr>
            <a:xfrm>
              <a:off x="788778" y="3862027"/>
              <a:ext cx="7415348" cy="1310095"/>
            </a:xfrm>
            <a:prstGeom prst="rightArrow">
              <a:avLst>
                <a:gd name="adj1" fmla="val 50000"/>
                <a:gd name="adj2" fmla="val 40077"/>
              </a:avLst>
            </a:prstGeom>
            <a:solidFill>
              <a:srgbClr val="9D1F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3755747" y="4192049"/>
              <a:ext cx="1603123" cy="584776"/>
            </a:xfrm>
            <a:prstGeom prst="rect">
              <a:avLst/>
            </a:prstGeom>
            <a:noFill/>
          </p:spPr>
          <p:txBody>
            <a:bodyPr wrap="none" rtlCol="0">
              <a:spAutoFit/>
            </a:bodyPr>
            <a:lstStyle/>
            <a:p>
              <a:r>
                <a:rPr lang="en-US" sz="3200" dirty="0">
                  <a:solidFill>
                    <a:srgbClr val="FFFFFF"/>
                  </a:solidFill>
                </a:rPr>
                <a:t>Capacity</a:t>
              </a:r>
            </a:p>
          </p:txBody>
        </p:sp>
      </p:grpSp>
    </p:spTree>
    <p:extLst>
      <p:ext uri="{BB962C8B-B14F-4D97-AF65-F5344CB8AC3E}">
        <p14:creationId xmlns:p14="http://schemas.microsoft.com/office/powerpoint/2010/main" val="3749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75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3250"/>
                            </p:stCondLst>
                            <p:childTnLst>
                              <p:par>
                                <p:cTn id="13" presetID="10"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4750"/>
                            </p:stCondLst>
                            <p:childTnLst>
                              <p:par>
                                <p:cTn id="17" presetID="10" presetClass="entr" presetSubtype="0" fill="hold" nodeType="afterEffect">
                                  <p:stCondLst>
                                    <p:cond delay="75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large_cloud.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flipH="1">
            <a:off x="4492472" y="2127386"/>
            <a:ext cx="4430992" cy="2763885"/>
          </a:xfrm>
          <a:prstGeom prst="rect">
            <a:avLst/>
          </a:prstGeom>
        </p:spPr>
      </p:pic>
      <p:pic>
        <p:nvPicPr>
          <p:cNvPr id="3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041"/>
          <a:stretch/>
        </p:blipFill>
        <p:spPr bwMode="auto">
          <a:xfrm>
            <a:off x="4038093" y="1296931"/>
            <a:ext cx="2819486" cy="1283252"/>
          </a:xfrm>
          <a:prstGeom prst="rect">
            <a:avLst/>
          </a:prstGeom>
          <a:noFill/>
          <a:ln w="28575" cmpd="sng">
            <a:solidFill>
              <a:srgbClr val="193A67"/>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Lst>
        </p:spPr>
      </p:pic>
      <p:sp>
        <p:nvSpPr>
          <p:cNvPr id="2" name="Title 1"/>
          <p:cNvSpPr>
            <a:spLocks noGrp="1"/>
          </p:cNvSpPr>
          <p:nvPr>
            <p:ph type="title"/>
          </p:nvPr>
        </p:nvSpPr>
        <p:spPr/>
        <p:txBody>
          <a:bodyPr/>
          <a:lstStyle/>
          <a:p>
            <a:r>
              <a:rPr lang="en-US" dirty="0"/>
              <a:t>Simple ordering, stronger support</a:t>
            </a:r>
            <a:endParaRPr lang="en-US" sz="2400" dirty="0"/>
          </a:p>
        </p:txBody>
      </p:sp>
      <p:grpSp>
        <p:nvGrpSpPr>
          <p:cNvPr id="24" name="Group 23"/>
          <p:cNvGrpSpPr/>
          <p:nvPr/>
        </p:nvGrpSpPr>
        <p:grpSpPr>
          <a:xfrm>
            <a:off x="457199" y="2585201"/>
            <a:ext cx="2222091" cy="685605"/>
            <a:chOff x="457199" y="1869833"/>
            <a:chExt cx="2222091" cy="685605"/>
          </a:xfrm>
        </p:grpSpPr>
        <p:sp>
          <p:nvSpPr>
            <p:cNvPr id="4" name="Rounded Rectangle 3"/>
            <p:cNvSpPr/>
            <p:nvPr/>
          </p:nvSpPr>
          <p:spPr>
            <a:xfrm>
              <a:off x="457199" y="1869833"/>
              <a:ext cx="2222091" cy="685605"/>
            </a:xfrm>
            <a:prstGeom prst="roundRect">
              <a:avLst>
                <a:gd name="adj" fmla="val 10768"/>
              </a:avLst>
            </a:prstGeom>
            <a:solidFill>
              <a:srgbClr val="FFFFFF"/>
            </a:solidFill>
            <a:ln w="3810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extBox 4"/>
            <p:cNvSpPr txBox="1"/>
            <p:nvPr/>
          </p:nvSpPr>
          <p:spPr>
            <a:xfrm>
              <a:off x="511737" y="1877623"/>
              <a:ext cx="2053767" cy="584776"/>
            </a:xfrm>
            <a:prstGeom prst="rect">
              <a:avLst/>
            </a:prstGeom>
            <a:noFill/>
          </p:spPr>
          <p:txBody>
            <a:bodyPr wrap="none" rtlCol="0">
              <a:spAutoFit/>
            </a:bodyPr>
            <a:lstStyle/>
            <a:p>
              <a:r>
                <a:rPr lang="en-US" sz="3200" dirty="0"/>
                <a:t>Ease of use</a:t>
              </a:r>
            </a:p>
          </p:txBody>
        </p:sp>
      </p:grpSp>
      <p:grpSp>
        <p:nvGrpSpPr>
          <p:cNvPr id="23" name="Group 22"/>
          <p:cNvGrpSpPr/>
          <p:nvPr/>
        </p:nvGrpSpPr>
        <p:grpSpPr>
          <a:xfrm>
            <a:off x="457200" y="3677337"/>
            <a:ext cx="3442930" cy="680385"/>
            <a:chOff x="457200" y="2996952"/>
            <a:chExt cx="3442930" cy="680385"/>
          </a:xfrm>
        </p:grpSpPr>
        <p:sp>
          <p:nvSpPr>
            <p:cNvPr id="7" name="Rounded Rectangle 6"/>
            <p:cNvSpPr/>
            <p:nvPr/>
          </p:nvSpPr>
          <p:spPr>
            <a:xfrm>
              <a:off x="457200" y="2996952"/>
              <a:ext cx="3442930" cy="680385"/>
            </a:xfrm>
            <a:prstGeom prst="roundRect">
              <a:avLst>
                <a:gd name="adj" fmla="val 10768"/>
              </a:avLst>
            </a:prstGeom>
            <a:solidFill>
              <a:srgbClr val="FFFFFF"/>
            </a:solidFill>
            <a:ln w="381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511737" y="3004743"/>
              <a:ext cx="3275456" cy="584776"/>
            </a:xfrm>
            <a:prstGeom prst="rect">
              <a:avLst/>
            </a:prstGeom>
            <a:noFill/>
          </p:spPr>
          <p:txBody>
            <a:bodyPr wrap="none" rtlCol="0">
              <a:spAutoFit/>
            </a:bodyPr>
            <a:lstStyle/>
            <a:p>
              <a:r>
                <a:rPr lang="en-US" sz="3200" dirty="0">
                  <a:solidFill>
                    <a:srgbClr val="404040"/>
                  </a:solidFill>
                </a:rPr>
                <a:t>Dedicated support</a:t>
              </a:r>
            </a:p>
          </p:txBody>
        </p:sp>
      </p:grpSp>
      <p:grpSp>
        <p:nvGrpSpPr>
          <p:cNvPr id="25" name="Group 24"/>
          <p:cNvGrpSpPr/>
          <p:nvPr/>
        </p:nvGrpSpPr>
        <p:grpSpPr>
          <a:xfrm>
            <a:off x="457200" y="4773215"/>
            <a:ext cx="3893574" cy="679431"/>
            <a:chOff x="457200" y="4221088"/>
            <a:chExt cx="3893574" cy="679431"/>
          </a:xfrm>
        </p:grpSpPr>
        <p:sp>
          <p:nvSpPr>
            <p:cNvPr id="10" name="Rounded Rectangle 9"/>
            <p:cNvSpPr/>
            <p:nvPr/>
          </p:nvSpPr>
          <p:spPr>
            <a:xfrm>
              <a:off x="457200" y="4221088"/>
              <a:ext cx="3893574" cy="679431"/>
            </a:xfrm>
            <a:prstGeom prst="roundRect">
              <a:avLst>
                <a:gd name="adj" fmla="val 10768"/>
              </a:avLst>
            </a:prstGeom>
            <a:solidFill>
              <a:srgbClr val="FFFFFF"/>
            </a:solid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Box 10"/>
            <p:cNvSpPr txBox="1"/>
            <p:nvPr/>
          </p:nvSpPr>
          <p:spPr>
            <a:xfrm>
              <a:off x="511737" y="4228879"/>
              <a:ext cx="3747140" cy="584776"/>
            </a:xfrm>
            <a:prstGeom prst="rect">
              <a:avLst/>
            </a:prstGeom>
            <a:noFill/>
          </p:spPr>
          <p:txBody>
            <a:bodyPr wrap="none" rtlCol="0">
              <a:spAutoFit/>
            </a:bodyPr>
            <a:lstStyle/>
            <a:p>
              <a:r>
                <a:rPr lang="en-US" sz="3200" dirty="0">
                  <a:solidFill>
                    <a:srgbClr val="404040"/>
                  </a:solidFill>
                </a:rPr>
                <a:t>Help and information</a:t>
              </a:r>
            </a:p>
          </p:txBody>
        </p:sp>
      </p:grpSp>
      <p:grpSp>
        <p:nvGrpSpPr>
          <p:cNvPr id="26" name="Group 25"/>
          <p:cNvGrpSpPr/>
          <p:nvPr/>
        </p:nvGrpSpPr>
        <p:grpSpPr>
          <a:xfrm>
            <a:off x="6668258" y="1989473"/>
            <a:ext cx="1911436" cy="1933812"/>
            <a:chOff x="4779758" y="1303868"/>
            <a:chExt cx="1911436" cy="1933812"/>
          </a:xfrm>
        </p:grpSpPr>
        <p:sp>
          <p:nvSpPr>
            <p:cNvPr id="13" name="Oval 12"/>
            <p:cNvSpPr/>
            <p:nvPr/>
          </p:nvSpPr>
          <p:spPr>
            <a:xfrm>
              <a:off x="4779758" y="1303868"/>
              <a:ext cx="1911436" cy="1911436"/>
            </a:xfrm>
            <a:prstGeom prst="ellipse">
              <a:avLst/>
            </a:prstGeom>
            <a:solidFill>
              <a:srgbClr val="7CA3BF"/>
            </a:solidFill>
            <a:ln>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758" y="1326244"/>
              <a:ext cx="1911436" cy="1911436"/>
            </a:xfrm>
            <a:prstGeom prst="rect">
              <a:avLst/>
            </a:prstGeom>
          </p:spPr>
        </p:pic>
      </p:grpSp>
      <p:grpSp>
        <p:nvGrpSpPr>
          <p:cNvPr id="22" name="Group 21"/>
          <p:cNvGrpSpPr/>
          <p:nvPr/>
        </p:nvGrpSpPr>
        <p:grpSpPr>
          <a:xfrm>
            <a:off x="4258877" y="2580183"/>
            <a:ext cx="2691826" cy="2691826"/>
            <a:chOff x="6124150" y="2115430"/>
            <a:chExt cx="3046506" cy="3046506"/>
          </a:xfrm>
        </p:grpSpPr>
        <p:sp>
          <p:nvSpPr>
            <p:cNvPr id="16" name="Oval 15"/>
            <p:cNvSpPr/>
            <p:nvPr/>
          </p:nvSpPr>
          <p:spPr>
            <a:xfrm>
              <a:off x="6388524" y="2476836"/>
              <a:ext cx="2399446" cy="2399446"/>
            </a:xfrm>
            <a:prstGeom prst="ellipse">
              <a:avLst/>
            </a:prstGeom>
            <a:solidFill>
              <a:srgbClr val="B15D8B"/>
            </a:solidFill>
            <a:ln>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4150" y="2115430"/>
              <a:ext cx="3046506" cy="3046506"/>
            </a:xfrm>
            <a:prstGeom prst="rect">
              <a:avLst/>
            </a:prstGeom>
          </p:spPr>
        </p:pic>
      </p:grpSp>
      <p:grpSp>
        <p:nvGrpSpPr>
          <p:cNvPr id="27" name="Group 26"/>
          <p:cNvGrpSpPr/>
          <p:nvPr/>
        </p:nvGrpSpPr>
        <p:grpSpPr>
          <a:xfrm>
            <a:off x="6668258" y="4415467"/>
            <a:ext cx="1589306" cy="1589306"/>
            <a:chOff x="4584008" y="3863340"/>
            <a:chExt cx="1589306" cy="1589306"/>
          </a:xfrm>
        </p:grpSpPr>
        <p:sp>
          <p:nvSpPr>
            <p:cNvPr id="19" name="Oval 18"/>
            <p:cNvSpPr/>
            <p:nvPr/>
          </p:nvSpPr>
          <p:spPr>
            <a:xfrm>
              <a:off x="4584008" y="3863340"/>
              <a:ext cx="1589306" cy="1589306"/>
            </a:xfrm>
            <a:prstGeom prst="ellipse">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0187" y="3897796"/>
              <a:ext cx="1554850" cy="1554850"/>
            </a:xfrm>
            <a:prstGeom prst="rect">
              <a:avLst/>
            </a:prstGeom>
          </p:spPr>
        </p:pic>
      </p:grpSp>
      <p:grpSp>
        <p:nvGrpSpPr>
          <p:cNvPr id="32" name="Group 31"/>
          <p:cNvGrpSpPr/>
          <p:nvPr/>
        </p:nvGrpSpPr>
        <p:grpSpPr>
          <a:xfrm>
            <a:off x="457200" y="1534820"/>
            <a:ext cx="3184030" cy="685605"/>
            <a:chOff x="457200" y="1869833"/>
            <a:chExt cx="3184030" cy="685605"/>
          </a:xfrm>
        </p:grpSpPr>
        <p:sp>
          <p:nvSpPr>
            <p:cNvPr id="33" name="Rounded Rectangle 32"/>
            <p:cNvSpPr/>
            <p:nvPr/>
          </p:nvSpPr>
          <p:spPr>
            <a:xfrm>
              <a:off x="457200" y="1869833"/>
              <a:ext cx="3184030" cy="685605"/>
            </a:xfrm>
            <a:prstGeom prst="roundRect">
              <a:avLst>
                <a:gd name="adj" fmla="val 10768"/>
              </a:avLst>
            </a:prstGeom>
            <a:solidFill>
              <a:srgbClr val="FFFFFF"/>
            </a:solidFill>
            <a:ln w="38100" cmpd="sng">
              <a:solidFill>
                <a:srgbClr val="193A6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p:cNvSpPr txBox="1"/>
            <p:nvPr/>
          </p:nvSpPr>
          <p:spPr>
            <a:xfrm>
              <a:off x="511737" y="1877623"/>
              <a:ext cx="3045826" cy="584776"/>
            </a:xfrm>
            <a:prstGeom prst="rect">
              <a:avLst/>
            </a:prstGeom>
            <a:noFill/>
          </p:spPr>
          <p:txBody>
            <a:bodyPr wrap="none" rtlCol="0">
              <a:spAutoFit/>
            </a:bodyPr>
            <a:lstStyle/>
            <a:p>
              <a:r>
                <a:rPr lang="en-US" sz="3200" dirty="0"/>
                <a:t>btwholesale.com</a:t>
              </a:r>
            </a:p>
          </p:txBody>
        </p:sp>
      </p:grpSp>
    </p:spTree>
    <p:extLst>
      <p:ext uri="{BB962C8B-B14F-4D97-AF65-F5344CB8AC3E}">
        <p14:creationId xmlns:p14="http://schemas.microsoft.com/office/powerpoint/2010/main" val="925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childTnLst>
                          </p:cTn>
                        </p:par>
                        <p:par>
                          <p:cTn id="17" fill="hold">
                            <p:stCondLst>
                              <p:cond delay="1000"/>
                            </p:stCondLst>
                            <p:childTnLst>
                              <p:par>
                                <p:cTn id="18" presetID="10" presetClass="entr" presetSubtype="0" fill="hold" nodeType="afterEffect">
                                  <p:stCondLst>
                                    <p:cond delay="10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par>
                          <p:cTn id="26" fill="hold">
                            <p:stCondLst>
                              <p:cond delay="1000"/>
                            </p:stCondLst>
                            <p:childTnLst>
                              <p:par>
                                <p:cTn id="27" presetID="10" presetClass="entr" presetSubtype="0" fill="hold" nodeType="afterEffect">
                                  <p:stCondLst>
                                    <p:cond delay="1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childTnLst>
                          </p:cTn>
                        </p:par>
                        <p:par>
                          <p:cTn id="35" fill="hold">
                            <p:stCondLst>
                              <p:cond delay="1000"/>
                            </p:stCondLst>
                            <p:childTnLst>
                              <p:par>
                                <p:cTn id="36" presetID="10" presetClass="entr" presetSubtype="0" fill="hold" nodeType="afterEffect">
                                  <p:stCondLst>
                                    <p:cond delay="10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for your customers</a:t>
            </a:r>
            <a:br>
              <a:rPr lang="en-US" dirty="0"/>
            </a:br>
            <a:r>
              <a:rPr lang="en-US" sz="2400" dirty="0"/>
              <a:t>More for less</a:t>
            </a:r>
          </a:p>
        </p:txBody>
      </p:sp>
      <p:grpSp>
        <p:nvGrpSpPr>
          <p:cNvPr id="21" name="Group 20"/>
          <p:cNvGrpSpPr/>
          <p:nvPr/>
        </p:nvGrpSpPr>
        <p:grpSpPr>
          <a:xfrm>
            <a:off x="5636894" y="1869833"/>
            <a:ext cx="2966089" cy="685605"/>
            <a:chOff x="457200" y="1869833"/>
            <a:chExt cx="2490096" cy="685605"/>
          </a:xfrm>
        </p:grpSpPr>
        <p:sp>
          <p:nvSpPr>
            <p:cNvPr id="4" name="Rounded Rectangle 3"/>
            <p:cNvSpPr/>
            <p:nvPr/>
          </p:nvSpPr>
          <p:spPr>
            <a:xfrm>
              <a:off x="457200" y="1869833"/>
              <a:ext cx="2487892" cy="685605"/>
            </a:xfrm>
            <a:prstGeom prst="roundRect">
              <a:avLst>
                <a:gd name="adj" fmla="val 10768"/>
              </a:avLst>
            </a:prstGeom>
            <a:solidFill>
              <a:srgbClr val="FFFFFF"/>
            </a:solidFill>
            <a:ln w="381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extBox 4"/>
            <p:cNvSpPr txBox="1"/>
            <p:nvPr/>
          </p:nvSpPr>
          <p:spPr>
            <a:xfrm>
              <a:off x="518616" y="1877623"/>
              <a:ext cx="2428680" cy="584776"/>
            </a:xfrm>
            <a:prstGeom prst="rect">
              <a:avLst/>
            </a:prstGeom>
            <a:noFill/>
          </p:spPr>
          <p:txBody>
            <a:bodyPr wrap="square" rtlCol="0">
              <a:spAutoFit/>
            </a:bodyPr>
            <a:lstStyle/>
            <a:p>
              <a:r>
                <a:rPr lang="en-US" sz="3200" dirty="0"/>
                <a:t>Quality network</a:t>
              </a:r>
            </a:p>
          </p:txBody>
        </p:sp>
      </p:grpSp>
      <p:grpSp>
        <p:nvGrpSpPr>
          <p:cNvPr id="22" name="Group 21"/>
          <p:cNvGrpSpPr/>
          <p:nvPr/>
        </p:nvGrpSpPr>
        <p:grpSpPr>
          <a:xfrm>
            <a:off x="5554953" y="2996952"/>
            <a:ext cx="3056652" cy="680385"/>
            <a:chOff x="457200" y="2996952"/>
            <a:chExt cx="3056652" cy="680385"/>
          </a:xfrm>
        </p:grpSpPr>
        <p:sp>
          <p:nvSpPr>
            <p:cNvPr id="7" name="Rounded Rectangle 6"/>
            <p:cNvSpPr/>
            <p:nvPr/>
          </p:nvSpPr>
          <p:spPr>
            <a:xfrm>
              <a:off x="457200" y="2996952"/>
              <a:ext cx="3056652" cy="680385"/>
            </a:xfrm>
            <a:prstGeom prst="roundRect">
              <a:avLst>
                <a:gd name="adj" fmla="val 10768"/>
              </a:avLst>
            </a:prstGeom>
            <a:solidFill>
              <a:srgbClr val="FFFFFF"/>
            </a:solidFill>
            <a:ln w="3810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511737" y="3004743"/>
              <a:ext cx="2903359" cy="584776"/>
            </a:xfrm>
            <a:prstGeom prst="rect">
              <a:avLst/>
            </a:prstGeom>
            <a:noFill/>
          </p:spPr>
          <p:txBody>
            <a:bodyPr wrap="none" rtlCol="0">
              <a:spAutoFit/>
            </a:bodyPr>
            <a:lstStyle/>
            <a:p>
              <a:r>
                <a:rPr lang="en-US" sz="3200" dirty="0">
                  <a:solidFill>
                    <a:srgbClr val="404040"/>
                  </a:solidFill>
                </a:rPr>
                <a:t>A local presence</a:t>
              </a:r>
            </a:p>
          </p:txBody>
        </p:sp>
      </p:grpSp>
      <p:grpSp>
        <p:nvGrpSpPr>
          <p:cNvPr id="23" name="Group 22"/>
          <p:cNvGrpSpPr/>
          <p:nvPr/>
        </p:nvGrpSpPr>
        <p:grpSpPr>
          <a:xfrm>
            <a:off x="4990709" y="4221088"/>
            <a:ext cx="3611921" cy="1154680"/>
            <a:chOff x="457199" y="4221088"/>
            <a:chExt cx="3611921" cy="1154680"/>
          </a:xfrm>
        </p:grpSpPr>
        <p:sp>
          <p:nvSpPr>
            <p:cNvPr id="10" name="Rounded Rectangle 9"/>
            <p:cNvSpPr/>
            <p:nvPr/>
          </p:nvSpPr>
          <p:spPr>
            <a:xfrm>
              <a:off x="457199" y="4221088"/>
              <a:ext cx="3611921" cy="1154680"/>
            </a:xfrm>
            <a:prstGeom prst="roundRect">
              <a:avLst>
                <a:gd name="adj" fmla="val 7394"/>
              </a:avLst>
            </a:prstGeom>
            <a:solidFill>
              <a:srgbClr val="FFFFFF"/>
            </a:solidFill>
            <a:ln w="381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Box 10"/>
            <p:cNvSpPr txBox="1"/>
            <p:nvPr/>
          </p:nvSpPr>
          <p:spPr>
            <a:xfrm>
              <a:off x="511737" y="4228879"/>
              <a:ext cx="3557383" cy="1077218"/>
            </a:xfrm>
            <a:prstGeom prst="rect">
              <a:avLst/>
            </a:prstGeom>
            <a:noFill/>
          </p:spPr>
          <p:txBody>
            <a:bodyPr wrap="square" rtlCol="0">
              <a:spAutoFit/>
            </a:bodyPr>
            <a:lstStyle/>
            <a:p>
              <a:r>
                <a:rPr lang="en-US" sz="3200" dirty="0">
                  <a:solidFill>
                    <a:srgbClr val="404040"/>
                  </a:solidFill>
                </a:rPr>
                <a:t>Business </a:t>
              </a:r>
              <a:br>
                <a:rPr lang="en-US" sz="3200" dirty="0">
                  <a:solidFill>
                    <a:srgbClr val="404040"/>
                  </a:solidFill>
                </a:rPr>
              </a:br>
              <a:r>
                <a:rPr lang="en-US" sz="3200" dirty="0">
                  <a:solidFill>
                    <a:srgbClr val="404040"/>
                  </a:solidFill>
                </a:rPr>
                <a:t>continuity/flexibility</a:t>
              </a:r>
            </a:p>
          </p:txBody>
        </p:sp>
      </p:grpSp>
      <p:grpSp>
        <p:nvGrpSpPr>
          <p:cNvPr id="25" name="Group 24"/>
          <p:cNvGrpSpPr/>
          <p:nvPr/>
        </p:nvGrpSpPr>
        <p:grpSpPr>
          <a:xfrm>
            <a:off x="2875695" y="1257730"/>
            <a:ext cx="2026088" cy="2026088"/>
            <a:chOff x="6585517" y="1257730"/>
            <a:chExt cx="2026088" cy="2026088"/>
          </a:xfrm>
        </p:grpSpPr>
        <p:sp>
          <p:nvSpPr>
            <p:cNvPr id="13" name="Oval 12"/>
            <p:cNvSpPr/>
            <p:nvPr/>
          </p:nvSpPr>
          <p:spPr>
            <a:xfrm>
              <a:off x="6691194" y="1303868"/>
              <a:ext cx="1911436" cy="1911436"/>
            </a:xfrm>
            <a:prstGeom prst="ellipse">
              <a:avLst/>
            </a:prstGeom>
            <a:solidFill>
              <a:srgbClr val="B15D8B"/>
            </a:solidFill>
            <a:ln>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517" y="1257730"/>
              <a:ext cx="2026088" cy="2026088"/>
            </a:xfrm>
            <a:prstGeom prst="rect">
              <a:avLst/>
            </a:prstGeom>
          </p:spPr>
        </p:pic>
      </p:grpSp>
      <p:grpSp>
        <p:nvGrpSpPr>
          <p:cNvPr id="24" name="Group 23"/>
          <p:cNvGrpSpPr/>
          <p:nvPr/>
        </p:nvGrpSpPr>
        <p:grpSpPr>
          <a:xfrm>
            <a:off x="351179" y="2326022"/>
            <a:ext cx="2702630" cy="2702630"/>
            <a:chOff x="4228110" y="2326022"/>
            <a:chExt cx="2702630" cy="2702630"/>
          </a:xfrm>
        </p:grpSpPr>
        <p:sp>
          <p:nvSpPr>
            <p:cNvPr id="16" name="Oval 15"/>
            <p:cNvSpPr/>
            <p:nvPr/>
          </p:nvSpPr>
          <p:spPr>
            <a:xfrm>
              <a:off x="4425131" y="2476836"/>
              <a:ext cx="2399446" cy="2399446"/>
            </a:xfrm>
            <a:prstGeom prst="ellipse">
              <a:avLst/>
            </a:prstGeom>
            <a:solidFill>
              <a:srgbClr val="7CA3BF"/>
            </a:solidFill>
            <a:ln>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110" y="2326022"/>
              <a:ext cx="2702630" cy="2702630"/>
            </a:xfrm>
            <a:prstGeom prst="rect">
              <a:avLst/>
            </a:prstGeom>
          </p:spPr>
        </p:pic>
      </p:grpSp>
      <p:grpSp>
        <p:nvGrpSpPr>
          <p:cNvPr id="26" name="Group 25"/>
          <p:cNvGrpSpPr/>
          <p:nvPr/>
        </p:nvGrpSpPr>
        <p:grpSpPr>
          <a:xfrm>
            <a:off x="2875695" y="3957096"/>
            <a:ext cx="1838372" cy="1838372"/>
            <a:chOff x="6764258" y="3781103"/>
            <a:chExt cx="1838372" cy="1838372"/>
          </a:xfrm>
        </p:grpSpPr>
        <p:sp>
          <p:nvSpPr>
            <p:cNvPr id="19" name="Oval 18"/>
            <p:cNvSpPr/>
            <p:nvPr/>
          </p:nvSpPr>
          <p:spPr>
            <a:xfrm>
              <a:off x="6912167" y="3863340"/>
              <a:ext cx="1589306" cy="1589306"/>
            </a:xfrm>
            <a:prstGeom prst="ellipse">
              <a:avLst/>
            </a:prstGeom>
            <a:solidFill>
              <a:schemeClr val="bg1">
                <a:lumMod val="50000"/>
              </a:schemeClr>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4258" y="3781103"/>
              <a:ext cx="1838372" cy="1838372"/>
            </a:xfrm>
            <a:prstGeom prst="rect">
              <a:avLst/>
            </a:prstGeom>
          </p:spPr>
        </p:pic>
      </p:grpSp>
    </p:spTree>
    <p:extLst>
      <p:ext uri="{BB962C8B-B14F-4D97-AF65-F5344CB8AC3E}">
        <p14:creationId xmlns:p14="http://schemas.microsoft.com/office/powerpoint/2010/main" val="925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par>
                          <p:cTn id="17" fill="hold">
                            <p:stCondLst>
                              <p:cond delay="1000"/>
                            </p:stCondLst>
                            <p:childTnLst>
                              <p:par>
                                <p:cTn id="18" presetID="10" presetClass="entr" presetSubtype="0" fill="hold" nodeType="afterEffect">
                                  <p:stCondLst>
                                    <p:cond delay="25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par>
                          <p:cTn id="26" fill="hold">
                            <p:stCondLst>
                              <p:cond delay="1000"/>
                            </p:stCondLst>
                            <p:childTnLst>
                              <p:par>
                                <p:cTn id="27" presetID="10" presetClass="entr" presetSubtype="0" fill="hold" nodeType="after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for your customers</a:t>
            </a:r>
            <a:br>
              <a:rPr lang="en-US" dirty="0"/>
            </a:br>
            <a:r>
              <a:rPr lang="en-US" sz="2400" dirty="0"/>
              <a:t>Greater business efficiency</a:t>
            </a:r>
          </a:p>
        </p:txBody>
      </p:sp>
      <p:grpSp>
        <p:nvGrpSpPr>
          <p:cNvPr id="25" name="Group 24"/>
          <p:cNvGrpSpPr/>
          <p:nvPr/>
        </p:nvGrpSpPr>
        <p:grpSpPr>
          <a:xfrm>
            <a:off x="457199" y="1869833"/>
            <a:ext cx="3530970" cy="685605"/>
            <a:chOff x="457199" y="1869833"/>
            <a:chExt cx="3530970" cy="685605"/>
          </a:xfrm>
        </p:grpSpPr>
        <p:sp>
          <p:nvSpPr>
            <p:cNvPr id="4" name="Rounded Rectangle 3"/>
            <p:cNvSpPr/>
            <p:nvPr/>
          </p:nvSpPr>
          <p:spPr>
            <a:xfrm>
              <a:off x="457199" y="1869833"/>
              <a:ext cx="3530970" cy="685605"/>
            </a:xfrm>
            <a:prstGeom prst="roundRect">
              <a:avLst>
                <a:gd name="adj" fmla="val 10768"/>
              </a:avLst>
            </a:prstGeom>
            <a:solidFill>
              <a:srgbClr val="FFFFFF"/>
            </a:solidFill>
            <a:ln w="3810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extBox 4"/>
            <p:cNvSpPr txBox="1"/>
            <p:nvPr/>
          </p:nvSpPr>
          <p:spPr>
            <a:xfrm>
              <a:off x="511737" y="1877623"/>
              <a:ext cx="3476432" cy="584776"/>
            </a:xfrm>
            <a:prstGeom prst="rect">
              <a:avLst/>
            </a:prstGeom>
            <a:noFill/>
          </p:spPr>
          <p:txBody>
            <a:bodyPr wrap="none" rtlCol="0">
              <a:spAutoFit/>
            </a:bodyPr>
            <a:lstStyle/>
            <a:p>
              <a:r>
                <a:rPr lang="en-US" sz="3200" dirty="0"/>
                <a:t>Increased efficiency</a:t>
              </a:r>
            </a:p>
          </p:txBody>
        </p:sp>
      </p:grpSp>
      <p:grpSp>
        <p:nvGrpSpPr>
          <p:cNvPr id="24" name="Group 23"/>
          <p:cNvGrpSpPr/>
          <p:nvPr/>
        </p:nvGrpSpPr>
        <p:grpSpPr>
          <a:xfrm>
            <a:off x="457199" y="2996952"/>
            <a:ext cx="3646186" cy="680385"/>
            <a:chOff x="457199" y="2996952"/>
            <a:chExt cx="3646186" cy="680385"/>
          </a:xfrm>
        </p:grpSpPr>
        <p:sp>
          <p:nvSpPr>
            <p:cNvPr id="7" name="Rounded Rectangle 6"/>
            <p:cNvSpPr/>
            <p:nvPr/>
          </p:nvSpPr>
          <p:spPr>
            <a:xfrm>
              <a:off x="457199" y="2996952"/>
              <a:ext cx="3646185" cy="680385"/>
            </a:xfrm>
            <a:prstGeom prst="roundRect">
              <a:avLst>
                <a:gd name="adj" fmla="val 10768"/>
              </a:avLst>
            </a:prstGeom>
            <a:solidFill>
              <a:srgbClr val="FFFFFF"/>
            </a:solid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511737" y="3004743"/>
              <a:ext cx="3591648" cy="584776"/>
            </a:xfrm>
            <a:prstGeom prst="rect">
              <a:avLst/>
            </a:prstGeom>
            <a:noFill/>
          </p:spPr>
          <p:txBody>
            <a:bodyPr wrap="none" rtlCol="0">
              <a:spAutoFit/>
            </a:bodyPr>
            <a:lstStyle/>
            <a:p>
              <a:r>
                <a:rPr lang="en-US" sz="3200" dirty="0">
                  <a:solidFill>
                    <a:srgbClr val="404040"/>
                  </a:solidFill>
                </a:rPr>
                <a:t>Consistent reliability</a:t>
              </a:r>
            </a:p>
          </p:txBody>
        </p:sp>
      </p:grpSp>
      <p:grpSp>
        <p:nvGrpSpPr>
          <p:cNvPr id="23" name="Group 22"/>
          <p:cNvGrpSpPr/>
          <p:nvPr/>
        </p:nvGrpSpPr>
        <p:grpSpPr>
          <a:xfrm>
            <a:off x="457200" y="4221088"/>
            <a:ext cx="3352720" cy="679431"/>
            <a:chOff x="457200" y="4221088"/>
            <a:chExt cx="3352720" cy="679431"/>
          </a:xfrm>
        </p:grpSpPr>
        <p:sp>
          <p:nvSpPr>
            <p:cNvPr id="10" name="Rounded Rectangle 9"/>
            <p:cNvSpPr/>
            <p:nvPr/>
          </p:nvSpPr>
          <p:spPr>
            <a:xfrm>
              <a:off x="457200" y="4221088"/>
              <a:ext cx="3352720" cy="679431"/>
            </a:xfrm>
            <a:prstGeom prst="roundRect">
              <a:avLst>
                <a:gd name="adj" fmla="val 10768"/>
              </a:avLst>
            </a:prstGeom>
            <a:solidFill>
              <a:srgbClr val="FFFFFF"/>
            </a:solidFill>
            <a:ln w="381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Box 10"/>
            <p:cNvSpPr txBox="1"/>
            <p:nvPr/>
          </p:nvSpPr>
          <p:spPr>
            <a:xfrm>
              <a:off x="511737" y="4228879"/>
              <a:ext cx="3296095" cy="584776"/>
            </a:xfrm>
            <a:prstGeom prst="rect">
              <a:avLst/>
            </a:prstGeom>
            <a:noFill/>
          </p:spPr>
          <p:txBody>
            <a:bodyPr wrap="none" rtlCol="0">
              <a:spAutoFit/>
            </a:bodyPr>
            <a:lstStyle/>
            <a:p>
              <a:r>
                <a:rPr lang="en-US" sz="3200" dirty="0">
                  <a:solidFill>
                    <a:srgbClr val="404040"/>
                  </a:solidFill>
                </a:rPr>
                <a:t>Powerful flexibility</a:t>
              </a:r>
            </a:p>
          </p:txBody>
        </p:sp>
      </p:grpSp>
      <p:grpSp>
        <p:nvGrpSpPr>
          <p:cNvPr id="27" name="Group 26"/>
          <p:cNvGrpSpPr/>
          <p:nvPr/>
        </p:nvGrpSpPr>
        <p:grpSpPr>
          <a:xfrm>
            <a:off x="4679054" y="1237997"/>
            <a:ext cx="2012140" cy="1999683"/>
            <a:chOff x="4679054" y="1237997"/>
            <a:chExt cx="2012140" cy="1999683"/>
          </a:xfrm>
        </p:grpSpPr>
        <p:sp>
          <p:nvSpPr>
            <p:cNvPr id="13" name="Oval 12"/>
            <p:cNvSpPr/>
            <p:nvPr/>
          </p:nvSpPr>
          <p:spPr>
            <a:xfrm>
              <a:off x="4779758" y="1303868"/>
              <a:ext cx="1911436" cy="1911436"/>
            </a:xfrm>
            <a:prstGeom prst="ellipse">
              <a:avLst/>
            </a:prstGeom>
            <a:solidFill>
              <a:srgbClr val="7CA3BF"/>
            </a:solidFill>
            <a:ln>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054" y="1237997"/>
              <a:ext cx="1999683" cy="1999683"/>
            </a:xfrm>
            <a:prstGeom prst="rect">
              <a:avLst/>
            </a:prstGeom>
          </p:spPr>
        </p:pic>
      </p:grpSp>
      <p:grpSp>
        <p:nvGrpSpPr>
          <p:cNvPr id="26" name="Group 25"/>
          <p:cNvGrpSpPr/>
          <p:nvPr/>
        </p:nvGrpSpPr>
        <p:grpSpPr>
          <a:xfrm>
            <a:off x="6388524" y="2476836"/>
            <a:ext cx="2399446" cy="2399446"/>
            <a:chOff x="6388524" y="2476836"/>
            <a:chExt cx="2399446" cy="2399446"/>
          </a:xfrm>
        </p:grpSpPr>
        <p:sp>
          <p:nvSpPr>
            <p:cNvPr id="16" name="Oval 15"/>
            <p:cNvSpPr/>
            <p:nvPr/>
          </p:nvSpPr>
          <p:spPr>
            <a:xfrm>
              <a:off x="6388524" y="2476836"/>
              <a:ext cx="2399446" cy="2399446"/>
            </a:xfrm>
            <a:prstGeom prst="ellipse">
              <a:avLst/>
            </a:prstGeom>
            <a:solidFill>
              <a:srgbClr val="7F7F7F"/>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929" y="2572504"/>
              <a:ext cx="2303778" cy="2303778"/>
            </a:xfrm>
            <a:prstGeom prst="rect">
              <a:avLst/>
            </a:prstGeom>
          </p:spPr>
        </p:pic>
      </p:grpSp>
      <p:grpSp>
        <p:nvGrpSpPr>
          <p:cNvPr id="21" name="Group 20"/>
          <p:cNvGrpSpPr/>
          <p:nvPr/>
        </p:nvGrpSpPr>
        <p:grpSpPr>
          <a:xfrm>
            <a:off x="4442038" y="3756035"/>
            <a:ext cx="1838372" cy="1838372"/>
            <a:chOff x="4442038" y="3756035"/>
            <a:chExt cx="1838372" cy="1838372"/>
          </a:xfrm>
        </p:grpSpPr>
        <p:sp>
          <p:nvSpPr>
            <p:cNvPr id="19" name="Oval 18"/>
            <p:cNvSpPr/>
            <p:nvPr/>
          </p:nvSpPr>
          <p:spPr>
            <a:xfrm>
              <a:off x="4584008" y="3863340"/>
              <a:ext cx="1589306" cy="1589306"/>
            </a:xfrm>
            <a:prstGeom prst="ellipse">
              <a:avLst/>
            </a:prstGeom>
            <a:solidFill>
              <a:srgbClr val="B15D8B"/>
            </a:solidFill>
            <a:ln>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2038" y="3756035"/>
              <a:ext cx="1838372" cy="1838372"/>
            </a:xfrm>
            <a:prstGeom prst="rect">
              <a:avLst/>
            </a:prstGeom>
          </p:spPr>
        </p:pic>
      </p:grpSp>
      <p:sp>
        <p:nvSpPr>
          <p:cNvPr id="22" name="TextBox 21"/>
          <p:cNvSpPr txBox="1"/>
          <p:nvPr/>
        </p:nvSpPr>
        <p:spPr>
          <a:xfrm>
            <a:off x="-459550" y="403583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25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childTnLst>
                          </p:cTn>
                        </p:par>
                        <p:par>
                          <p:cTn id="17" fill="hold">
                            <p:stCondLst>
                              <p:cond delay="1000"/>
                            </p:stCondLst>
                            <p:childTnLst>
                              <p:par>
                                <p:cTn id="18" presetID="10" presetClass="entr" presetSubtype="0" fill="hold"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par>
                          <p:cTn id="26" fill="hold">
                            <p:stCondLst>
                              <p:cond delay="1000"/>
                            </p:stCondLst>
                            <p:childTnLst>
                              <p:par>
                                <p:cTn id="27" presetID="10" presetClass="entr" presetSubtype="0" fill="hold" nodeType="after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a:t>
            </a:r>
          </a:p>
        </p:txBody>
      </p:sp>
      <p:sp>
        <p:nvSpPr>
          <p:cNvPr id="3" name="Content Placeholder 2"/>
          <p:cNvSpPr>
            <a:spLocks noGrp="1"/>
          </p:cNvSpPr>
          <p:nvPr>
            <p:ph idx="1"/>
          </p:nvPr>
        </p:nvSpPr>
        <p:spPr>
          <a:xfrm>
            <a:off x="3062514" y="1381652"/>
            <a:ext cx="2249714" cy="717623"/>
          </a:xfrm>
        </p:spPr>
        <p:txBody>
          <a:bodyPr>
            <a:noAutofit/>
          </a:bodyPr>
          <a:lstStyle/>
          <a:p>
            <a:pPr marL="0" indent="0">
              <a:spcBef>
                <a:spcPts val="0"/>
              </a:spcBef>
              <a:buNone/>
            </a:pPr>
            <a:r>
              <a:rPr lang="en-US" sz="5400" baseline="-3000" dirty="0"/>
              <a:t>For</a:t>
            </a:r>
            <a:endParaRPr lang="en-US" dirty="0"/>
          </a:p>
        </p:txBody>
      </p:sp>
      <p:sp>
        <p:nvSpPr>
          <p:cNvPr id="4" name="Content Placeholder 2"/>
          <p:cNvSpPr txBox="1">
            <a:spLocks/>
          </p:cNvSpPr>
          <p:nvPr/>
        </p:nvSpPr>
        <p:spPr>
          <a:xfrm>
            <a:off x="3679372" y="2606566"/>
            <a:ext cx="2249714" cy="717623"/>
          </a:xfrm>
          <a:prstGeom prst="rect">
            <a:avLst/>
          </a:prstGeom>
        </p:spPr>
        <p:txBody>
          <a:bodyPr vert="horz" lIns="91440" tIns="45720" rIns="91440" bIns="45720" rtlCol="0">
            <a:noAutofit/>
          </a:bodyPr>
          <a:lstStyle>
            <a:lvl1pPr marL="180975" indent="-180975" algn="l" defTabSz="457200" rtl="0" eaLnBrk="1" latinLnBrk="0" hangingPunct="1">
              <a:spcBef>
                <a:spcPct val="20000"/>
              </a:spcBef>
              <a:buClr>
                <a:schemeClr val="accent2"/>
              </a:buClr>
              <a:buFont typeface="Arial"/>
              <a:buChar char="•"/>
              <a:defRPr sz="2200" kern="1200">
                <a:solidFill>
                  <a:schemeClr val="bg1">
                    <a:lumMod val="50000"/>
                  </a:schemeClr>
                </a:solidFill>
                <a:latin typeface="Calibri"/>
                <a:ea typeface="+mn-ea"/>
                <a:cs typeface="Calibri"/>
              </a:defRPr>
            </a:lvl1pPr>
            <a:lvl2pPr marL="360363" indent="-179388" algn="l" defTabSz="457200" rtl="0" eaLnBrk="1" latinLnBrk="0" hangingPunct="1">
              <a:spcBef>
                <a:spcPct val="20000"/>
              </a:spcBef>
              <a:buClr>
                <a:schemeClr val="accent2"/>
              </a:buClr>
              <a:buFont typeface="Arial"/>
              <a:buChar char="–"/>
              <a:defRPr sz="2000" kern="1200">
                <a:solidFill>
                  <a:schemeClr val="bg1">
                    <a:lumMod val="50000"/>
                  </a:schemeClr>
                </a:solidFill>
                <a:latin typeface="Calibri"/>
                <a:ea typeface="+mn-ea"/>
                <a:cs typeface="Calibri"/>
              </a:defRPr>
            </a:lvl2pPr>
            <a:lvl3pPr marL="541338" indent="-180975" algn="l" defTabSz="457200" rtl="0" eaLnBrk="1" latinLnBrk="0" hangingPunct="1">
              <a:spcBef>
                <a:spcPct val="20000"/>
              </a:spcBef>
              <a:buClr>
                <a:schemeClr val="accent2"/>
              </a:buClr>
              <a:buFont typeface="Arial"/>
              <a:buChar char="•"/>
              <a:defRPr sz="1600" kern="1200">
                <a:solidFill>
                  <a:schemeClr val="bg1">
                    <a:lumMod val="50000"/>
                  </a:schemeClr>
                </a:solidFill>
                <a:latin typeface="Calibri"/>
                <a:ea typeface="+mn-ea"/>
                <a:cs typeface="Calibri"/>
              </a:defRPr>
            </a:lvl3pPr>
            <a:lvl4pPr marL="714375" indent="-173038" algn="l" defTabSz="457200" rtl="0" eaLnBrk="1" latinLnBrk="0" hangingPunct="1">
              <a:spcBef>
                <a:spcPct val="20000"/>
              </a:spcBef>
              <a:buClr>
                <a:schemeClr val="accent2"/>
              </a:buClr>
              <a:buFont typeface="Arial"/>
              <a:buChar char="–"/>
              <a:defRPr sz="1400" kern="1200">
                <a:solidFill>
                  <a:schemeClr val="bg1">
                    <a:lumMod val="50000"/>
                  </a:schemeClr>
                </a:solidFill>
                <a:latin typeface="Calibri"/>
                <a:ea typeface="+mn-ea"/>
                <a:cs typeface="Calibri"/>
              </a:defRPr>
            </a:lvl4pPr>
            <a:lvl5pPr marL="895350" indent="-180975" algn="l" defTabSz="457200" rtl="0" eaLnBrk="1" latinLnBrk="0" hangingPunct="1">
              <a:spcBef>
                <a:spcPct val="20000"/>
              </a:spcBef>
              <a:buClr>
                <a:schemeClr val="accent2"/>
              </a:buClr>
              <a:buFont typeface="Arial"/>
              <a:buChar char="»"/>
              <a:defRPr sz="1200" kern="1200">
                <a:solidFill>
                  <a:schemeClr val="bg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5600" dirty="0">
                <a:solidFill>
                  <a:srgbClr val="7CA3BF"/>
                </a:solidFill>
              </a:rPr>
              <a:t>video</a:t>
            </a:r>
          </a:p>
        </p:txBody>
      </p:sp>
      <p:sp>
        <p:nvSpPr>
          <p:cNvPr id="5" name="Content Placeholder 2"/>
          <p:cNvSpPr txBox="1">
            <a:spLocks/>
          </p:cNvSpPr>
          <p:nvPr/>
        </p:nvSpPr>
        <p:spPr>
          <a:xfrm>
            <a:off x="4716015" y="4441373"/>
            <a:ext cx="3970785" cy="1204686"/>
          </a:xfrm>
          <a:prstGeom prst="rect">
            <a:avLst/>
          </a:prstGeom>
        </p:spPr>
        <p:txBody>
          <a:bodyPr vert="horz" lIns="91440" tIns="45720" rIns="91440" bIns="45720" rtlCol="0">
            <a:noAutofit/>
          </a:bodyPr>
          <a:lstStyle>
            <a:lvl1pPr marL="180975" indent="-180975" algn="l" defTabSz="457200" rtl="0" eaLnBrk="1" latinLnBrk="0" hangingPunct="1">
              <a:spcBef>
                <a:spcPct val="20000"/>
              </a:spcBef>
              <a:buClr>
                <a:schemeClr val="accent2"/>
              </a:buClr>
              <a:buFont typeface="Arial"/>
              <a:buChar char="•"/>
              <a:defRPr sz="2200" kern="1200">
                <a:solidFill>
                  <a:schemeClr val="bg1">
                    <a:lumMod val="50000"/>
                  </a:schemeClr>
                </a:solidFill>
                <a:latin typeface="Calibri"/>
                <a:ea typeface="+mn-ea"/>
                <a:cs typeface="Calibri"/>
              </a:defRPr>
            </a:lvl1pPr>
            <a:lvl2pPr marL="360363" indent="-179388" algn="l" defTabSz="457200" rtl="0" eaLnBrk="1" latinLnBrk="0" hangingPunct="1">
              <a:spcBef>
                <a:spcPct val="20000"/>
              </a:spcBef>
              <a:buClr>
                <a:schemeClr val="accent2"/>
              </a:buClr>
              <a:buFont typeface="Arial"/>
              <a:buChar char="–"/>
              <a:defRPr sz="2000" kern="1200">
                <a:solidFill>
                  <a:schemeClr val="bg1">
                    <a:lumMod val="50000"/>
                  </a:schemeClr>
                </a:solidFill>
                <a:latin typeface="Calibri"/>
                <a:ea typeface="+mn-ea"/>
                <a:cs typeface="Calibri"/>
              </a:defRPr>
            </a:lvl2pPr>
            <a:lvl3pPr marL="541338" indent="-180975" algn="l" defTabSz="457200" rtl="0" eaLnBrk="1" latinLnBrk="0" hangingPunct="1">
              <a:spcBef>
                <a:spcPct val="20000"/>
              </a:spcBef>
              <a:buClr>
                <a:schemeClr val="accent2"/>
              </a:buClr>
              <a:buFont typeface="Arial"/>
              <a:buChar char="•"/>
              <a:defRPr sz="1600" kern="1200">
                <a:solidFill>
                  <a:schemeClr val="bg1">
                    <a:lumMod val="50000"/>
                  </a:schemeClr>
                </a:solidFill>
                <a:latin typeface="Calibri"/>
                <a:ea typeface="+mn-ea"/>
                <a:cs typeface="Calibri"/>
              </a:defRPr>
            </a:lvl3pPr>
            <a:lvl4pPr marL="714375" indent="-173038" algn="l" defTabSz="457200" rtl="0" eaLnBrk="1" latinLnBrk="0" hangingPunct="1">
              <a:spcBef>
                <a:spcPct val="20000"/>
              </a:spcBef>
              <a:buClr>
                <a:schemeClr val="accent2"/>
              </a:buClr>
              <a:buFont typeface="Arial"/>
              <a:buChar char="–"/>
              <a:defRPr sz="1400" kern="1200">
                <a:solidFill>
                  <a:schemeClr val="bg1">
                    <a:lumMod val="50000"/>
                  </a:schemeClr>
                </a:solidFill>
                <a:latin typeface="Calibri"/>
                <a:ea typeface="+mn-ea"/>
                <a:cs typeface="Calibri"/>
              </a:defRPr>
            </a:lvl4pPr>
            <a:lvl5pPr marL="895350" indent="-180975" algn="l" defTabSz="457200" rtl="0" eaLnBrk="1" latinLnBrk="0" hangingPunct="1">
              <a:spcBef>
                <a:spcPct val="20000"/>
              </a:spcBef>
              <a:buClr>
                <a:schemeClr val="accent2"/>
              </a:buClr>
              <a:buFont typeface="Arial"/>
              <a:buChar char="»"/>
              <a:defRPr sz="1200" kern="1200">
                <a:solidFill>
                  <a:schemeClr val="bg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4000"/>
              </a:lnSpc>
              <a:spcBef>
                <a:spcPts val="0"/>
              </a:spcBef>
              <a:buNone/>
            </a:pPr>
            <a:r>
              <a:rPr lang="en-US" sz="4000" dirty="0">
                <a:solidFill>
                  <a:srgbClr val="B15D8B"/>
                </a:solidFill>
              </a:rPr>
              <a:t>Unified Communications</a:t>
            </a:r>
          </a:p>
        </p:txBody>
      </p:sp>
      <p:pic>
        <p:nvPicPr>
          <p:cNvPr id="6" name="Picture 5" descr="wis_voice-v-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9" y="1298612"/>
            <a:ext cx="2329542" cy="2329542"/>
          </a:xfrm>
          <a:prstGeom prst="rect">
            <a:avLst/>
          </a:prstGeom>
        </p:spPr>
      </p:pic>
      <p:pic>
        <p:nvPicPr>
          <p:cNvPr id="7" name="Picture 6" descr="wis_v-video-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972" y="2002972"/>
            <a:ext cx="2329542" cy="2329542"/>
          </a:xfrm>
          <a:prstGeom prst="rect">
            <a:avLst/>
          </a:prstGeom>
        </p:spPr>
      </p:pic>
      <p:pic>
        <p:nvPicPr>
          <p:cNvPr id="8" name="Picture 7" descr="wis_v-v-unifi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4073" y="3396344"/>
            <a:ext cx="2329542" cy="2329542"/>
          </a:xfrm>
          <a:prstGeom prst="rect">
            <a:avLst/>
          </a:prstGeom>
        </p:spPr>
      </p:pic>
      <p:sp>
        <p:nvSpPr>
          <p:cNvPr id="10" name="TextBox 9"/>
          <p:cNvSpPr txBox="1"/>
          <p:nvPr/>
        </p:nvSpPr>
        <p:spPr>
          <a:xfrm>
            <a:off x="783771" y="682171"/>
            <a:ext cx="184666" cy="369332"/>
          </a:xfrm>
          <a:prstGeom prst="rect">
            <a:avLst/>
          </a:prstGeom>
          <a:noFill/>
        </p:spPr>
        <p:txBody>
          <a:bodyPr wrap="none" rtlCol="0">
            <a:spAutoFit/>
          </a:bodyPr>
          <a:lstStyle/>
          <a:p>
            <a:endParaRPr lang="en-US" dirty="0"/>
          </a:p>
        </p:txBody>
      </p:sp>
      <p:sp>
        <p:nvSpPr>
          <p:cNvPr id="11" name="Content Placeholder 2"/>
          <p:cNvSpPr txBox="1">
            <a:spLocks/>
          </p:cNvSpPr>
          <p:nvPr/>
        </p:nvSpPr>
        <p:spPr>
          <a:xfrm>
            <a:off x="3062514" y="1740463"/>
            <a:ext cx="2249714" cy="717623"/>
          </a:xfrm>
          <a:prstGeom prst="rect">
            <a:avLst/>
          </a:prstGeom>
        </p:spPr>
        <p:txBody>
          <a:bodyPr vert="horz" lIns="91440" tIns="45720" rIns="91440" bIns="45720" rtlCol="0">
            <a:noAutofit/>
          </a:bodyPr>
          <a:lstStyle>
            <a:lvl1pPr marL="180975" indent="-180975" algn="l" defTabSz="457200" rtl="0" eaLnBrk="1" latinLnBrk="0" hangingPunct="1">
              <a:spcBef>
                <a:spcPct val="20000"/>
              </a:spcBef>
              <a:buClr>
                <a:schemeClr val="accent2"/>
              </a:buClr>
              <a:buFont typeface="Arial"/>
              <a:buChar char="•"/>
              <a:defRPr sz="2200" kern="1200">
                <a:solidFill>
                  <a:schemeClr val="bg1">
                    <a:lumMod val="50000"/>
                  </a:schemeClr>
                </a:solidFill>
                <a:latin typeface="Calibri"/>
                <a:ea typeface="+mn-ea"/>
                <a:cs typeface="Calibri"/>
              </a:defRPr>
            </a:lvl1pPr>
            <a:lvl2pPr marL="360363" indent="-179388" algn="l" defTabSz="457200" rtl="0" eaLnBrk="1" latinLnBrk="0" hangingPunct="1">
              <a:spcBef>
                <a:spcPct val="20000"/>
              </a:spcBef>
              <a:buClr>
                <a:schemeClr val="accent2"/>
              </a:buClr>
              <a:buFont typeface="Arial"/>
              <a:buChar char="–"/>
              <a:defRPr sz="2000" kern="1200">
                <a:solidFill>
                  <a:schemeClr val="bg1">
                    <a:lumMod val="50000"/>
                  </a:schemeClr>
                </a:solidFill>
                <a:latin typeface="Calibri"/>
                <a:ea typeface="+mn-ea"/>
                <a:cs typeface="Calibri"/>
              </a:defRPr>
            </a:lvl2pPr>
            <a:lvl3pPr marL="541338" indent="-180975" algn="l" defTabSz="457200" rtl="0" eaLnBrk="1" latinLnBrk="0" hangingPunct="1">
              <a:spcBef>
                <a:spcPct val="20000"/>
              </a:spcBef>
              <a:buClr>
                <a:schemeClr val="accent2"/>
              </a:buClr>
              <a:buFont typeface="Arial"/>
              <a:buChar char="•"/>
              <a:defRPr sz="1600" kern="1200">
                <a:solidFill>
                  <a:schemeClr val="bg1">
                    <a:lumMod val="50000"/>
                  </a:schemeClr>
                </a:solidFill>
                <a:latin typeface="Calibri"/>
                <a:ea typeface="+mn-ea"/>
                <a:cs typeface="Calibri"/>
              </a:defRPr>
            </a:lvl3pPr>
            <a:lvl4pPr marL="714375" indent="-173038" algn="l" defTabSz="457200" rtl="0" eaLnBrk="1" latinLnBrk="0" hangingPunct="1">
              <a:spcBef>
                <a:spcPct val="20000"/>
              </a:spcBef>
              <a:buClr>
                <a:schemeClr val="accent2"/>
              </a:buClr>
              <a:buFont typeface="Arial"/>
              <a:buChar char="–"/>
              <a:defRPr sz="1400" kern="1200">
                <a:solidFill>
                  <a:schemeClr val="bg1">
                    <a:lumMod val="50000"/>
                  </a:schemeClr>
                </a:solidFill>
                <a:latin typeface="Calibri"/>
                <a:ea typeface="+mn-ea"/>
                <a:cs typeface="Calibri"/>
              </a:defRPr>
            </a:lvl4pPr>
            <a:lvl5pPr marL="895350" indent="-180975" algn="l" defTabSz="457200" rtl="0" eaLnBrk="1" latinLnBrk="0" hangingPunct="1">
              <a:spcBef>
                <a:spcPct val="20000"/>
              </a:spcBef>
              <a:buClr>
                <a:schemeClr val="accent2"/>
              </a:buClr>
              <a:buFont typeface="Arial"/>
              <a:buChar char="»"/>
              <a:defRPr sz="1200" kern="1200">
                <a:solidFill>
                  <a:schemeClr val="bg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5600" dirty="0">
                <a:solidFill>
                  <a:srgbClr val="9D1F60"/>
                </a:solidFill>
              </a:rPr>
              <a:t>voice,</a:t>
            </a:r>
          </a:p>
        </p:txBody>
      </p:sp>
      <p:sp>
        <p:nvSpPr>
          <p:cNvPr id="12" name="Content Placeholder 2"/>
          <p:cNvSpPr txBox="1">
            <a:spLocks/>
          </p:cNvSpPr>
          <p:nvPr/>
        </p:nvSpPr>
        <p:spPr>
          <a:xfrm>
            <a:off x="4716015" y="3836392"/>
            <a:ext cx="3970785" cy="721095"/>
          </a:xfrm>
          <a:prstGeom prst="rect">
            <a:avLst/>
          </a:prstGeom>
        </p:spPr>
        <p:txBody>
          <a:bodyPr vert="horz" lIns="91440" tIns="45720" rIns="91440" bIns="45720" rtlCol="0">
            <a:noAutofit/>
          </a:bodyPr>
          <a:lstStyle>
            <a:lvl1pPr marL="180975" indent="-180975" algn="l" defTabSz="457200" rtl="0" eaLnBrk="1" latinLnBrk="0" hangingPunct="1">
              <a:spcBef>
                <a:spcPct val="20000"/>
              </a:spcBef>
              <a:buClr>
                <a:schemeClr val="accent2"/>
              </a:buClr>
              <a:buFont typeface="Arial"/>
              <a:buChar char="•"/>
              <a:defRPr sz="2200" kern="1200">
                <a:solidFill>
                  <a:schemeClr val="bg1">
                    <a:lumMod val="50000"/>
                  </a:schemeClr>
                </a:solidFill>
                <a:latin typeface="Calibri"/>
                <a:ea typeface="+mn-ea"/>
                <a:cs typeface="Calibri"/>
              </a:defRPr>
            </a:lvl1pPr>
            <a:lvl2pPr marL="360363" indent="-179388" algn="l" defTabSz="457200" rtl="0" eaLnBrk="1" latinLnBrk="0" hangingPunct="1">
              <a:spcBef>
                <a:spcPct val="20000"/>
              </a:spcBef>
              <a:buClr>
                <a:schemeClr val="accent2"/>
              </a:buClr>
              <a:buFont typeface="Arial"/>
              <a:buChar char="–"/>
              <a:defRPr sz="2000" kern="1200">
                <a:solidFill>
                  <a:schemeClr val="bg1">
                    <a:lumMod val="50000"/>
                  </a:schemeClr>
                </a:solidFill>
                <a:latin typeface="Calibri"/>
                <a:ea typeface="+mn-ea"/>
                <a:cs typeface="Calibri"/>
              </a:defRPr>
            </a:lvl2pPr>
            <a:lvl3pPr marL="541338" indent="-180975" algn="l" defTabSz="457200" rtl="0" eaLnBrk="1" latinLnBrk="0" hangingPunct="1">
              <a:spcBef>
                <a:spcPct val="20000"/>
              </a:spcBef>
              <a:buClr>
                <a:schemeClr val="accent2"/>
              </a:buClr>
              <a:buFont typeface="Arial"/>
              <a:buChar char="•"/>
              <a:defRPr sz="1600" kern="1200">
                <a:solidFill>
                  <a:schemeClr val="bg1">
                    <a:lumMod val="50000"/>
                  </a:schemeClr>
                </a:solidFill>
                <a:latin typeface="Calibri"/>
                <a:ea typeface="+mn-ea"/>
                <a:cs typeface="Calibri"/>
              </a:defRPr>
            </a:lvl3pPr>
            <a:lvl4pPr marL="714375" indent="-173038" algn="l" defTabSz="457200" rtl="0" eaLnBrk="1" latinLnBrk="0" hangingPunct="1">
              <a:spcBef>
                <a:spcPct val="20000"/>
              </a:spcBef>
              <a:buClr>
                <a:schemeClr val="accent2"/>
              </a:buClr>
              <a:buFont typeface="Arial"/>
              <a:buChar char="–"/>
              <a:defRPr sz="1400" kern="1200">
                <a:solidFill>
                  <a:schemeClr val="bg1">
                    <a:lumMod val="50000"/>
                  </a:schemeClr>
                </a:solidFill>
                <a:latin typeface="Calibri"/>
                <a:ea typeface="+mn-ea"/>
                <a:cs typeface="Calibri"/>
              </a:defRPr>
            </a:lvl4pPr>
            <a:lvl5pPr marL="895350" indent="-180975" algn="l" defTabSz="457200" rtl="0" eaLnBrk="1" latinLnBrk="0" hangingPunct="1">
              <a:spcBef>
                <a:spcPct val="20000"/>
              </a:spcBef>
              <a:buClr>
                <a:schemeClr val="accent2"/>
              </a:buClr>
              <a:buFont typeface="Arial"/>
              <a:buChar char="»"/>
              <a:defRPr sz="1200" kern="1200">
                <a:solidFill>
                  <a:schemeClr val="bg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000" dirty="0"/>
              <a:t>and </a:t>
            </a:r>
            <a:endParaRPr lang="en-US" sz="4000" dirty="0">
              <a:solidFill>
                <a:srgbClr val="B15D8B"/>
              </a:solidFill>
            </a:endParaRPr>
          </a:p>
        </p:txBody>
      </p:sp>
    </p:spTree>
    <p:extLst>
      <p:ext uri="{BB962C8B-B14F-4D97-AF65-F5344CB8AC3E}">
        <p14:creationId xmlns:p14="http://schemas.microsoft.com/office/powerpoint/2010/main" val="196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500"/>
                            </p:stCondLst>
                            <p:childTnLst>
                              <p:par>
                                <p:cTn id="13" presetID="10" presetClass="entr" presetSubtype="0"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4250"/>
                            </p:stCondLst>
                            <p:childTnLst>
                              <p:par>
                                <p:cTn id="17" presetID="10"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6250"/>
                            </p:stCondLst>
                            <p:childTnLst>
                              <p:par>
                                <p:cTn id="21" presetID="10" presetClass="entr" presetSubtype="0" fill="hold"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9000"/>
                            </p:stCondLst>
                            <p:childTnLst>
                              <p:par>
                                <p:cTn id="29" presetID="10" presetClass="entr" presetSubtype="0" fill="hold" grpId="0" nodeType="afterEffect">
                                  <p:stCondLst>
                                    <p:cond delay="25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par>
                          <p:cTn id="32" fill="hold">
                            <p:stCondLst>
                              <p:cond delay="10250"/>
                            </p:stCondLst>
                            <p:childTnLst>
                              <p:par>
                                <p:cTn id="33" presetID="10" presetClass="entr" presetSubtype="0" fill="hold" nodeType="after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SIP has a key role in an evolving market</a:t>
            </a:r>
          </a:p>
        </p:txBody>
      </p:sp>
      <p:sp>
        <p:nvSpPr>
          <p:cNvPr id="6" name="Oval 5"/>
          <p:cNvSpPr/>
          <p:nvPr/>
        </p:nvSpPr>
        <p:spPr>
          <a:xfrm>
            <a:off x="2075543" y="2198915"/>
            <a:ext cx="2449264" cy="2449264"/>
          </a:xfrm>
          <a:prstGeom prst="ellipse">
            <a:avLst/>
          </a:prstGeom>
          <a:solidFill>
            <a:schemeClr val="bg1"/>
          </a:solidFill>
          <a:ln w="7620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a:solidFill>
                  <a:srgbClr val="7CA3BF"/>
                </a:solidFill>
              </a:rPr>
              <a:t>Legacy</a:t>
            </a:r>
          </a:p>
        </p:txBody>
      </p:sp>
      <p:sp>
        <p:nvSpPr>
          <p:cNvPr id="7" name="Oval 6"/>
          <p:cNvSpPr/>
          <p:nvPr/>
        </p:nvSpPr>
        <p:spPr>
          <a:xfrm>
            <a:off x="4639434" y="2198915"/>
            <a:ext cx="2449264" cy="2449264"/>
          </a:xfrm>
          <a:prstGeom prst="ellipse">
            <a:avLst/>
          </a:prstGeom>
          <a:solidFill>
            <a:schemeClr val="bg1"/>
          </a:solidFill>
          <a:ln w="76200" cmpd="sng">
            <a:solidFill>
              <a:srgbClr val="B15D8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a:solidFill>
                  <a:srgbClr val="B15D8B"/>
                </a:solidFill>
              </a:rPr>
              <a:t>IP Voice</a:t>
            </a:r>
          </a:p>
        </p:txBody>
      </p:sp>
      <p:sp>
        <p:nvSpPr>
          <p:cNvPr id="8" name="Oval 7"/>
          <p:cNvSpPr/>
          <p:nvPr/>
        </p:nvSpPr>
        <p:spPr>
          <a:xfrm>
            <a:off x="3353718" y="2198915"/>
            <a:ext cx="2449264" cy="2449264"/>
          </a:xfrm>
          <a:prstGeom prst="ellipse">
            <a:avLst/>
          </a:prstGeom>
          <a:solidFill>
            <a:schemeClr val="bg1"/>
          </a:solidFill>
          <a:ln w="762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0" dirty="0">
                <a:solidFill>
                  <a:schemeClr val="accent3"/>
                </a:solidFill>
              </a:rPr>
              <a:t>SIPT</a:t>
            </a:r>
          </a:p>
        </p:txBody>
      </p:sp>
    </p:spTree>
    <p:extLst>
      <p:ext uri="{BB962C8B-B14F-4D97-AF65-F5344CB8AC3E}">
        <p14:creationId xmlns:p14="http://schemas.microsoft.com/office/powerpoint/2010/main" val="196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1000"/>
                                  </p:stCondLst>
                                  <p:childTnLst>
                                    <p:animMotion origin="layout" path="M 4.16667E-6 4.07407E-6 L -0.17135 4.07407E-6 " pathEditMode="relative" ptsTypes="A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1000"/>
                                  </p:stCondLst>
                                  <p:childTnLst>
                                    <p:animMotion origin="layout" path="M 4.16667E-6 -4.07407E-6 L 0.16527 0.00024 " pathEditMode="relative" rAng="0" ptsTypes="AA">
                                      <p:cBhvr>
                                        <p:cTn id="8" dur="2000" fill="hold"/>
                                        <p:tgtEl>
                                          <p:spTgt spid="7"/>
                                        </p:tgtEl>
                                        <p:attrNameLst>
                                          <p:attrName>ppt_x</p:attrName>
                                          <p:attrName>ppt_y</p:attrName>
                                        </p:attrNameLst>
                                      </p:cBhvr>
                                      <p:rCtr x="8264" y="0"/>
                                    </p:animMotion>
                                  </p:childTnLst>
                                </p:cTn>
                              </p:par>
                            </p:childTnLst>
                          </p:cTn>
                        </p:par>
                        <p:par>
                          <p:cTn id="9" fill="hold">
                            <p:stCondLst>
                              <p:cond delay="3000"/>
                            </p:stCondLst>
                            <p:childTnLst>
                              <p:par>
                                <p:cTn id="10" presetID="10" presetClass="entr" presetSubtype="0" fill="hold" grpId="0"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par>
                                <p:cTn id="13" presetID="0" presetClass="path" presetSubtype="0" accel="50000" decel="50000" fill="hold" grpId="1" nodeType="withEffect">
                                  <p:stCondLst>
                                    <p:cond delay="1000"/>
                                  </p:stCondLst>
                                  <p:childTnLst>
                                    <p:animMotion origin="layout" path="M -4.44444E-6 -0.28356 L -4.44444E-6 -4.07407E-6 " pathEditMode="relative" rAng="0" ptsTypes="AA">
                                      <p:cBhvr>
                                        <p:cTn id="14" dur="2000" fill="hold"/>
                                        <p:tgtEl>
                                          <p:spTgt spid="8"/>
                                        </p:tgtEl>
                                        <p:attrNameLst>
                                          <p:attrName>ppt_x</p:attrName>
                                          <p:attrName>ppt_y</p:attrName>
                                        </p:attrNameLst>
                                      </p:cBhvr>
                                      <p:rCtr x="0" y="1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SIP trunks are overtaking ISDN in the UK market</a:t>
            </a:r>
          </a:p>
        </p:txBody>
      </p:sp>
      <p:pic>
        <p:nvPicPr>
          <p:cNvPr id="4" name="Content Placeholder 3" descr="isdn-sipt_graph_base.png"/>
          <p:cNvPicPr>
            <a:picLocks noGrp="1" noChangeAspect="1"/>
          </p:cNvPicPr>
          <p:nvPr>
            <p:ph idx="1"/>
          </p:nvPr>
        </p:nvPicPr>
        <p:blipFill>
          <a:blip r:embed="rId3">
            <a:extLst>
              <a:ext uri="{28A0092B-C50C-407E-A947-70E740481C1C}">
                <a14:useLocalDpi xmlns:a14="http://schemas.microsoft.com/office/drawing/2010/main" val="0"/>
              </a:ext>
            </a:extLst>
          </a:blip>
          <a:srcRect t="4224" b="4224"/>
          <a:stretch>
            <a:fillRect/>
          </a:stretch>
        </p:blipFill>
        <p:spPr>
          <a:xfrm>
            <a:off x="580571" y="1269458"/>
            <a:ext cx="7779658" cy="4278512"/>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71" y="1269458"/>
            <a:ext cx="7727315" cy="4641850"/>
          </a:xfrm>
          <a:prstGeom prst="rect">
            <a:avLst/>
          </a:prstGeom>
        </p:spPr>
      </p:pic>
    </p:spTree>
    <p:extLst>
      <p:ext uri="{BB962C8B-B14F-4D97-AF65-F5344CB8AC3E}">
        <p14:creationId xmlns:p14="http://schemas.microsoft.com/office/powerpoint/2010/main" val="196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opportunity</a:t>
            </a:r>
          </a:p>
        </p:txBody>
      </p:sp>
      <p:sp>
        <p:nvSpPr>
          <p:cNvPr id="4" name="Oval 3"/>
          <p:cNvSpPr/>
          <p:nvPr/>
        </p:nvSpPr>
        <p:spPr>
          <a:xfrm>
            <a:off x="3353718" y="2198915"/>
            <a:ext cx="2449264" cy="2449264"/>
          </a:xfrm>
          <a:prstGeom prst="ellipse">
            <a:avLst/>
          </a:prstGeom>
          <a:solidFill>
            <a:schemeClr val="accent3"/>
          </a:solidFill>
          <a:ln w="762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r>
              <a:rPr lang="en-US" sz="6000" dirty="0">
                <a:solidFill>
                  <a:schemeClr val="bg1"/>
                </a:solidFill>
              </a:rPr>
              <a:t>£560</a:t>
            </a:r>
            <a:r>
              <a:rPr lang="en-US" sz="4000" dirty="0">
                <a:solidFill>
                  <a:schemeClr val="bg1"/>
                </a:solidFill>
              </a:rPr>
              <a:t>million</a:t>
            </a:r>
          </a:p>
          <a:p>
            <a:pPr algn="ctr">
              <a:lnSpc>
                <a:spcPts val="2400"/>
              </a:lnSpc>
            </a:pPr>
            <a:r>
              <a:rPr lang="en-US" sz="2400" dirty="0">
                <a:solidFill>
                  <a:schemeClr val="bg1"/>
                </a:solidFill>
              </a:rPr>
              <a:t>and growing</a:t>
            </a:r>
          </a:p>
        </p:txBody>
      </p:sp>
      <p:grpSp>
        <p:nvGrpSpPr>
          <p:cNvPr id="19" name="Group 18"/>
          <p:cNvGrpSpPr/>
          <p:nvPr/>
        </p:nvGrpSpPr>
        <p:grpSpPr>
          <a:xfrm>
            <a:off x="545167" y="2198915"/>
            <a:ext cx="2667492" cy="2449264"/>
            <a:chOff x="545167" y="2198915"/>
            <a:chExt cx="2667492" cy="2449264"/>
          </a:xfrm>
        </p:grpSpPr>
        <p:sp>
          <p:nvSpPr>
            <p:cNvPr id="5" name="Oval 4"/>
            <p:cNvSpPr/>
            <p:nvPr/>
          </p:nvSpPr>
          <p:spPr>
            <a:xfrm>
              <a:off x="683568" y="2198915"/>
              <a:ext cx="2449264" cy="2449264"/>
            </a:xfrm>
            <a:prstGeom prst="ellipse">
              <a:avLst/>
            </a:prstGeom>
            <a:solidFill>
              <a:srgbClr val="7CA3BF"/>
            </a:solidFill>
            <a:ln w="7620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endParaRPr lang="en-US" sz="2400" dirty="0">
                <a:solidFill>
                  <a:schemeClr val="bg1"/>
                </a:solidFill>
              </a:endParaRPr>
            </a:p>
          </p:txBody>
        </p:sp>
        <p:grpSp>
          <p:nvGrpSpPr>
            <p:cNvPr id="12" name="Group 11"/>
            <p:cNvGrpSpPr/>
            <p:nvPr/>
          </p:nvGrpSpPr>
          <p:grpSpPr>
            <a:xfrm>
              <a:off x="545167" y="2630073"/>
              <a:ext cx="2667492" cy="1591599"/>
              <a:chOff x="580571" y="1269458"/>
              <a:chExt cx="7779658" cy="4641850"/>
            </a:xfrm>
          </p:grpSpPr>
          <p:pic>
            <p:nvPicPr>
              <p:cNvPr id="10" name="Content Placeholder 3" descr="isdn-sipt_graph_base.png"/>
              <p:cNvPicPr>
                <a:picLocks noChangeAspect="1"/>
              </p:cNvPicPr>
              <p:nvPr/>
            </p:nvPicPr>
            <p:blipFill>
              <a:blip r:embed="rId3">
                <a:extLst>
                  <a:ext uri="{28A0092B-C50C-407E-A947-70E740481C1C}">
                    <a14:useLocalDpi xmlns:a14="http://schemas.microsoft.com/office/drawing/2010/main" val="0"/>
                  </a:ext>
                </a:extLst>
              </a:blip>
              <a:srcRect t="4224" b="4224"/>
              <a:stretch>
                <a:fillRect/>
              </a:stretch>
            </p:blipFill>
            <p:spPr>
              <a:xfrm>
                <a:off x="580571" y="1269458"/>
                <a:ext cx="7779658" cy="4278512"/>
              </a:xfrm>
              <a:prstGeom prst="rect">
                <a:avLst/>
              </a:prstGeom>
            </p:spPr>
          </p:pic>
          <p:pic>
            <p:nvPicPr>
              <p:cNvPr id="11"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71" y="1269458"/>
                <a:ext cx="7727315" cy="4641850"/>
              </a:xfrm>
              <a:prstGeom prst="rect">
                <a:avLst/>
              </a:prstGeom>
            </p:spPr>
          </p:pic>
        </p:grpSp>
      </p:grpSp>
      <p:grpSp>
        <p:nvGrpSpPr>
          <p:cNvPr id="20" name="Group 19"/>
          <p:cNvGrpSpPr/>
          <p:nvPr/>
        </p:nvGrpSpPr>
        <p:grpSpPr>
          <a:xfrm>
            <a:off x="6084168" y="2198915"/>
            <a:ext cx="2449264" cy="2449264"/>
            <a:chOff x="6084168" y="2198915"/>
            <a:chExt cx="2449264" cy="2449264"/>
          </a:xfrm>
        </p:grpSpPr>
        <p:sp>
          <p:nvSpPr>
            <p:cNvPr id="6" name="Oval 5"/>
            <p:cNvSpPr/>
            <p:nvPr/>
          </p:nvSpPr>
          <p:spPr>
            <a:xfrm>
              <a:off x="6084168" y="2198915"/>
              <a:ext cx="2449264" cy="2449264"/>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endParaRPr lang="en-US" sz="2400" dirty="0">
                <a:solidFill>
                  <a:schemeClr val="bg1"/>
                </a:solidFill>
              </a:endParaRPr>
            </a:p>
          </p:txBody>
        </p:sp>
        <p:pic>
          <p:nvPicPr>
            <p:cNvPr id="14"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4093" y="2939143"/>
              <a:ext cx="2084382" cy="964992"/>
            </a:xfrm>
            <a:prstGeom prst="rect">
              <a:avLst/>
            </a:prstGeom>
          </p:spPr>
        </p:pic>
        <p:sp>
          <p:nvSpPr>
            <p:cNvPr id="17" name="TextBox 16"/>
            <p:cNvSpPr txBox="1"/>
            <p:nvPr/>
          </p:nvSpPr>
          <p:spPr>
            <a:xfrm>
              <a:off x="7112000" y="2445407"/>
              <a:ext cx="377026" cy="369332"/>
            </a:xfrm>
            <a:prstGeom prst="rect">
              <a:avLst/>
            </a:prstGeom>
            <a:noFill/>
          </p:spPr>
          <p:txBody>
            <a:bodyPr wrap="none" rtlCol="0">
              <a:spAutoFit/>
            </a:bodyPr>
            <a:lstStyle/>
            <a:p>
              <a:r>
                <a:rPr lang="en-US" dirty="0">
                  <a:solidFill>
                    <a:schemeClr val="bg1">
                      <a:lumMod val="50000"/>
                    </a:schemeClr>
                  </a:solidFill>
                </a:rPr>
                <a:t>at</a:t>
              </a:r>
            </a:p>
          </p:txBody>
        </p:sp>
        <p:sp>
          <p:nvSpPr>
            <p:cNvPr id="18" name="TextBox 17"/>
            <p:cNvSpPr txBox="1"/>
            <p:nvPr/>
          </p:nvSpPr>
          <p:spPr>
            <a:xfrm>
              <a:off x="6828972" y="4005064"/>
              <a:ext cx="961809" cy="369332"/>
            </a:xfrm>
            <a:prstGeom prst="rect">
              <a:avLst/>
            </a:prstGeom>
            <a:noFill/>
          </p:spPr>
          <p:txBody>
            <a:bodyPr wrap="none" rtlCol="0">
              <a:spAutoFit/>
            </a:bodyPr>
            <a:lstStyle/>
            <a:p>
              <a:r>
                <a:rPr lang="en-US" dirty="0">
                  <a:solidFill>
                    <a:schemeClr val="bg1">
                      <a:lumMod val="50000"/>
                    </a:schemeClr>
                  </a:solidFill>
                </a:rPr>
                <a:t>per year</a:t>
              </a:r>
            </a:p>
          </p:txBody>
        </p:sp>
      </p:grpSp>
    </p:spTree>
    <p:extLst>
      <p:ext uri="{BB962C8B-B14F-4D97-AF65-F5344CB8AC3E}">
        <p14:creationId xmlns:p14="http://schemas.microsoft.com/office/powerpoint/2010/main" val="196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growth to 2020</a:t>
            </a:r>
          </a:p>
        </p:txBody>
      </p:sp>
      <p:grpSp>
        <p:nvGrpSpPr>
          <p:cNvPr id="6" name="Group 5"/>
          <p:cNvGrpSpPr/>
          <p:nvPr/>
        </p:nvGrpSpPr>
        <p:grpSpPr>
          <a:xfrm>
            <a:off x="1030514" y="1529805"/>
            <a:ext cx="7112000" cy="3709852"/>
            <a:chOff x="1030514" y="1690914"/>
            <a:chExt cx="7112000" cy="3709852"/>
          </a:xfrm>
        </p:grpSpPr>
        <p:sp>
          <p:nvSpPr>
            <p:cNvPr id="5" name="Rectangle 4"/>
            <p:cNvSpPr/>
            <p:nvPr/>
          </p:nvSpPr>
          <p:spPr>
            <a:xfrm>
              <a:off x="1030514" y="1690914"/>
              <a:ext cx="7112000" cy="3709852"/>
            </a:xfrm>
            <a:prstGeom prst="rect">
              <a:avLst/>
            </a:prstGeom>
            <a:solidFill>
              <a:srgbClr val="7CA3B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12" y="1872342"/>
              <a:ext cx="6738597" cy="269820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grpSp>
      <p:sp>
        <p:nvSpPr>
          <p:cNvPr id="8" name="TextBox 7"/>
          <p:cNvSpPr txBox="1"/>
          <p:nvPr/>
        </p:nvSpPr>
        <p:spPr>
          <a:xfrm>
            <a:off x="1857828" y="4637314"/>
            <a:ext cx="5451294" cy="430887"/>
          </a:xfrm>
          <a:prstGeom prst="rect">
            <a:avLst/>
          </a:prstGeom>
          <a:noFill/>
        </p:spPr>
        <p:txBody>
          <a:bodyPr wrap="none" rtlCol="0">
            <a:spAutoFit/>
          </a:bodyPr>
          <a:lstStyle/>
          <a:p>
            <a:r>
              <a:rPr lang="en-US" sz="2200" dirty="0">
                <a:solidFill>
                  <a:schemeClr val="bg1"/>
                </a:solidFill>
              </a:rPr>
              <a:t>The SIP opportunity is even more pronounced</a:t>
            </a:r>
          </a:p>
        </p:txBody>
      </p:sp>
    </p:spTree>
    <p:extLst>
      <p:ext uri="{BB962C8B-B14F-4D97-AF65-F5344CB8AC3E}">
        <p14:creationId xmlns:p14="http://schemas.microsoft.com/office/powerpoint/2010/main" val="196571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opportunities provided by SIP</a:t>
            </a:r>
          </a:p>
        </p:txBody>
      </p:sp>
      <p:sp>
        <p:nvSpPr>
          <p:cNvPr id="12" name="Content Placeholder 2"/>
          <p:cNvSpPr txBox="1">
            <a:spLocks/>
          </p:cNvSpPr>
          <p:nvPr/>
        </p:nvSpPr>
        <p:spPr>
          <a:xfrm>
            <a:off x="1323715" y="4096662"/>
            <a:ext cx="6476734" cy="689425"/>
          </a:xfrm>
          <a:prstGeom prst="rect">
            <a:avLst/>
          </a:prstGeom>
        </p:spPr>
        <p:txBody>
          <a:bodyPr vert="horz" lIns="91440" tIns="45720" rIns="91440" bIns="45720" rtlCol="0">
            <a:noAutofit/>
          </a:bodyPr>
          <a:lstStyle>
            <a:lvl1pPr marL="180975" indent="-180975" algn="l" defTabSz="457200" rtl="0" eaLnBrk="1" latinLnBrk="0" hangingPunct="1">
              <a:spcBef>
                <a:spcPct val="20000"/>
              </a:spcBef>
              <a:buClr>
                <a:schemeClr val="accent2"/>
              </a:buClr>
              <a:buFont typeface="Arial"/>
              <a:buChar char="•"/>
              <a:defRPr sz="2200" kern="1200">
                <a:solidFill>
                  <a:schemeClr val="bg1">
                    <a:lumMod val="50000"/>
                  </a:schemeClr>
                </a:solidFill>
                <a:latin typeface="Calibri"/>
                <a:ea typeface="+mn-ea"/>
                <a:cs typeface="Calibri"/>
              </a:defRPr>
            </a:lvl1pPr>
            <a:lvl2pPr marL="360363" indent="-179388" algn="l" defTabSz="457200" rtl="0" eaLnBrk="1" latinLnBrk="0" hangingPunct="1">
              <a:spcBef>
                <a:spcPct val="20000"/>
              </a:spcBef>
              <a:buClr>
                <a:schemeClr val="accent2"/>
              </a:buClr>
              <a:buFont typeface="Arial"/>
              <a:buChar char="–"/>
              <a:defRPr sz="2000" kern="1200">
                <a:solidFill>
                  <a:schemeClr val="bg1">
                    <a:lumMod val="50000"/>
                  </a:schemeClr>
                </a:solidFill>
                <a:latin typeface="Calibri"/>
                <a:ea typeface="+mn-ea"/>
                <a:cs typeface="Calibri"/>
              </a:defRPr>
            </a:lvl2pPr>
            <a:lvl3pPr marL="541338" indent="-180975" algn="l" defTabSz="457200" rtl="0" eaLnBrk="1" latinLnBrk="0" hangingPunct="1">
              <a:spcBef>
                <a:spcPct val="20000"/>
              </a:spcBef>
              <a:buClr>
                <a:schemeClr val="accent2"/>
              </a:buClr>
              <a:buFont typeface="Arial"/>
              <a:buChar char="•"/>
              <a:defRPr sz="1600" kern="1200">
                <a:solidFill>
                  <a:schemeClr val="bg1">
                    <a:lumMod val="50000"/>
                  </a:schemeClr>
                </a:solidFill>
                <a:latin typeface="Calibri"/>
                <a:ea typeface="+mn-ea"/>
                <a:cs typeface="Calibri"/>
              </a:defRPr>
            </a:lvl3pPr>
            <a:lvl4pPr marL="714375" indent="-173038" algn="l" defTabSz="457200" rtl="0" eaLnBrk="1" latinLnBrk="0" hangingPunct="1">
              <a:spcBef>
                <a:spcPct val="20000"/>
              </a:spcBef>
              <a:buClr>
                <a:schemeClr val="accent2"/>
              </a:buClr>
              <a:buFont typeface="Arial"/>
              <a:buChar char="–"/>
              <a:defRPr sz="1400" kern="1200">
                <a:solidFill>
                  <a:schemeClr val="bg1">
                    <a:lumMod val="50000"/>
                  </a:schemeClr>
                </a:solidFill>
                <a:latin typeface="Calibri"/>
                <a:ea typeface="+mn-ea"/>
                <a:cs typeface="Calibri"/>
              </a:defRPr>
            </a:lvl4pPr>
            <a:lvl5pPr marL="895350" indent="-180975" algn="l" defTabSz="457200" rtl="0" eaLnBrk="1" latinLnBrk="0" hangingPunct="1">
              <a:spcBef>
                <a:spcPct val="20000"/>
              </a:spcBef>
              <a:buClr>
                <a:schemeClr val="accent2"/>
              </a:buClr>
              <a:buFont typeface="Arial"/>
              <a:buChar char="»"/>
              <a:defRPr sz="1200" kern="1200">
                <a:solidFill>
                  <a:schemeClr val="bg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4000"/>
              </a:lnSpc>
              <a:spcBef>
                <a:spcPts val="0"/>
              </a:spcBef>
              <a:buNone/>
            </a:pPr>
            <a:r>
              <a:rPr lang="en-US" sz="2800" dirty="0">
                <a:solidFill>
                  <a:srgbClr val="B15D8B"/>
                </a:solidFill>
              </a:rPr>
              <a:t>Factors affecting growth in the SIP market</a:t>
            </a:r>
          </a:p>
        </p:txBody>
      </p:sp>
      <p:grpSp>
        <p:nvGrpSpPr>
          <p:cNvPr id="21" name="Group 20"/>
          <p:cNvGrpSpPr/>
          <p:nvPr/>
        </p:nvGrpSpPr>
        <p:grpSpPr>
          <a:xfrm>
            <a:off x="6552497" y="2010228"/>
            <a:ext cx="2138044" cy="1814285"/>
            <a:chOff x="6552497" y="2329543"/>
            <a:chExt cx="2138044" cy="1814285"/>
          </a:xfrm>
        </p:grpSpPr>
        <p:cxnSp>
          <p:nvCxnSpPr>
            <p:cNvPr id="20" name="Straight Connector 19"/>
            <p:cNvCxnSpPr>
              <a:stCxn id="6" idx="6"/>
              <a:endCxn id="7" idx="2"/>
            </p:cNvCxnSpPr>
            <p:nvPr/>
          </p:nvCxnSpPr>
          <p:spPr>
            <a:xfrm>
              <a:off x="6552497" y="3236686"/>
              <a:ext cx="323759"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6876256" y="2329543"/>
              <a:ext cx="1814285" cy="1814285"/>
              <a:chOff x="6876256" y="2329543"/>
              <a:chExt cx="1814285" cy="1814285"/>
            </a:xfrm>
          </p:grpSpPr>
          <p:sp>
            <p:nvSpPr>
              <p:cNvPr id="7" name="Oval 6"/>
              <p:cNvSpPr/>
              <p:nvPr/>
            </p:nvSpPr>
            <p:spPr>
              <a:xfrm>
                <a:off x="6876256" y="2329543"/>
                <a:ext cx="1814285" cy="1814285"/>
              </a:xfrm>
              <a:prstGeom prst="ellipse">
                <a:avLst/>
              </a:prstGeom>
              <a:solidFill>
                <a:srgbClr val="FFFFFF"/>
              </a:solidFill>
              <a:ln w="7620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endParaRPr lang="en-US" sz="2400" dirty="0">
                  <a:solidFill>
                    <a:schemeClr val="bg1"/>
                  </a:solidFill>
                </a:endParaRPr>
              </a:p>
            </p:txBody>
          </p:sp>
          <p:sp>
            <p:nvSpPr>
              <p:cNvPr id="11" name="TextBox 10"/>
              <p:cNvSpPr txBox="1"/>
              <p:nvPr/>
            </p:nvSpPr>
            <p:spPr>
              <a:xfrm>
                <a:off x="7303789" y="2917371"/>
                <a:ext cx="957075" cy="646331"/>
              </a:xfrm>
              <a:prstGeom prst="rect">
                <a:avLst/>
              </a:prstGeom>
              <a:noFill/>
            </p:spPr>
            <p:txBody>
              <a:bodyPr wrap="none" rtlCol="0">
                <a:spAutoFit/>
              </a:bodyPr>
              <a:lstStyle/>
              <a:p>
                <a:pPr algn="ctr"/>
                <a:r>
                  <a:rPr lang="en-US" dirty="0"/>
                  <a:t>Apps &amp;</a:t>
                </a:r>
                <a:br>
                  <a:rPr lang="en-US" dirty="0"/>
                </a:br>
                <a:r>
                  <a:rPr lang="en-US" dirty="0"/>
                  <a:t>capacity</a:t>
                </a:r>
              </a:p>
            </p:txBody>
          </p:sp>
        </p:grpSp>
      </p:grpSp>
      <p:grpSp>
        <p:nvGrpSpPr>
          <p:cNvPr id="22" name="Group 21"/>
          <p:cNvGrpSpPr/>
          <p:nvPr/>
        </p:nvGrpSpPr>
        <p:grpSpPr>
          <a:xfrm>
            <a:off x="4414452" y="2010228"/>
            <a:ext cx="2138045" cy="1814285"/>
            <a:chOff x="4414452" y="2329543"/>
            <a:chExt cx="2138045" cy="1814285"/>
          </a:xfrm>
        </p:grpSpPr>
        <p:cxnSp>
          <p:nvCxnSpPr>
            <p:cNvPr id="19" name="Straight Connector 18"/>
            <p:cNvCxnSpPr>
              <a:stCxn id="5" idx="6"/>
              <a:endCxn id="6" idx="2"/>
            </p:cNvCxnSpPr>
            <p:nvPr/>
          </p:nvCxnSpPr>
          <p:spPr>
            <a:xfrm>
              <a:off x="4414452" y="3236686"/>
              <a:ext cx="32376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738212" y="2329543"/>
              <a:ext cx="1814285" cy="1814285"/>
              <a:chOff x="4812026" y="2329543"/>
              <a:chExt cx="1814285" cy="1814285"/>
            </a:xfrm>
          </p:grpSpPr>
          <p:sp>
            <p:nvSpPr>
              <p:cNvPr id="6" name="Oval 5"/>
              <p:cNvSpPr/>
              <p:nvPr/>
            </p:nvSpPr>
            <p:spPr>
              <a:xfrm>
                <a:off x="4812026" y="2329543"/>
                <a:ext cx="1814285" cy="1814285"/>
              </a:xfrm>
              <a:prstGeom prst="ellipse">
                <a:avLst/>
              </a:prstGeom>
              <a:solidFill>
                <a:srgbClr val="FFFFFF"/>
              </a:solidFill>
              <a:ln w="7620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endParaRPr lang="en-US" sz="2400" dirty="0">
                  <a:solidFill>
                    <a:schemeClr val="bg1"/>
                  </a:solidFill>
                </a:endParaRPr>
              </a:p>
            </p:txBody>
          </p:sp>
          <p:sp>
            <p:nvSpPr>
              <p:cNvPr id="10" name="TextBox 9"/>
              <p:cNvSpPr txBox="1"/>
              <p:nvPr/>
            </p:nvSpPr>
            <p:spPr>
              <a:xfrm>
                <a:off x="5289129" y="2917371"/>
                <a:ext cx="889987" cy="646331"/>
              </a:xfrm>
              <a:prstGeom prst="rect">
                <a:avLst/>
              </a:prstGeom>
              <a:noFill/>
            </p:spPr>
            <p:txBody>
              <a:bodyPr wrap="none" rtlCol="0">
                <a:spAutoFit/>
              </a:bodyPr>
              <a:lstStyle/>
              <a:p>
                <a:pPr algn="ctr"/>
                <a:r>
                  <a:rPr lang="en-US" dirty="0"/>
                  <a:t>Access</a:t>
                </a:r>
                <a:br>
                  <a:rPr lang="en-US" dirty="0"/>
                </a:br>
                <a:r>
                  <a:rPr lang="en-US" dirty="0"/>
                  <a:t>options</a:t>
                </a:r>
              </a:p>
            </p:txBody>
          </p:sp>
        </p:grpSp>
      </p:grpSp>
      <p:grpSp>
        <p:nvGrpSpPr>
          <p:cNvPr id="23" name="Group 22"/>
          <p:cNvGrpSpPr/>
          <p:nvPr/>
        </p:nvGrpSpPr>
        <p:grpSpPr>
          <a:xfrm>
            <a:off x="2276407" y="2010228"/>
            <a:ext cx="2138045" cy="1814285"/>
            <a:chOff x="2276407" y="2329543"/>
            <a:chExt cx="2138045" cy="1814285"/>
          </a:xfrm>
        </p:grpSpPr>
        <p:cxnSp>
          <p:nvCxnSpPr>
            <p:cNvPr id="18" name="Straight Connector 17"/>
            <p:cNvCxnSpPr>
              <a:stCxn id="4" idx="6"/>
              <a:endCxn id="5" idx="2"/>
            </p:cNvCxnSpPr>
            <p:nvPr/>
          </p:nvCxnSpPr>
          <p:spPr>
            <a:xfrm>
              <a:off x="2276407" y="3236686"/>
              <a:ext cx="32376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2600167" y="2329543"/>
              <a:ext cx="1814285" cy="1814285"/>
              <a:chOff x="2747797" y="2329543"/>
              <a:chExt cx="1814285" cy="1814285"/>
            </a:xfrm>
          </p:grpSpPr>
          <p:sp>
            <p:nvSpPr>
              <p:cNvPr id="5" name="Oval 4"/>
              <p:cNvSpPr/>
              <p:nvPr/>
            </p:nvSpPr>
            <p:spPr>
              <a:xfrm>
                <a:off x="2747797" y="2329543"/>
                <a:ext cx="1814285" cy="1814285"/>
              </a:xfrm>
              <a:prstGeom prst="ellipse">
                <a:avLst/>
              </a:prstGeom>
              <a:solidFill>
                <a:srgbClr val="FFFFFF"/>
              </a:solidFill>
              <a:ln w="762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endParaRPr lang="en-US" sz="2400" dirty="0">
                  <a:solidFill>
                    <a:schemeClr val="bg1"/>
                  </a:solidFill>
                </a:endParaRPr>
              </a:p>
            </p:txBody>
          </p:sp>
          <p:sp>
            <p:nvSpPr>
              <p:cNvPr id="9" name="TextBox 8"/>
              <p:cNvSpPr txBox="1"/>
              <p:nvPr/>
            </p:nvSpPr>
            <p:spPr>
              <a:xfrm>
                <a:off x="3090417" y="2917371"/>
                <a:ext cx="1172116" cy="646331"/>
              </a:xfrm>
              <a:prstGeom prst="rect">
                <a:avLst/>
              </a:prstGeom>
              <a:noFill/>
            </p:spPr>
            <p:txBody>
              <a:bodyPr wrap="none" rtlCol="0">
                <a:spAutoFit/>
              </a:bodyPr>
              <a:lstStyle/>
              <a:p>
                <a:pPr algn="ctr"/>
                <a:r>
                  <a:rPr lang="en-US" dirty="0"/>
                  <a:t>First</a:t>
                </a:r>
                <a:br>
                  <a:rPr lang="en-US" dirty="0"/>
                </a:br>
                <a:r>
                  <a:rPr lang="en-US" dirty="0"/>
                  <a:t>step to UC</a:t>
                </a:r>
              </a:p>
            </p:txBody>
          </p:sp>
        </p:grpSp>
      </p:grpSp>
      <p:grpSp>
        <p:nvGrpSpPr>
          <p:cNvPr id="13" name="Group 12"/>
          <p:cNvGrpSpPr/>
          <p:nvPr/>
        </p:nvGrpSpPr>
        <p:grpSpPr>
          <a:xfrm>
            <a:off x="462122" y="2010228"/>
            <a:ext cx="1814285" cy="1814285"/>
            <a:chOff x="683568" y="2329543"/>
            <a:chExt cx="1814285" cy="1814285"/>
          </a:xfrm>
        </p:grpSpPr>
        <p:sp>
          <p:nvSpPr>
            <p:cNvPr id="4" name="Oval 3"/>
            <p:cNvSpPr/>
            <p:nvPr/>
          </p:nvSpPr>
          <p:spPr>
            <a:xfrm>
              <a:off x="683568" y="2329543"/>
              <a:ext cx="1814285" cy="1814285"/>
            </a:xfrm>
            <a:prstGeom prst="ellipse">
              <a:avLst/>
            </a:prstGeom>
            <a:solidFill>
              <a:schemeClr val="bg1"/>
            </a:solidFill>
            <a:ln w="762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endParaRPr lang="en-US" sz="2400" dirty="0">
                <a:solidFill>
                  <a:schemeClr val="bg1"/>
                </a:solidFill>
              </a:endParaRPr>
            </a:p>
          </p:txBody>
        </p:sp>
        <p:sp>
          <p:nvSpPr>
            <p:cNvPr id="8" name="TextBox 7"/>
            <p:cNvSpPr txBox="1"/>
            <p:nvPr/>
          </p:nvSpPr>
          <p:spPr>
            <a:xfrm>
              <a:off x="899107" y="2917371"/>
              <a:ext cx="1377300" cy="646331"/>
            </a:xfrm>
            <a:prstGeom prst="rect">
              <a:avLst/>
            </a:prstGeom>
            <a:noFill/>
          </p:spPr>
          <p:txBody>
            <a:bodyPr wrap="none" rtlCol="0">
              <a:spAutoFit/>
            </a:bodyPr>
            <a:lstStyle/>
            <a:p>
              <a:pPr algn="ctr"/>
              <a:r>
                <a:rPr lang="en-US" dirty="0"/>
                <a:t>ISDN</a:t>
              </a:r>
              <a:br>
                <a:rPr lang="en-US" dirty="0"/>
              </a:br>
              <a:r>
                <a:rPr lang="en-US" dirty="0"/>
                <a:t>replacement</a:t>
              </a:r>
            </a:p>
          </p:txBody>
        </p:sp>
      </p:grpSp>
    </p:spTree>
    <p:extLst>
      <p:ext uri="{BB962C8B-B14F-4D97-AF65-F5344CB8AC3E}">
        <p14:creationId xmlns:p14="http://schemas.microsoft.com/office/powerpoint/2010/main" val="196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key opportunity areas</a:t>
            </a:r>
          </a:p>
        </p:txBody>
      </p:sp>
      <p:grpSp>
        <p:nvGrpSpPr>
          <p:cNvPr id="15" name="Group 14"/>
          <p:cNvGrpSpPr/>
          <p:nvPr/>
        </p:nvGrpSpPr>
        <p:grpSpPr>
          <a:xfrm>
            <a:off x="632769" y="1372434"/>
            <a:ext cx="2538000" cy="2538000"/>
            <a:chOff x="632769" y="1372434"/>
            <a:chExt cx="2538000" cy="2538000"/>
          </a:xfrm>
        </p:grpSpPr>
        <p:sp>
          <p:nvSpPr>
            <p:cNvPr id="4" name="Oval 3"/>
            <p:cNvSpPr/>
            <p:nvPr/>
          </p:nvSpPr>
          <p:spPr>
            <a:xfrm>
              <a:off x="683568" y="1414142"/>
              <a:ext cx="2449264" cy="2449264"/>
            </a:xfrm>
            <a:prstGeom prst="ellipse">
              <a:avLst/>
            </a:prstGeom>
            <a:solidFill>
              <a:srgbClr val="7CA3BF"/>
            </a:solidFill>
            <a:ln w="7620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endParaRPr lang="en-US" sz="24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2769" y="1372434"/>
              <a:ext cx="2538000" cy="2538000"/>
            </a:xfrm>
            <a:prstGeom prst="rect">
              <a:avLst/>
            </a:prstGeom>
            <a:noFill/>
            <a:ln>
              <a:noFill/>
            </a:ln>
          </p:spPr>
        </p:pic>
      </p:grpSp>
      <p:grpSp>
        <p:nvGrpSpPr>
          <p:cNvPr id="16" name="Group 15"/>
          <p:cNvGrpSpPr/>
          <p:nvPr/>
        </p:nvGrpSpPr>
        <p:grpSpPr>
          <a:xfrm>
            <a:off x="3304884" y="1357920"/>
            <a:ext cx="2538000" cy="2538000"/>
            <a:chOff x="3304884" y="1357920"/>
            <a:chExt cx="2538000" cy="2538000"/>
          </a:xfrm>
        </p:grpSpPr>
        <p:sp>
          <p:nvSpPr>
            <p:cNvPr id="5" name="Oval 4"/>
            <p:cNvSpPr/>
            <p:nvPr/>
          </p:nvSpPr>
          <p:spPr>
            <a:xfrm>
              <a:off x="3347864" y="1414142"/>
              <a:ext cx="2449264" cy="2449264"/>
            </a:xfrm>
            <a:prstGeom prst="ellipse">
              <a:avLst/>
            </a:prstGeom>
            <a:solidFill>
              <a:schemeClr val="accent3">
                <a:lumMod val="20000"/>
                <a:lumOff val="80000"/>
              </a:schemeClr>
            </a:solidFill>
            <a:ln w="76200" cmpd="sng">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endParaRPr lang="en-US" sz="2400"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04884" y="1357920"/>
              <a:ext cx="2538000" cy="2538000"/>
            </a:xfrm>
            <a:prstGeom prst="rect">
              <a:avLst/>
            </a:prstGeom>
            <a:noFill/>
            <a:ln>
              <a:noFill/>
            </a:ln>
          </p:spPr>
        </p:pic>
      </p:grpSp>
      <p:grpSp>
        <p:nvGrpSpPr>
          <p:cNvPr id="17" name="Group 16"/>
          <p:cNvGrpSpPr/>
          <p:nvPr/>
        </p:nvGrpSpPr>
        <p:grpSpPr>
          <a:xfrm>
            <a:off x="5961923" y="1372434"/>
            <a:ext cx="2538000" cy="2538000"/>
            <a:chOff x="5961923" y="1372434"/>
            <a:chExt cx="2538000" cy="2538000"/>
          </a:xfrm>
        </p:grpSpPr>
        <p:sp>
          <p:nvSpPr>
            <p:cNvPr id="6" name="Oval 5"/>
            <p:cNvSpPr/>
            <p:nvPr/>
          </p:nvSpPr>
          <p:spPr>
            <a:xfrm>
              <a:off x="6012160" y="1414142"/>
              <a:ext cx="2449264" cy="2449264"/>
            </a:xfrm>
            <a:prstGeom prst="ellipse">
              <a:avLst/>
            </a:prstGeom>
            <a:solidFill>
              <a:srgbClr val="7CA3BF"/>
            </a:solidFill>
            <a:ln w="76200" cmpd="sng">
              <a:solidFill>
                <a:srgbClr val="7CA3B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600"/>
                </a:lnSpc>
              </a:pPr>
              <a:endParaRPr lang="en-US" sz="2400" dirty="0">
                <a:solidFill>
                  <a:schemeClr val="bg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61923" y="1372434"/>
              <a:ext cx="2538000" cy="2538000"/>
            </a:xfrm>
            <a:prstGeom prst="rect">
              <a:avLst/>
            </a:prstGeom>
            <a:noFill/>
            <a:ln>
              <a:noFill/>
            </a:ln>
          </p:spPr>
        </p:pic>
      </p:grpSp>
      <p:sp>
        <p:nvSpPr>
          <p:cNvPr id="18" name="Oval 17"/>
          <p:cNvSpPr/>
          <p:nvPr/>
        </p:nvSpPr>
        <p:spPr>
          <a:xfrm>
            <a:off x="1122603" y="3748772"/>
            <a:ext cx="1540768" cy="1540768"/>
          </a:xfrm>
          <a:prstGeom prst="ellipse">
            <a:avLst/>
          </a:prstGeom>
          <a:solidFill>
            <a:schemeClr val="accent3"/>
          </a:solidFill>
          <a:ln w="762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r>
              <a:rPr lang="en-US" sz="3400" dirty="0">
                <a:solidFill>
                  <a:schemeClr val="bg1"/>
                </a:solidFill>
              </a:rPr>
              <a:t>2m+</a:t>
            </a:r>
            <a:r>
              <a:rPr lang="en-US" sz="4200" dirty="0">
                <a:solidFill>
                  <a:schemeClr val="bg1"/>
                </a:solidFill>
              </a:rPr>
              <a:t/>
            </a:r>
            <a:br>
              <a:rPr lang="en-US" sz="4200" dirty="0">
                <a:solidFill>
                  <a:schemeClr val="bg1"/>
                </a:solidFill>
              </a:rPr>
            </a:br>
            <a:r>
              <a:rPr lang="en-US" dirty="0">
                <a:solidFill>
                  <a:schemeClr val="bg1"/>
                </a:solidFill>
              </a:rPr>
              <a:t>channels</a:t>
            </a:r>
          </a:p>
        </p:txBody>
      </p:sp>
      <p:sp>
        <p:nvSpPr>
          <p:cNvPr id="19" name="Oval 18"/>
          <p:cNvSpPr/>
          <p:nvPr/>
        </p:nvSpPr>
        <p:spPr>
          <a:xfrm>
            <a:off x="3779912" y="3748772"/>
            <a:ext cx="1540768" cy="1540768"/>
          </a:xfrm>
          <a:prstGeom prst="ellipse">
            <a:avLst/>
          </a:prstGeom>
          <a:solidFill>
            <a:schemeClr val="accent3"/>
          </a:solidFill>
          <a:ln w="762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r>
              <a:rPr lang="en-US" sz="2400" dirty="0">
                <a:solidFill>
                  <a:schemeClr val="bg1"/>
                </a:solidFill>
              </a:rPr>
              <a:t>Private Cloud</a:t>
            </a:r>
          </a:p>
        </p:txBody>
      </p:sp>
      <p:sp>
        <p:nvSpPr>
          <p:cNvPr id="20" name="Oval 19"/>
          <p:cNvSpPr/>
          <p:nvPr/>
        </p:nvSpPr>
        <p:spPr>
          <a:xfrm>
            <a:off x="6464289" y="3748772"/>
            <a:ext cx="1540768" cy="1540768"/>
          </a:xfrm>
          <a:prstGeom prst="ellipse">
            <a:avLst/>
          </a:prstGeom>
          <a:solidFill>
            <a:schemeClr val="accent3"/>
          </a:solidFill>
          <a:ln w="762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200"/>
              </a:lnSpc>
            </a:pPr>
            <a:r>
              <a:rPr lang="en-US" sz="2200" dirty="0">
                <a:solidFill>
                  <a:schemeClr val="bg1"/>
                </a:solidFill>
              </a:rPr>
              <a:t>Contact centres</a:t>
            </a:r>
          </a:p>
        </p:txBody>
      </p:sp>
    </p:spTree>
    <p:extLst>
      <p:ext uri="{BB962C8B-B14F-4D97-AF65-F5344CB8AC3E}">
        <p14:creationId xmlns:p14="http://schemas.microsoft.com/office/powerpoint/2010/main" val="3749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theme/theme1.xml><?xml version="1.0" encoding="utf-8"?>
<a:theme xmlns:a="http://schemas.openxmlformats.org/drawingml/2006/main" name="Default Theme">
  <a:themeElements>
    <a:clrScheme name="BT Wholesale">
      <a:dk1>
        <a:srgbClr val="404040"/>
      </a:dk1>
      <a:lt1>
        <a:sysClr val="window" lastClr="FFFFFF"/>
      </a:lt1>
      <a:dk2>
        <a:srgbClr val="1F497D"/>
      </a:dk2>
      <a:lt2>
        <a:srgbClr val="EEECE1"/>
      </a:lt2>
      <a:accent1>
        <a:srgbClr val="193A67"/>
      </a:accent1>
      <a:accent2>
        <a:srgbClr val="9B2323"/>
      </a:accent2>
      <a:accent3>
        <a:srgbClr val="9D1F60"/>
      </a:accent3>
      <a:accent4>
        <a:srgbClr val="108296"/>
      </a:accent4>
      <a:accent5>
        <a:srgbClr val="442D6D"/>
      </a:accent5>
      <a:accent6>
        <a:srgbClr val="3152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D1F60"/>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28575" cmpd="sng">
          <a:solidFill>
            <a:srgbClr val="193A67"/>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FXKM3USVKQV5-12-219345</_dlc_DocId>
    <_dlc_DocIdUrl xmlns="e0e35bac-e255-4a69-af54-5f01336af94f">
      <Url>https://office.bt.com/sites/btwholesaleproducts/_layouts/DocIdRedir.aspx?ID=FXKM3USVKQV5-12-219345</Url>
      <Description>FXKM3USVKQV5-12-219345</Description>
    </_dlc_DocIdUrl>
  </documentManagement>
</p:properties>
</file>

<file path=customXml/itemProps1.xml><?xml version="1.0" encoding="utf-8"?>
<ds:datastoreItem xmlns:ds="http://schemas.openxmlformats.org/officeDocument/2006/customXml" ds:itemID="{7587A6D0-034A-4660-860B-962EE2EAE18E}"/>
</file>

<file path=customXml/itemProps2.xml><?xml version="1.0" encoding="utf-8"?>
<ds:datastoreItem xmlns:ds="http://schemas.openxmlformats.org/officeDocument/2006/customXml" ds:itemID="{596FEBF0-960D-4CAA-994B-318B504B3389}"/>
</file>

<file path=customXml/itemProps3.xml><?xml version="1.0" encoding="utf-8"?>
<ds:datastoreItem xmlns:ds="http://schemas.openxmlformats.org/officeDocument/2006/customXml" ds:itemID="{F4DF9DA6-9EE9-4EC0-9317-DE9CDEE17744}"/>
</file>

<file path=customXml/itemProps4.xml><?xml version="1.0" encoding="utf-8"?>
<ds:datastoreItem xmlns:ds="http://schemas.openxmlformats.org/officeDocument/2006/customXml" ds:itemID="{6A3D7184-8AB7-4010-9E6F-CD658A9FBC16}"/>
</file>

<file path=customXml/itemProps5.xml><?xml version="1.0" encoding="utf-8"?>
<ds:datastoreItem xmlns:ds="http://schemas.openxmlformats.org/officeDocument/2006/customXml" ds:itemID="{4924BD62-619E-496F-8EB6-C9B3ECEB0390}"/>
</file>

<file path=customXml/itemProps6.xml><?xml version="1.0" encoding="utf-8"?>
<ds:datastoreItem xmlns:ds="http://schemas.openxmlformats.org/officeDocument/2006/customXml" ds:itemID="{41006626-FB90-4CC5-8B9F-0F85B57B1EA6}"/>
</file>

<file path=docProps/app.xml><?xml version="1.0" encoding="utf-8"?>
<Properties xmlns="http://schemas.openxmlformats.org/officeDocument/2006/extended-properties" xmlns:vt="http://schemas.openxmlformats.org/officeDocument/2006/docPropsVTypes">
  <Template>Default Theme.thmx</Template>
  <TotalTime>5127</TotalTime>
  <Words>2900</Words>
  <Application>Microsoft Office PowerPoint</Application>
  <PresentationFormat>On-screen Show (4:3)</PresentationFormat>
  <Paragraphs>229</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MS PGothic</vt:lpstr>
      <vt:lpstr>MS PGothic</vt:lpstr>
      <vt:lpstr>Yu Mincho</vt:lpstr>
      <vt:lpstr>Arial</vt:lpstr>
      <vt:lpstr>Calibri</vt:lpstr>
      <vt:lpstr>Symbol</vt:lpstr>
      <vt:lpstr>Times New Roman</vt:lpstr>
      <vt:lpstr>Default Theme</vt:lpstr>
      <vt:lpstr>SIP Trunking</vt:lpstr>
      <vt:lpstr>Contents</vt:lpstr>
      <vt:lpstr>What is SIP?</vt:lpstr>
      <vt:lpstr>SIP has a key role in an evolving market</vt:lpstr>
      <vt:lpstr>SIP trunks are overtaking ISDN in the UK market</vt:lpstr>
      <vt:lpstr>Market opportunity</vt:lpstr>
      <vt:lpstr>Market growth to 2020</vt:lpstr>
      <vt:lpstr>Business opportunities provided by SIP</vt:lpstr>
      <vt:lpstr>Three key opportunity areas</vt:lpstr>
      <vt:lpstr>SIP Trunking</vt:lpstr>
      <vt:lpstr>Traditional communication equipment scenario</vt:lpstr>
      <vt:lpstr>Same environment now delivered by SIP</vt:lpstr>
      <vt:lpstr>A new approach</vt:lpstr>
      <vt:lpstr>Why SIP Trunking?</vt:lpstr>
      <vt:lpstr>Why use our company for SIP Trunking? </vt:lpstr>
      <vt:lpstr>A choice of four licence types</vt:lpstr>
      <vt:lpstr>Business continuity via your choice of call routing options</vt:lpstr>
      <vt:lpstr>Easy number management</vt:lpstr>
      <vt:lpstr>Lower call pricing</vt:lpstr>
      <vt:lpstr>Our connectivity options </vt:lpstr>
      <vt:lpstr>Simple ordering, stronger support</vt:lpstr>
      <vt:lpstr>Benefits for your customers More for less</vt:lpstr>
      <vt:lpstr>Benefits for your customers Greater business efficiency</vt:lpstr>
    </vt:vector>
  </TitlesOfParts>
  <Company>PB Digital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Pym</dc:creator>
  <cp:lastModifiedBy>Kiernan,JJ,John,KGM R</cp:lastModifiedBy>
  <cp:revision>240</cp:revision>
  <cp:lastPrinted>2016-10-05T09:11:46Z</cp:lastPrinted>
  <dcterms:created xsi:type="dcterms:W3CDTF">2016-10-05T08:59:05Z</dcterms:created>
  <dcterms:modified xsi:type="dcterms:W3CDTF">2017-02-06T16:58:03Z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8fee879d-2513-4baa-9596-9004ceccd1a2</vt:lpwstr>
  </property>
</Properties>
</file>