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7.xml" ContentType="application/vnd.openxmlformats-officedocument.presentationml.slide+xml"/>
  <Override PartName="/ppt/presentation.xml" ContentType="application/vnd.openxmlformats-officedocument.presentationml.presentation.main+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Layouts/slideLayout22.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Layouts/slideLayout2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16.xml" ContentType="application/vnd.openxmlformats-officedocument.presentationml.slideLayout+xml"/>
  <Override PartName="/ppt/slideLayouts/slideLayout64.xml" ContentType="application/vnd.openxmlformats-officedocument.presentationml.slideLayout+xml"/>
  <Override PartName="/ppt/slideLayouts/slideLayout71.xml" ContentType="application/vnd.openxmlformats-officedocument.presentationml.slideLayout+xml"/>
  <Override PartName="/ppt/slideLayouts/slideLayout65.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1" r:id="rId3"/>
    <p:sldMasterId id="2147483706" r:id="rId4"/>
    <p:sldMasterId id="2147483721" r:id="rId5"/>
  </p:sldMasterIdLst>
  <p:notesMasterIdLst>
    <p:notesMasterId r:id="rId23"/>
  </p:notesMasterIdLst>
  <p:sldIdLst>
    <p:sldId id="259" r:id="rId6"/>
    <p:sldId id="292" r:id="rId7"/>
    <p:sldId id="260" r:id="rId8"/>
    <p:sldId id="277" r:id="rId9"/>
    <p:sldId id="294" r:id="rId10"/>
    <p:sldId id="296" r:id="rId11"/>
    <p:sldId id="266" r:id="rId12"/>
    <p:sldId id="282" r:id="rId13"/>
    <p:sldId id="283" r:id="rId14"/>
    <p:sldId id="284" r:id="rId15"/>
    <p:sldId id="286" r:id="rId16"/>
    <p:sldId id="287" r:id="rId17"/>
    <p:sldId id="289" r:id="rId18"/>
    <p:sldId id="298" r:id="rId19"/>
    <p:sldId id="300" r:id="rId20"/>
    <p:sldId id="280"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8">
          <p15:clr>
            <a:srgbClr val="A4A3A4"/>
          </p15:clr>
        </p15:guide>
        <p15:guide id="2" orient="horz" pos="65">
          <p15:clr>
            <a:srgbClr val="A4A3A4"/>
          </p15:clr>
        </p15:guide>
        <p15:guide id="3" orient="horz" pos="169">
          <p15:clr>
            <a:srgbClr val="A4A3A4"/>
          </p15:clr>
        </p15:guide>
        <p15:guide id="4" orient="horz" pos="3887">
          <p15:clr>
            <a:srgbClr val="A4A3A4"/>
          </p15:clr>
        </p15:guide>
        <p15:guide id="5" orient="horz" pos="1057">
          <p15:clr>
            <a:srgbClr val="A4A3A4"/>
          </p15:clr>
        </p15:guide>
        <p15:guide id="6" pos="2441">
          <p15:clr>
            <a:srgbClr val="A4A3A4"/>
          </p15:clr>
        </p15:guide>
        <p15:guide id="7" pos="2656">
          <p15:clr>
            <a:srgbClr val="A4A3A4"/>
          </p15:clr>
        </p15:guide>
        <p15:guide id="8" pos="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24C"/>
    <a:srgbClr val="E0C0C7"/>
    <a:srgbClr val="000000"/>
    <a:srgbClr val="993366"/>
    <a:srgbClr val="9900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snapToGrid="0" showGuides="1">
      <p:cViewPr varScale="1">
        <p:scale>
          <a:sx n="110" d="100"/>
          <a:sy n="110" d="100"/>
        </p:scale>
        <p:origin x="1794" y="108"/>
      </p:cViewPr>
      <p:guideLst>
        <p:guide orient="horz" pos="1758"/>
        <p:guide orient="horz" pos="65"/>
        <p:guide orient="horz" pos="169"/>
        <p:guide orient="horz" pos="3887"/>
        <p:guide orient="horz" pos="1057"/>
        <p:guide pos="2441"/>
        <p:guide pos="2656"/>
        <p:guide pos="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33" Type="http://schemas.openxmlformats.org/officeDocument/2006/relationships/customXml" Target="../customXml/item6.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32" Type="http://schemas.openxmlformats.org/officeDocument/2006/relationships/customXml" Target="../customXml/item5.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 Id="rId30" Type="http://schemas.openxmlformats.org/officeDocument/2006/relationships/customXml" Target="../customXml/item3.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87D7F-ADFE-4D09-8537-1DF103C06D0C}" type="datetimeFigureOut">
              <a:rPr lang="en-GB" smtClean="0"/>
              <a:t>07/01/2016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EEB6CF-AD96-42EA-8DA6-A5BA9F12F360}" type="slidenum">
              <a:rPr lang="en-GB" smtClean="0"/>
              <a:t>‹#›</a:t>
            </a:fld>
            <a:endParaRPr lang="en-GB"/>
          </a:p>
        </p:txBody>
      </p:sp>
    </p:spTree>
    <p:extLst>
      <p:ext uri="{BB962C8B-B14F-4D97-AF65-F5344CB8AC3E}">
        <p14:creationId xmlns:p14="http://schemas.microsoft.com/office/powerpoint/2010/main" val="225196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D5344A-2623-8E4E-BEB4-F32B5DF253E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74452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88F9B6B-DFFF-4126-AB29-8C787A62B241}" type="slidenum">
              <a:rPr lang="en-GB" smtClean="0">
                <a:solidFill>
                  <a:prstClr val="black"/>
                </a:solidFill>
              </a:rPr>
              <a:pPr>
                <a:defRPr/>
              </a:pPr>
              <a:t>3</a:t>
            </a:fld>
            <a:endParaRPr lang="en-GB" dirty="0">
              <a:solidFill>
                <a:prstClr val="black"/>
              </a:solidFill>
            </a:endParaRPr>
          </a:p>
        </p:txBody>
      </p:sp>
    </p:spTree>
    <p:extLst>
      <p:ext uri="{BB962C8B-B14F-4D97-AF65-F5344CB8AC3E}">
        <p14:creationId xmlns:p14="http://schemas.microsoft.com/office/powerpoint/2010/main" val="4019395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88F9B6B-DFFF-4126-AB29-8C787A62B241}" type="slidenum">
              <a:rPr lang="en-GB" smtClean="0">
                <a:solidFill>
                  <a:prstClr val="black"/>
                </a:solidFill>
              </a:rPr>
              <a:pPr>
                <a:defRPr/>
              </a:pPr>
              <a:t>4</a:t>
            </a:fld>
            <a:endParaRPr lang="en-GB" dirty="0">
              <a:solidFill>
                <a:prstClr val="black"/>
              </a:solidFill>
            </a:endParaRPr>
          </a:p>
        </p:txBody>
      </p:sp>
    </p:spTree>
    <p:extLst>
      <p:ext uri="{BB962C8B-B14F-4D97-AF65-F5344CB8AC3E}">
        <p14:creationId xmlns:p14="http://schemas.microsoft.com/office/powerpoint/2010/main" val="4019395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1A4886F4-16D2-45E4-9DA0-250A9036714E}"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9" name="Title 1"/>
          <p:cNvSpPr>
            <a:spLocks noGrp="1"/>
          </p:cNvSpPr>
          <p:nvPr>
            <p:ph type="ctrTitle"/>
          </p:nvPr>
        </p:nvSpPr>
        <p:spPr>
          <a:xfrm>
            <a:off x="871538" y="2470150"/>
            <a:ext cx="7384960" cy="692150"/>
          </a:xfrm>
          <a:prstGeom prst="rect">
            <a:avLst/>
          </a:prstGeom>
        </p:spPr>
        <p:txBody>
          <a:bodyPr anchor="b" anchorCtr="0">
            <a:noAutofit/>
          </a:bodyPr>
          <a:lstStyle>
            <a:lvl1pPr algn="l">
              <a:defRPr sz="4000" b="1" i="0" baseline="0">
                <a:solidFill>
                  <a:schemeClr val="tx2"/>
                </a:solidFill>
                <a:latin typeface="Arial"/>
                <a:cs typeface="Arial"/>
              </a:defRPr>
            </a:lvl1pPr>
          </a:lstStyle>
          <a:p>
            <a:r>
              <a:rPr lang="en-GB" dirty="0" smtClean="0"/>
              <a:t>Click to edit Master title style</a:t>
            </a:r>
            <a:endParaRPr lang="en-US" dirty="0"/>
          </a:p>
        </p:txBody>
      </p:sp>
      <p:sp>
        <p:nvSpPr>
          <p:cNvPr id="10" name="Subtitle 2"/>
          <p:cNvSpPr>
            <a:spLocks noGrp="1"/>
          </p:cNvSpPr>
          <p:nvPr>
            <p:ph type="subTitle" idx="1"/>
          </p:nvPr>
        </p:nvSpPr>
        <p:spPr>
          <a:xfrm>
            <a:off x="871537" y="3265043"/>
            <a:ext cx="7383463" cy="1637157"/>
          </a:xfrm>
          <a:prstGeom prst="rect">
            <a:avLst/>
          </a:prstGeom>
        </p:spPr>
        <p:txBody>
          <a:bodyPr anchor="t" anchorCtr="0">
            <a:noAutofit/>
          </a:bodyPr>
          <a:lstStyle>
            <a:lvl1pPr marL="0" indent="0" algn="l">
              <a:buNone/>
              <a:defRPr sz="2000" b="1"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950" y="462587"/>
            <a:ext cx="2187865" cy="875146"/>
          </a:xfrm>
          <a:prstGeom prst="rect">
            <a:avLst/>
          </a:prstGeom>
        </p:spPr>
      </p:pic>
    </p:spTree>
    <p:extLst>
      <p:ext uri="{BB962C8B-B14F-4D97-AF65-F5344CB8AC3E}">
        <p14:creationId xmlns:p14="http://schemas.microsoft.com/office/powerpoint/2010/main" val="108070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left - X2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361428"/>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714053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42739658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left - Text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576263" y="1428750"/>
            <a:ext cx="3560762" cy="4000500"/>
          </a:xfrm>
          <a:prstGeom prst="rect">
            <a:avLst/>
          </a:prstGeom>
        </p:spPr>
        <p:txBody>
          <a:bodyPr/>
          <a:lstStyle/>
          <a:p>
            <a:endParaRPr lang="en-GB" dirty="0"/>
          </a:p>
        </p:txBody>
      </p:sp>
      <p:sp>
        <p:nvSpPr>
          <p:cNvPr id="9" name="Text Placeholder 8"/>
          <p:cNvSpPr>
            <a:spLocks noGrp="1"/>
          </p:cNvSpPr>
          <p:nvPr>
            <p:ph type="body" sz="quarter" idx="11"/>
          </p:nvPr>
        </p:nvSpPr>
        <p:spPr>
          <a:xfrm>
            <a:off x="4532313" y="1600200"/>
            <a:ext cx="4035425" cy="549275"/>
          </a:xfrm>
          <a:prstGeom prst="rect">
            <a:avLst/>
          </a:prstGeo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41094454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left - Picture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4989327" y="1428750"/>
            <a:ext cx="3560762" cy="4000500"/>
          </a:xfrm>
          <a:prstGeom prst="rect">
            <a:avLst/>
          </a:prstGeom>
        </p:spPr>
        <p:txBody>
          <a:bodyPr/>
          <a:lstStyle/>
          <a:p>
            <a:endParaRPr lang="en-GB" dirty="0"/>
          </a:p>
        </p:txBody>
      </p:sp>
      <p:sp>
        <p:nvSpPr>
          <p:cNvPr id="9" name="Text Placeholder 8"/>
          <p:cNvSpPr>
            <a:spLocks noGrp="1"/>
          </p:cNvSpPr>
          <p:nvPr>
            <p:ph type="body" sz="quarter" idx="11"/>
          </p:nvPr>
        </p:nvSpPr>
        <p:spPr>
          <a:xfrm>
            <a:off x="576263" y="1591574"/>
            <a:ext cx="4035425" cy="549275"/>
          </a:xfrm>
          <a:prstGeom prst="rect">
            <a:avLst/>
          </a:prstGeo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35494941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Tree>
    <p:extLst>
      <p:ext uri="{BB962C8B-B14F-4D97-AF65-F5344CB8AC3E}">
        <p14:creationId xmlns:p14="http://schemas.microsoft.com/office/powerpoint/2010/main" val="134270131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1A4886F4-16D2-45E4-9DA0-250A9036714E}"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9" name="Title 1"/>
          <p:cNvSpPr>
            <a:spLocks noGrp="1"/>
          </p:cNvSpPr>
          <p:nvPr>
            <p:ph type="ctrTitle"/>
          </p:nvPr>
        </p:nvSpPr>
        <p:spPr>
          <a:xfrm>
            <a:off x="871538" y="2470150"/>
            <a:ext cx="7384960" cy="692150"/>
          </a:xfrm>
          <a:prstGeom prst="rect">
            <a:avLst/>
          </a:prstGeom>
        </p:spPr>
        <p:txBody>
          <a:bodyPr anchor="b" anchorCtr="0">
            <a:noAutofit/>
          </a:bodyPr>
          <a:lstStyle>
            <a:lvl1pPr algn="l">
              <a:defRPr sz="4000" b="1" i="0" baseline="0">
                <a:solidFill>
                  <a:srgbClr val="9C1C5F"/>
                </a:solidFill>
                <a:latin typeface="Arial"/>
                <a:cs typeface="Arial"/>
              </a:defRPr>
            </a:lvl1pPr>
          </a:lstStyle>
          <a:p>
            <a:r>
              <a:rPr lang="en-GB" dirty="0" smtClean="0"/>
              <a:t>Click to edit Master title style</a:t>
            </a:r>
            <a:endParaRPr lang="en-US" dirty="0"/>
          </a:p>
        </p:txBody>
      </p:sp>
      <p:sp>
        <p:nvSpPr>
          <p:cNvPr id="10" name="Subtitle 2"/>
          <p:cNvSpPr>
            <a:spLocks noGrp="1"/>
          </p:cNvSpPr>
          <p:nvPr>
            <p:ph type="subTitle" idx="1"/>
          </p:nvPr>
        </p:nvSpPr>
        <p:spPr>
          <a:xfrm>
            <a:off x="871537" y="3265043"/>
            <a:ext cx="7383463" cy="1637157"/>
          </a:xfrm>
          <a:prstGeom prst="rect">
            <a:avLst/>
          </a:prstGeom>
        </p:spPr>
        <p:txBody>
          <a:bodyPr anchor="t" anchorCtr="0">
            <a:noAutofit/>
          </a:bodyPr>
          <a:lstStyle>
            <a:lvl1pPr marL="0" indent="0" algn="l">
              <a:buNone/>
              <a:defRPr sz="2000" b="1"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7238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tmplLst>
          <p:tmpl lvl="1">
            <p:tnLst>
              <p:par>
                <p:cTn presetID="47"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anim calcmode="lin" valueType="num">
                      <p:cBhvr>
                        <p:cTn dur="1000" fill="hold"/>
                        <p:tgtEl>
                          <p:spTgt spid="10"/>
                        </p:tgtEl>
                        <p:attrNameLst>
                          <p:attrName>ppt_x</p:attrName>
                        </p:attrNameLst>
                      </p:cBhvr>
                      <p:tavLst>
                        <p:tav tm="0">
                          <p:val>
                            <p:strVal val="#ppt_x"/>
                          </p:val>
                        </p:tav>
                        <p:tav tm="100000">
                          <p:val>
                            <p:strVal val="#ppt_x"/>
                          </p:val>
                        </p:tav>
                      </p:tavLst>
                    </p:anim>
                    <p:anim calcmode="lin" valueType="num">
                      <p:cBhvr>
                        <p:cTn dur="1000" fill="hold"/>
                        <p:tgtEl>
                          <p:spTgt spid="10"/>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a:xfrm>
            <a:off x="576263" y="216000"/>
            <a:ext cx="7991475" cy="900000"/>
          </a:xfrm>
          <a:prstGeom prst="rect">
            <a:avLst/>
          </a:prstGeom>
        </p:spPr>
        <p:txBody>
          <a:bodyPr anchor="t"/>
          <a:lstStyle>
            <a:lvl1pPr>
              <a:defRPr>
                <a:solidFill>
                  <a:srgbClr val="9C1C5F"/>
                </a:solidFill>
              </a:defRPr>
            </a:lvl1pPr>
          </a:lstStyle>
          <a:p>
            <a:r>
              <a:rPr lang="en-US" dirty="0" smtClean="0"/>
              <a:t>Click to edit Master title style</a:t>
            </a:r>
            <a:endParaRPr lang="en-GB" dirty="0"/>
          </a:p>
        </p:txBody>
      </p:sp>
      <p:sp>
        <p:nvSpPr>
          <p:cNvPr id="7" name="Content Placeholder 6"/>
          <p:cNvSpPr>
            <a:spLocks noGrp="1"/>
          </p:cNvSpPr>
          <p:nvPr>
            <p:ph sz="quarter" idx="10"/>
          </p:nvPr>
        </p:nvSpPr>
        <p:spPr>
          <a:xfrm>
            <a:off x="576263" y="1143000"/>
            <a:ext cx="7991475" cy="4320000"/>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0969094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143000"/>
            <a:ext cx="7972387" cy="24418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3847549"/>
            <a:ext cx="7972387" cy="1777655"/>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882041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inance -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143000"/>
            <a:ext cx="7991475" cy="34771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791808"/>
            <a:ext cx="7972387" cy="95836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81207884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ata top - Data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143000"/>
            <a:ext cx="7972387" cy="216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3430083"/>
            <a:ext cx="7972387" cy="2160000"/>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511787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a:xfrm>
            <a:off x="576263" y="216000"/>
            <a:ext cx="7991475" cy="900000"/>
          </a:xfrm>
          <a:prstGeom prst="rect">
            <a:avLst/>
          </a:prstGeom>
        </p:spPr>
        <p:txBody>
          <a:bodyPr anchor="t"/>
          <a:lstStyle>
            <a:lvl1pPr>
              <a:defRPr>
                <a:solidFill>
                  <a:schemeClr val="tx2"/>
                </a:solidFill>
              </a:defRPr>
            </a:lvl1pPr>
          </a:lstStyle>
          <a:p>
            <a:r>
              <a:rPr lang="en-US" dirty="0" smtClean="0"/>
              <a:t>Click to edit Master title style</a:t>
            </a:r>
            <a:endParaRPr lang="en-GB" dirty="0"/>
          </a:p>
        </p:txBody>
      </p:sp>
      <p:sp>
        <p:nvSpPr>
          <p:cNvPr id="7" name="Content Placeholder 6"/>
          <p:cNvSpPr>
            <a:spLocks noGrp="1"/>
          </p:cNvSpPr>
          <p:nvPr>
            <p:ph sz="quarter" idx="10"/>
          </p:nvPr>
        </p:nvSpPr>
        <p:spPr>
          <a:xfrm>
            <a:off x="576263" y="1332000"/>
            <a:ext cx="7991475" cy="4320000"/>
          </a:xfrm>
          <a:prstGeom prst="rect">
            <a:avLst/>
          </a:prstGeo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298597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X2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736945" cy="24418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9" name="Content Placeholder 6"/>
          <p:cNvSpPr>
            <a:spLocks noGrp="1"/>
          </p:cNvSpPr>
          <p:nvPr>
            <p:ph sz="quarter" idx="12"/>
          </p:nvPr>
        </p:nvSpPr>
        <p:spPr>
          <a:xfrm>
            <a:off x="4831055" y="1332000"/>
            <a:ext cx="3736945" cy="24418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824142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ata left - Text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591228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left -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18985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hrat Left - Graph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6"/>
          <p:cNvSpPr>
            <a:spLocks noGrp="1"/>
          </p:cNvSpPr>
          <p:nvPr>
            <p:ph sz="quarter" idx="12"/>
          </p:nvPr>
        </p:nvSpPr>
        <p:spPr>
          <a:xfrm>
            <a:off x="576263" y="3704427"/>
            <a:ext cx="3823209"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075692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left - X2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143000"/>
            <a:ext cx="3823209" cy="4559968"/>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143000"/>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62473632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8" name="Title 7"/>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938365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left - Text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8" name="Title 7"/>
          <p:cNvSpPr>
            <a:spLocks noGrp="1"/>
          </p:cNvSpPr>
          <p:nvPr>
            <p:ph type="title"/>
          </p:nvPr>
        </p:nvSpPr>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576263" y="1428750"/>
            <a:ext cx="3560762" cy="4000500"/>
          </a:xfrm>
        </p:spPr>
        <p:txBody>
          <a:bodyPr/>
          <a:lstStyle/>
          <a:p>
            <a:endParaRPr lang="en-GB"/>
          </a:p>
        </p:txBody>
      </p:sp>
      <p:sp>
        <p:nvSpPr>
          <p:cNvPr id="9" name="Text Placeholder 8"/>
          <p:cNvSpPr>
            <a:spLocks noGrp="1"/>
          </p:cNvSpPr>
          <p:nvPr>
            <p:ph type="body" sz="quarter" idx="11"/>
          </p:nvPr>
        </p:nvSpPr>
        <p:spPr>
          <a:xfrm>
            <a:off x="4532313" y="1600200"/>
            <a:ext cx="4035425" cy="549275"/>
          </a:xfr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2626231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left - Picture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8" name="Title 7"/>
          <p:cNvSpPr>
            <a:spLocks noGrp="1"/>
          </p:cNvSpPr>
          <p:nvPr>
            <p:ph type="title"/>
          </p:nvPr>
        </p:nvSpPr>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4989327" y="1428750"/>
            <a:ext cx="3560762" cy="4000500"/>
          </a:xfrm>
        </p:spPr>
        <p:txBody>
          <a:bodyPr/>
          <a:lstStyle/>
          <a:p>
            <a:endParaRPr lang="en-GB"/>
          </a:p>
        </p:txBody>
      </p:sp>
      <p:sp>
        <p:nvSpPr>
          <p:cNvPr id="9" name="Text Placeholder 8"/>
          <p:cNvSpPr>
            <a:spLocks noGrp="1"/>
          </p:cNvSpPr>
          <p:nvPr>
            <p:ph type="body" sz="quarter" idx="11"/>
          </p:nvPr>
        </p:nvSpPr>
        <p:spPr>
          <a:xfrm>
            <a:off x="576263" y="1591574"/>
            <a:ext cx="4035425" cy="549275"/>
          </a:xfr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13004815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Tree>
    <p:extLst>
      <p:ext uri="{BB962C8B-B14F-4D97-AF65-F5344CB8AC3E}">
        <p14:creationId xmlns:p14="http://schemas.microsoft.com/office/powerpoint/2010/main" val="19815514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6000" y="101599"/>
            <a:ext cx="7992000" cy="821267"/>
          </a:xfrm>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fld id="{D24B8CF1-A971-D54F-84FF-8954493BE0E0}" type="datetimeFigureOut">
              <a:rPr lang="en-US" sz="2400">
                <a:solidFill>
                  <a:srgbClr val="6E6E6E"/>
                </a:solidFill>
                <a:ea typeface="MS PGothic" panose="020B0600070205080204" pitchFamily="34" charset="-128"/>
              </a:rPr>
              <a:pPr fontAlgn="base">
                <a:spcBef>
                  <a:spcPct val="0"/>
                </a:spcBef>
                <a:spcAft>
                  <a:spcPct val="0"/>
                </a:spcAft>
              </a:pPr>
              <a:t>1/7/2016</a:t>
            </a:fld>
            <a:endParaRPr lang="en-GB" sz="2400" dirty="0">
              <a:solidFill>
                <a:srgbClr val="6E6E6E"/>
              </a:solidFill>
              <a:ea typeface="MS PGothic" panose="020B0600070205080204"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lang="en-GB" sz="2400" dirty="0">
              <a:solidFill>
                <a:srgbClr val="6E6E6E"/>
              </a:solidFill>
              <a:ea typeface="MS PGothic" panose="020B0600070205080204" pitchFamily="34"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EC64A529-0045-5646-812B-7D8040673B77}" type="slidenum">
              <a:rPr lang="en-GB" sz="2400">
                <a:solidFill>
                  <a:srgbClr val="6E6E6E"/>
                </a:solidFill>
                <a:ea typeface="MS PGothic" panose="020B0600070205080204" pitchFamily="34" charset="-128"/>
              </a:rPr>
              <a:pPr fontAlgn="base">
                <a:spcBef>
                  <a:spcPct val="0"/>
                </a:spcBef>
                <a:spcAft>
                  <a:spcPct val="0"/>
                </a:spcAft>
              </a:pPr>
              <a:t>‹#›</a:t>
            </a:fld>
            <a:endParaRPr lang="en-GB" sz="2400" dirty="0">
              <a:solidFill>
                <a:srgbClr val="6E6E6E"/>
              </a:solidFill>
              <a:ea typeface="MS PGothic" panose="020B0600070205080204" pitchFamily="34" charset="-128"/>
            </a:endParaRPr>
          </a:p>
        </p:txBody>
      </p:sp>
    </p:spTree>
    <p:extLst>
      <p:ext uri="{BB962C8B-B14F-4D97-AF65-F5344CB8AC3E}">
        <p14:creationId xmlns:p14="http://schemas.microsoft.com/office/powerpoint/2010/main" val="34471716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7972387"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22847017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279400" y="6451602"/>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1A4886F4-16D2-45E4-9DA0-250A9036714E}"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9" name="Title 1"/>
          <p:cNvSpPr>
            <a:spLocks noGrp="1"/>
          </p:cNvSpPr>
          <p:nvPr>
            <p:ph type="ctrTitle"/>
          </p:nvPr>
        </p:nvSpPr>
        <p:spPr>
          <a:xfrm>
            <a:off x="871538" y="2470150"/>
            <a:ext cx="7384960" cy="692150"/>
          </a:xfrm>
          <a:prstGeom prst="rect">
            <a:avLst/>
          </a:prstGeom>
        </p:spPr>
        <p:txBody>
          <a:bodyPr anchor="b" anchorCtr="0">
            <a:noAutofit/>
          </a:bodyPr>
          <a:lstStyle>
            <a:lvl1pPr algn="l">
              <a:defRPr sz="4000" b="1" i="0" baseline="0">
                <a:solidFill>
                  <a:schemeClr val="tx2"/>
                </a:solidFill>
                <a:latin typeface="Arial"/>
                <a:cs typeface="Arial"/>
              </a:defRPr>
            </a:lvl1pPr>
          </a:lstStyle>
          <a:p>
            <a:r>
              <a:rPr lang="en-GB" dirty="0" smtClean="0"/>
              <a:t>Click to edit Master title style</a:t>
            </a:r>
            <a:endParaRPr lang="en-US" dirty="0"/>
          </a:p>
        </p:txBody>
      </p:sp>
      <p:sp>
        <p:nvSpPr>
          <p:cNvPr id="10" name="Subtitle 2"/>
          <p:cNvSpPr>
            <a:spLocks noGrp="1"/>
          </p:cNvSpPr>
          <p:nvPr>
            <p:ph type="subTitle" idx="1"/>
          </p:nvPr>
        </p:nvSpPr>
        <p:spPr>
          <a:xfrm>
            <a:off x="871537" y="3265045"/>
            <a:ext cx="7383463" cy="1637157"/>
          </a:xfrm>
          <a:prstGeom prst="rect">
            <a:avLst/>
          </a:prstGeom>
        </p:spPr>
        <p:txBody>
          <a:bodyPr anchor="t" anchorCtr="0">
            <a:noAutofit/>
          </a:bodyPr>
          <a:lstStyle>
            <a:lvl1pPr marL="0" indent="0" algn="l">
              <a:buNone/>
              <a:defRPr sz="2000" b="1"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951" y="462587"/>
            <a:ext cx="2187865" cy="875146"/>
          </a:xfrm>
          <a:prstGeom prst="rect">
            <a:avLst/>
          </a:prstGeom>
        </p:spPr>
      </p:pic>
    </p:spTree>
    <p:extLst>
      <p:ext uri="{BB962C8B-B14F-4D97-AF65-F5344CB8AC3E}">
        <p14:creationId xmlns:p14="http://schemas.microsoft.com/office/powerpoint/2010/main" val="37920205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a:xfrm>
            <a:off x="576264" y="216000"/>
            <a:ext cx="7991475" cy="900000"/>
          </a:xfrm>
          <a:prstGeom prst="rect">
            <a:avLst/>
          </a:prstGeom>
        </p:spPr>
        <p:txBody>
          <a:bodyPr anchor="t"/>
          <a:lstStyle>
            <a:lvl1pPr>
              <a:defRPr>
                <a:solidFill>
                  <a:schemeClr val="tx2"/>
                </a:solidFill>
              </a:defRPr>
            </a:lvl1pPr>
          </a:lstStyle>
          <a:p>
            <a:r>
              <a:rPr lang="en-US" dirty="0" smtClean="0"/>
              <a:t>Click to edit Master title style</a:t>
            </a:r>
            <a:endParaRPr lang="en-GB" dirty="0"/>
          </a:p>
        </p:txBody>
      </p:sp>
      <p:sp>
        <p:nvSpPr>
          <p:cNvPr id="7" name="Content Placeholder 6"/>
          <p:cNvSpPr>
            <a:spLocks noGrp="1"/>
          </p:cNvSpPr>
          <p:nvPr>
            <p:ph sz="quarter" idx="10"/>
          </p:nvPr>
        </p:nvSpPr>
        <p:spPr>
          <a:xfrm>
            <a:off x="576264" y="1332000"/>
            <a:ext cx="7991475" cy="4320000"/>
          </a:xfr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139006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4" y="1332000"/>
            <a:ext cx="7972387" cy="24418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4" y="4036551"/>
            <a:ext cx="7972387" cy="1777655"/>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728404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nance -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4" y="870438"/>
            <a:ext cx="7991475" cy="3815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4" y="4791810"/>
            <a:ext cx="7972387" cy="95836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599692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ata top - Data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4" y="1332000"/>
            <a:ext cx="7972387" cy="216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4" y="3619083"/>
            <a:ext cx="7972387" cy="2160000"/>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071840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X2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4" y="1332000"/>
            <a:ext cx="3736945" cy="24418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4" y="4036551"/>
            <a:ext cx="7972387" cy="1777655"/>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9" name="Content Placeholder 6"/>
          <p:cNvSpPr>
            <a:spLocks noGrp="1"/>
          </p:cNvSpPr>
          <p:nvPr>
            <p:ph sz="quarter" idx="12"/>
          </p:nvPr>
        </p:nvSpPr>
        <p:spPr>
          <a:xfrm>
            <a:off x="4831056" y="1332000"/>
            <a:ext cx="3736945" cy="24418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366353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ata left - Text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40081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left -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627962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hrat Left - Graph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2"/>
            <a:ext cx="3823209"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2"/>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6"/>
          <p:cNvSpPr>
            <a:spLocks noGrp="1"/>
          </p:cNvSpPr>
          <p:nvPr>
            <p:ph sz="quarter" idx="12"/>
          </p:nvPr>
        </p:nvSpPr>
        <p:spPr>
          <a:xfrm>
            <a:off x="576263" y="3704428"/>
            <a:ext cx="3823209"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8"/>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1135049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xt left - X2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361428"/>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2"/>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8"/>
            <a:ext cx="3805958" cy="1989001"/>
          </a:xfr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0321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nance -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870438"/>
            <a:ext cx="7991475" cy="381586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791808"/>
            <a:ext cx="7972387" cy="95836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39906926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2"/>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8" name="Title 7"/>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044794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eft - Text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2"/>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8" name="Title 7"/>
          <p:cNvSpPr>
            <a:spLocks noGrp="1"/>
          </p:cNvSpPr>
          <p:nvPr>
            <p:ph type="title"/>
          </p:nvPr>
        </p:nvSpPr>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576263" y="1428750"/>
            <a:ext cx="3560762" cy="4000500"/>
          </a:xfrm>
        </p:spPr>
        <p:txBody>
          <a:bodyPr/>
          <a:lstStyle/>
          <a:p>
            <a:endParaRPr lang="en-GB"/>
          </a:p>
        </p:txBody>
      </p:sp>
      <p:sp>
        <p:nvSpPr>
          <p:cNvPr id="9" name="Text Placeholder 8"/>
          <p:cNvSpPr>
            <a:spLocks noGrp="1"/>
          </p:cNvSpPr>
          <p:nvPr>
            <p:ph type="body" sz="quarter" idx="11"/>
          </p:nvPr>
        </p:nvSpPr>
        <p:spPr>
          <a:xfrm>
            <a:off x="4532314" y="1600202"/>
            <a:ext cx="4035425" cy="549275"/>
          </a:xfr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31646" y="6131665"/>
            <a:ext cx="1974850" cy="789940"/>
          </a:xfrm>
          <a:prstGeom prst="rect">
            <a:avLst/>
          </a:prstGeom>
        </p:spPr>
      </p:pic>
    </p:spTree>
    <p:extLst>
      <p:ext uri="{BB962C8B-B14F-4D97-AF65-F5344CB8AC3E}">
        <p14:creationId xmlns:p14="http://schemas.microsoft.com/office/powerpoint/2010/main" val="36775256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left - Picture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2"/>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8" name="Title 7"/>
          <p:cNvSpPr>
            <a:spLocks noGrp="1"/>
          </p:cNvSpPr>
          <p:nvPr>
            <p:ph type="title"/>
          </p:nvPr>
        </p:nvSpPr>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4989327" y="1428750"/>
            <a:ext cx="3560762" cy="4000500"/>
          </a:xfrm>
        </p:spPr>
        <p:txBody>
          <a:bodyPr/>
          <a:lstStyle/>
          <a:p>
            <a:endParaRPr lang="en-GB"/>
          </a:p>
        </p:txBody>
      </p:sp>
      <p:sp>
        <p:nvSpPr>
          <p:cNvPr id="9" name="Text Placeholder 8"/>
          <p:cNvSpPr>
            <a:spLocks noGrp="1"/>
          </p:cNvSpPr>
          <p:nvPr>
            <p:ph type="body" sz="quarter" idx="11"/>
          </p:nvPr>
        </p:nvSpPr>
        <p:spPr>
          <a:xfrm>
            <a:off x="576264" y="1591576"/>
            <a:ext cx="4035425" cy="549275"/>
          </a:xfr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13610861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2"/>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Tree>
    <p:extLst>
      <p:ext uri="{BB962C8B-B14F-4D97-AF65-F5344CB8AC3E}">
        <p14:creationId xmlns:p14="http://schemas.microsoft.com/office/powerpoint/2010/main" val="12675810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A4886F4-16D2-45E4-9DA0-250A9036714E}" type="slidenum">
              <a:rPr lang="en-GB" sz="1000">
                <a:solidFill>
                  <a:srgbClr val="6E6E6E"/>
                </a:solidFill>
              </a:rPr>
              <a:pPr eaLnBrk="1" hangingPunct="1"/>
              <a:t>‹#›</a:t>
            </a:fld>
            <a:endParaRPr lang="en-GB" sz="1000" dirty="0">
              <a:solidFill>
                <a:srgbClr val="6E6E6E"/>
              </a:solidFill>
            </a:endParaRPr>
          </a:p>
        </p:txBody>
      </p:sp>
      <p:sp>
        <p:nvSpPr>
          <p:cNvPr id="9" name="Title 1"/>
          <p:cNvSpPr>
            <a:spLocks noGrp="1"/>
          </p:cNvSpPr>
          <p:nvPr>
            <p:ph type="ctrTitle"/>
          </p:nvPr>
        </p:nvSpPr>
        <p:spPr>
          <a:xfrm>
            <a:off x="871538" y="2470150"/>
            <a:ext cx="7384960" cy="692150"/>
          </a:xfrm>
          <a:prstGeom prst="rect">
            <a:avLst/>
          </a:prstGeom>
        </p:spPr>
        <p:txBody>
          <a:bodyPr anchor="b" anchorCtr="0">
            <a:noAutofit/>
          </a:bodyPr>
          <a:lstStyle>
            <a:lvl1pPr algn="l">
              <a:defRPr sz="4000" b="1" i="0" baseline="0">
                <a:solidFill>
                  <a:schemeClr val="tx2"/>
                </a:solidFill>
                <a:latin typeface="Arial"/>
                <a:cs typeface="Arial"/>
              </a:defRPr>
            </a:lvl1pPr>
          </a:lstStyle>
          <a:p>
            <a:r>
              <a:rPr lang="en-GB" dirty="0" smtClean="0"/>
              <a:t>Click to edit Master title style</a:t>
            </a:r>
            <a:endParaRPr lang="en-US" dirty="0"/>
          </a:p>
        </p:txBody>
      </p:sp>
      <p:sp>
        <p:nvSpPr>
          <p:cNvPr id="10" name="Subtitle 2"/>
          <p:cNvSpPr>
            <a:spLocks noGrp="1"/>
          </p:cNvSpPr>
          <p:nvPr>
            <p:ph type="subTitle" idx="1"/>
          </p:nvPr>
        </p:nvSpPr>
        <p:spPr>
          <a:xfrm>
            <a:off x="871537" y="3265043"/>
            <a:ext cx="7383463" cy="1637157"/>
          </a:xfrm>
          <a:prstGeom prst="rect">
            <a:avLst/>
          </a:prstGeom>
        </p:spPr>
        <p:txBody>
          <a:bodyPr anchor="t" anchorCtr="0">
            <a:noAutofit/>
          </a:bodyPr>
          <a:lstStyle>
            <a:lvl1pPr marL="0" indent="0" algn="l">
              <a:buNone/>
              <a:defRPr sz="2000" b="1"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950" y="462587"/>
            <a:ext cx="2187865" cy="875146"/>
          </a:xfrm>
          <a:prstGeom prst="rect">
            <a:avLst/>
          </a:prstGeom>
        </p:spPr>
      </p:pic>
    </p:spTree>
    <p:extLst>
      <p:ext uri="{BB962C8B-B14F-4D97-AF65-F5344CB8AC3E}">
        <p14:creationId xmlns:p14="http://schemas.microsoft.com/office/powerpoint/2010/main" val="71075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a:xfrm>
            <a:off x="576263" y="216000"/>
            <a:ext cx="7991475" cy="900000"/>
          </a:xfrm>
          <a:prstGeom prst="rect">
            <a:avLst/>
          </a:prstGeom>
        </p:spPr>
        <p:txBody>
          <a:bodyPr anchor="t"/>
          <a:lstStyle>
            <a:lvl1pPr>
              <a:defRPr>
                <a:solidFill>
                  <a:schemeClr val="tx2"/>
                </a:solidFill>
              </a:defRPr>
            </a:lvl1pPr>
          </a:lstStyle>
          <a:p>
            <a:r>
              <a:rPr lang="en-US" dirty="0" smtClean="0"/>
              <a:t>Click to edit Master title style</a:t>
            </a:r>
            <a:endParaRPr lang="en-GB" dirty="0"/>
          </a:p>
        </p:txBody>
      </p:sp>
      <p:sp>
        <p:nvSpPr>
          <p:cNvPr id="7" name="Content Placeholder 6"/>
          <p:cNvSpPr>
            <a:spLocks noGrp="1"/>
          </p:cNvSpPr>
          <p:nvPr>
            <p:ph sz="quarter" idx="10"/>
          </p:nvPr>
        </p:nvSpPr>
        <p:spPr>
          <a:xfrm>
            <a:off x="576263" y="1332000"/>
            <a:ext cx="7991475" cy="4320000"/>
          </a:xfrm>
          <a:prstGeom prst="rect">
            <a:avLst/>
          </a:prstGeo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0557375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7972387"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41606584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Finance -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870438"/>
            <a:ext cx="7991475" cy="381586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791808"/>
            <a:ext cx="7972387" cy="95836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93567545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Data top - Data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7972387" cy="2160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3619083"/>
            <a:ext cx="7972387" cy="2160000"/>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66257439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X2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736945"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9" name="Content Placeholder 6"/>
          <p:cNvSpPr>
            <a:spLocks noGrp="1"/>
          </p:cNvSpPr>
          <p:nvPr>
            <p:ph sz="quarter" idx="12"/>
          </p:nvPr>
        </p:nvSpPr>
        <p:spPr>
          <a:xfrm>
            <a:off x="4831055" y="1332000"/>
            <a:ext cx="3736945"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1709827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ta top - Data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7972387" cy="2160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3619083"/>
            <a:ext cx="7972387" cy="2160000"/>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05322308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Data left - Text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573789751"/>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ext left -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454656550"/>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Chrat Left - Graph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6"/>
          <p:cNvSpPr>
            <a:spLocks noGrp="1"/>
          </p:cNvSpPr>
          <p:nvPr>
            <p:ph sz="quarter" idx="12"/>
          </p:nvPr>
        </p:nvSpPr>
        <p:spPr>
          <a:xfrm>
            <a:off x="576263" y="3704427"/>
            <a:ext cx="3823209"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821985498"/>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ext left - X2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361428"/>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364367778"/>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3293BDD-1049-40ED-BFEE-93EED81D3985}" type="slidenum">
              <a:rPr lang="en-GB" sz="1000">
                <a:solidFill>
                  <a:srgbClr val="6E6E6E"/>
                </a:solidFill>
              </a:rPr>
              <a:pPr eaLnBrk="1" hangingPunct="1"/>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4520123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Picture left - Text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3293BDD-1049-40ED-BFEE-93EED81D3985}" type="slidenum">
              <a:rPr lang="en-GB" sz="1000">
                <a:solidFill>
                  <a:srgbClr val="6E6E6E"/>
                </a:solidFill>
              </a:rPr>
              <a:pPr eaLnBrk="1" hangingPunct="1"/>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576263" y="1428750"/>
            <a:ext cx="3560762" cy="4000500"/>
          </a:xfrm>
          <a:prstGeom prst="rect">
            <a:avLst/>
          </a:prstGeom>
        </p:spPr>
        <p:txBody>
          <a:bodyPr/>
          <a:lstStyle/>
          <a:p>
            <a:endParaRPr lang="en-GB" dirty="0"/>
          </a:p>
        </p:txBody>
      </p:sp>
      <p:sp>
        <p:nvSpPr>
          <p:cNvPr id="9" name="Text Placeholder 8"/>
          <p:cNvSpPr>
            <a:spLocks noGrp="1"/>
          </p:cNvSpPr>
          <p:nvPr>
            <p:ph type="body" sz="quarter" idx="11"/>
          </p:nvPr>
        </p:nvSpPr>
        <p:spPr>
          <a:xfrm>
            <a:off x="4532313" y="1600200"/>
            <a:ext cx="4035425" cy="549275"/>
          </a:xfrm>
          <a:prstGeom prst="rect">
            <a:avLst/>
          </a:prstGeo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731867451"/>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ext left - Picture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3293BDD-1049-40ED-BFEE-93EED81D3985}" type="slidenum">
              <a:rPr lang="en-GB" sz="1000">
                <a:solidFill>
                  <a:srgbClr val="6E6E6E"/>
                </a:solidFill>
              </a:rPr>
              <a:pPr eaLnBrk="1" hangingPunct="1"/>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4989327" y="1428750"/>
            <a:ext cx="3560762" cy="4000500"/>
          </a:xfrm>
          <a:prstGeom prst="rect">
            <a:avLst/>
          </a:prstGeom>
        </p:spPr>
        <p:txBody>
          <a:bodyPr/>
          <a:lstStyle/>
          <a:p>
            <a:endParaRPr lang="en-GB" dirty="0"/>
          </a:p>
        </p:txBody>
      </p:sp>
      <p:sp>
        <p:nvSpPr>
          <p:cNvPr id="9" name="Text Placeholder 8"/>
          <p:cNvSpPr>
            <a:spLocks noGrp="1"/>
          </p:cNvSpPr>
          <p:nvPr>
            <p:ph type="body" sz="quarter" idx="11"/>
          </p:nvPr>
        </p:nvSpPr>
        <p:spPr>
          <a:xfrm>
            <a:off x="576263" y="1591574"/>
            <a:ext cx="4035425" cy="549275"/>
          </a:xfrm>
          <a:prstGeom prst="rect">
            <a:avLst/>
          </a:prstGeo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3678614708"/>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3293BDD-1049-40ED-BFEE-93EED81D3985}" type="slidenum">
              <a:rPr lang="en-GB" sz="1000">
                <a:solidFill>
                  <a:srgbClr val="6E6E6E"/>
                </a:solidFill>
              </a:rPr>
              <a:pPr eaLnBrk="1" hangingPunct="1"/>
              <a:t>‹#›</a:t>
            </a:fld>
            <a:endParaRPr lang="en-GB" sz="1000" dirty="0">
              <a:solidFill>
                <a:srgbClr val="6E6E6E"/>
              </a:solidFill>
            </a:endParaRPr>
          </a:p>
        </p:txBody>
      </p:sp>
    </p:spTree>
    <p:extLst>
      <p:ext uri="{BB962C8B-B14F-4D97-AF65-F5344CB8AC3E}">
        <p14:creationId xmlns:p14="http://schemas.microsoft.com/office/powerpoint/2010/main" val="30216696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1A4886F4-16D2-45E4-9DA0-250A9036714E}"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9" name="Title 1"/>
          <p:cNvSpPr>
            <a:spLocks noGrp="1"/>
          </p:cNvSpPr>
          <p:nvPr>
            <p:ph type="ctrTitle"/>
          </p:nvPr>
        </p:nvSpPr>
        <p:spPr>
          <a:xfrm>
            <a:off x="871538" y="2470150"/>
            <a:ext cx="7384960" cy="692150"/>
          </a:xfrm>
          <a:prstGeom prst="rect">
            <a:avLst/>
          </a:prstGeom>
        </p:spPr>
        <p:txBody>
          <a:bodyPr anchor="b" anchorCtr="0">
            <a:noAutofit/>
          </a:bodyPr>
          <a:lstStyle>
            <a:lvl1pPr algn="l">
              <a:defRPr sz="4000" b="1" i="0" baseline="0">
                <a:solidFill>
                  <a:schemeClr val="tx2"/>
                </a:solidFill>
                <a:latin typeface="Arial"/>
                <a:cs typeface="Arial"/>
              </a:defRPr>
            </a:lvl1pPr>
          </a:lstStyle>
          <a:p>
            <a:r>
              <a:rPr lang="en-GB" dirty="0" smtClean="0"/>
              <a:t>Click to edit Master title style</a:t>
            </a:r>
            <a:endParaRPr lang="en-US" dirty="0"/>
          </a:p>
        </p:txBody>
      </p:sp>
      <p:sp>
        <p:nvSpPr>
          <p:cNvPr id="10" name="Subtitle 2"/>
          <p:cNvSpPr>
            <a:spLocks noGrp="1"/>
          </p:cNvSpPr>
          <p:nvPr>
            <p:ph type="subTitle" idx="1"/>
          </p:nvPr>
        </p:nvSpPr>
        <p:spPr>
          <a:xfrm>
            <a:off x="871537" y="3265043"/>
            <a:ext cx="7383463" cy="1637157"/>
          </a:xfrm>
          <a:prstGeom prst="rect">
            <a:avLst/>
          </a:prstGeom>
        </p:spPr>
        <p:txBody>
          <a:bodyPr anchor="t" anchorCtr="0">
            <a:noAutofit/>
          </a:bodyPr>
          <a:lstStyle>
            <a:lvl1pPr marL="0" indent="0" algn="l">
              <a:buNone/>
              <a:defRPr sz="2000" b="1" i="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950" y="462587"/>
            <a:ext cx="2187865" cy="875146"/>
          </a:xfrm>
          <a:prstGeom prst="rect">
            <a:avLst/>
          </a:prstGeom>
        </p:spPr>
      </p:pic>
    </p:spTree>
    <p:extLst>
      <p:ext uri="{BB962C8B-B14F-4D97-AF65-F5344CB8AC3E}">
        <p14:creationId xmlns:p14="http://schemas.microsoft.com/office/powerpoint/2010/main" val="16421243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a:xfrm>
            <a:off x="576263" y="216000"/>
            <a:ext cx="7991475" cy="900000"/>
          </a:xfrm>
          <a:prstGeom prst="rect">
            <a:avLst/>
          </a:prstGeom>
        </p:spPr>
        <p:txBody>
          <a:bodyPr anchor="t"/>
          <a:lstStyle>
            <a:lvl1pPr>
              <a:defRPr>
                <a:solidFill>
                  <a:schemeClr val="tx2"/>
                </a:solidFill>
              </a:defRPr>
            </a:lvl1pPr>
          </a:lstStyle>
          <a:p>
            <a:r>
              <a:rPr lang="en-US" dirty="0" smtClean="0"/>
              <a:t>Click to edit Master title style</a:t>
            </a:r>
            <a:endParaRPr lang="en-GB" dirty="0"/>
          </a:p>
        </p:txBody>
      </p:sp>
      <p:sp>
        <p:nvSpPr>
          <p:cNvPr id="7" name="Content Placeholder 6"/>
          <p:cNvSpPr>
            <a:spLocks noGrp="1"/>
          </p:cNvSpPr>
          <p:nvPr>
            <p:ph sz="quarter" idx="10"/>
          </p:nvPr>
        </p:nvSpPr>
        <p:spPr>
          <a:xfrm>
            <a:off x="576263" y="1332000"/>
            <a:ext cx="7991475" cy="4320000"/>
          </a:xfrm>
          <a:prstGeom prst="rect">
            <a:avLst/>
          </a:prstGeom>
        </p:spPr>
        <p:txBody>
          <a:bodyPr/>
          <a:lstStyle>
            <a:lvl1pPr>
              <a:spcBef>
                <a:spcPts val="0"/>
              </a:spcBef>
              <a:spcAft>
                <a:spcPts val="600"/>
              </a:spcAft>
              <a:defRPr/>
            </a:lvl1pPr>
            <a:lvl2pPr>
              <a:spcBef>
                <a:spcPts val="0"/>
              </a:spcBef>
              <a:spcAft>
                <a:spcPts val="600"/>
              </a:spcAft>
              <a:defRPr/>
            </a:lvl2pPr>
            <a:lvl3pPr>
              <a:spcBef>
                <a:spcPts val="0"/>
              </a:spcBef>
              <a:spcAft>
                <a:spcPts val="600"/>
              </a:spcAft>
              <a:defRPr/>
            </a:lvl3pPr>
            <a:lvl4pPr>
              <a:spcBef>
                <a:spcPts val="0"/>
              </a:spcBef>
              <a:spcAft>
                <a:spcPts val="600"/>
              </a:spcAft>
              <a:defRPr/>
            </a:lvl4pPr>
            <a:lvl5pPr>
              <a:spcBef>
                <a:spcPts val="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7416804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X2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736945"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9" name="Content Placeholder 6"/>
          <p:cNvSpPr>
            <a:spLocks noGrp="1"/>
          </p:cNvSpPr>
          <p:nvPr>
            <p:ph sz="quarter" idx="12"/>
          </p:nvPr>
        </p:nvSpPr>
        <p:spPr>
          <a:xfrm>
            <a:off x="4831055" y="1332000"/>
            <a:ext cx="3736945"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754165509"/>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7972387"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20574735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Finance -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870438"/>
            <a:ext cx="7991475" cy="381586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791808"/>
            <a:ext cx="7972387" cy="95836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840039225"/>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ata top - Data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7972387" cy="2160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3619083"/>
            <a:ext cx="7972387" cy="2160000"/>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80878349"/>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X2 Data top - Text bottom">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736945"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576263" y="4036549"/>
            <a:ext cx="7972387" cy="1777655"/>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9" name="Content Placeholder 6"/>
          <p:cNvSpPr>
            <a:spLocks noGrp="1"/>
          </p:cNvSpPr>
          <p:nvPr>
            <p:ph sz="quarter" idx="12"/>
          </p:nvPr>
        </p:nvSpPr>
        <p:spPr>
          <a:xfrm>
            <a:off x="4831055" y="1332000"/>
            <a:ext cx="3736945" cy="24418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266056141"/>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ata left - Text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410245967"/>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left -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140373705"/>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Chrat Left - Graph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6"/>
          <p:cNvSpPr>
            <a:spLocks noGrp="1"/>
          </p:cNvSpPr>
          <p:nvPr>
            <p:ph sz="quarter" idx="12"/>
          </p:nvPr>
        </p:nvSpPr>
        <p:spPr>
          <a:xfrm>
            <a:off x="576263" y="3704427"/>
            <a:ext cx="3823209"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637557343"/>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 left - X2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361428"/>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224493539"/>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431437316"/>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icture left - Text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576263" y="1428750"/>
            <a:ext cx="3560762" cy="4000500"/>
          </a:xfrm>
          <a:prstGeom prst="rect">
            <a:avLst/>
          </a:prstGeom>
        </p:spPr>
        <p:txBody>
          <a:bodyPr/>
          <a:lstStyle/>
          <a:p>
            <a:endParaRPr lang="en-GB" dirty="0"/>
          </a:p>
        </p:txBody>
      </p:sp>
      <p:sp>
        <p:nvSpPr>
          <p:cNvPr id="9" name="Text Placeholder 8"/>
          <p:cNvSpPr>
            <a:spLocks noGrp="1"/>
          </p:cNvSpPr>
          <p:nvPr>
            <p:ph type="body" sz="quarter" idx="11"/>
          </p:nvPr>
        </p:nvSpPr>
        <p:spPr>
          <a:xfrm>
            <a:off x="4532313" y="1600200"/>
            <a:ext cx="4035425" cy="549275"/>
          </a:xfrm>
          <a:prstGeom prst="rect">
            <a:avLst/>
          </a:prstGeo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695567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 left - Text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72730562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left - Picture right">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
        <p:nvSpPr>
          <p:cNvPr id="8" name="Title 7"/>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
        <p:nvSpPr>
          <p:cNvPr id="4" name="Picture Placeholder 3"/>
          <p:cNvSpPr>
            <a:spLocks noGrp="1"/>
          </p:cNvSpPr>
          <p:nvPr>
            <p:ph type="pic" sz="quarter" idx="10"/>
          </p:nvPr>
        </p:nvSpPr>
        <p:spPr>
          <a:xfrm>
            <a:off x="4989327" y="1428750"/>
            <a:ext cx="3560762" cy="4000500"/>
          </a:xfrm>
          <a:prstGeom prst="rect">
            <a:avLst/>
          </a:prstGeom>
        </p:spPr>
        <p:txBody>
          <a:bodyPr/>
          <a:lstStyle/>
          <a:p>
            <a:endParaRPr lang="en-GB" dirty="0"/>
          </a:p>
        </p:txBody>
      </p:sp>
      <p:sp>
        <p:nvSpPr>
          <p:cNvPr id="9" name="Text Placeholder 8"/>
          <p:cNvSpPr>
            <a:spLocks noGrp="1"/>
          </p:cNvSpPr>
          <p:nvPr>
            <p:ph type="body" sz="quarter" idx="11"/>
          </p:nvPr>
        </p:nvSpPr>
        <p:spPr>
          <a:xfrm>
            <a:off x="576263" y="1591574"/>
            <a:ext cx="4035425" cy="549275"/>
          </a:xfrm>
          <a:prstGeom prst="rect">
            <a:avLst/>
          </a:prstGeom>
          <a:solidFill>
            <a:schemeClr val="tx2"/>
          </a:solidFill>
          <a:ln>
            <a:noFill/>
          </a:ln>
        </p:spPr>
        <p:style>
          <a:lnRef idx="1">
            <a:schemeClr val="accent1"/>
          </a:lnRef>
          <a:fillRef idx="3">
            <a:schemeClr val="accent1"/>
          </a:fillRef>
          <a:effectRef idx="2">
            <a:schemeClr val="accent1"/>
          </a:effectRef>
          <a:fontRef idx="none"/>
        </p:style>
        <p:txBody>
          <a:bodyPr anchor="ctr"/>
          <a:lstStyle>
            <a:lvl1pPr marL="0" indent="0">
              <a:buNone/>
              <a:defRPr>
                <a:solidFill>
                  <a:schemeClr val="bg1"/>
                </a:solidFill>
              </a:defRPr>
            </a:lvl1pPr>
            <a:lvl2pPr marL="180975" indent="0">
              <a:buNone/>
              <a:defRPr>
                <a:solidFill>
                  <a:schemeClr val="bg1"/>
                </a:solidFill>
              </a:defRPr>
            </a:lvl2pPr>
            <a:lvl3pPr marL="361950" indent="0">
              <a:buNone/>
              <a:defRPr>
                <a:solidFill>
                  <a:schemeClr val="bg1"/>
                </a:solidFill>
              </a:defRPr>
            </a:lvl3pPr>
            <a:lvl4pPr marL="534988" indent="0">
              <a:buNone/>
              <a:defRPr>
                <a:solidFill>
                  <a:schemeClr val="bg1"/>
                </a:solidFill>
              </a:defRPr>
            </a:lvl4pPr>
            <a:lvl5pPr marL="715963" indent="0">
              <a:buNone/>
              <a:defRPr>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1449890284"/>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63293BDD-1049-40ED-BFEE-93EED81D3985}"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Tree>
    <p:extLst>
      <p:ext uri="{BB962C8B-B14F-4D97-AF65-F5344CB8AC3E}">
        <p14:creationId xmlns:p14="http://schemas.microsoft.com/office/powerpoint/2010/main" val="2560129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left - Data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4184424"/>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25211710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hrat Left - Graph Right">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6263" y="1332000"/>
            <a:ext cx="3823209"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6"/>
          <p:cNvSpPr>
            <a:spLocks noGrp="1"/>
          </p:cNvSpPr>
          <p:nvPr>
            <p:ph sz="quarter" idx="11"/>
          </p:nvPr>
        </p:nvSpPr>
        <p:spPr>
          <a:xfrm>
            <a:off x="4761780" y="1332000"/>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6"/>
          <p:cNvSpPr>
            <a:spLocks noGrp="1"/>
          </p:cNvSpPr>
          <p:nvPr>
            <p:ph sz="quarter" idx="12"/>
          </p:nvPr>
        </p:nvSpPr>
        <p:spPr>
          <a:xfrm>
            <a:off x="576263" y="3704427"/>
            <a:ext cx="3823209"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6"/>
          <p:cNvSpPr>
            <a:spLocks noGrp="1"/>
          </p:cNvSpPr>
          <p:nvPr>
            <p:ph sz="quarter" idx="13"/>
          </p:nvPr>
        </p:nvSpPr>
        <p:spPr>
          <a:xfrm>
            <a:off x="4761780" y="3704427"/>
            <a:ext cx="3805958" cy="1989001"/>
          </a:xfrm>
          <a:prstGeom prst="rect">
            <a:avLst/>
          </a:prstGeom>
        </p:spPr>
        <p:txBody>
          <a:bodyPr>
            <a:normAutofit/>
          </a:bodyPr>
          <a:lstStyle>
            <a:lvl1pPr>
              <a:defRPr sz="1400"/>
            </a:lvl1pPr>
            <a:lvl2pPr>
              <a:defRPr sz="1200"/>
            </a:lvl2pPr>
            <a:lvl3pPr>
              <a:defRPr sz="1100"/>
            </a:lvl3pPr>
            <a:lvl4pPr>
              <a:defRPr sz="1050"/>
            </a:lvl4pPr>
            <a:lvl5pP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576000" y="216000"/>
            <a:ext cx="7992000" cy="900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0231441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image" Target="../media/image2.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6" Type="http://schemas.openxmlformats.org/officeDocument/2006/relationships/image" Target="../media/image2.png"/><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theme" Target="../theme/theme5.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94DD5C91-2F92-4015-A860-8886A89CE067}"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spTree>
    <p:extLst>
      <p:ext uri="{BB962C8B-B14F-4D97-AF65-F5344CB8AC3E}">
        <p14:creationId xmlns:p14="http://schemas.microsoft.com/office/powerpoint/2010/main" val="2608242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l" defTabSz="457200" rtl="0" eaLnBrk="0" fontAlgn="base" hangingPunct="0">
        <a:spcBef>
          <a:spcPct val="0"/>
        </a:spcBef>
        <a:spcAft>
          <a:spcPct val="0"/>
        </a:spcAft>
        <a:defRPr sz="2200" b="1" kern="1200">
          <a:solidFill>
            <a:schemeClr val="tx2"/>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180975" indent="-180975" algn="l" defTabSz="457200" rtl="0" eaLnBrk="0" fontAlgn="base" hangingPunct="0">
        <a:spcBef>
          <a:spcPts val="0"/>
        </a:spcBef>
        <a:spcAft>
          <a:spcPts val="600"/>
        </a:spcAft>
        <a:buFont typeface="Arial" panose="020B0604020202020204" pitchFamily="34" charset="0"/>
        <a:buChar char="•"/>
        <a:defRPr sz="1800" kern="1200">
          <a:solidFill>
            <a:schemeClr val="tx1"/>
          </a:solidFill>
          <a:latin typeface="+mn-lt"/>
          <a:ea typeface="MS PGothic" panose="020B0600070205080204" pitchFamily="34" charset="-128"/>
          <a:cs typeface="ＭＳ Ｐゴシック" charset="0"/>
        </a:defRPr>
      </a:lvl1pPr>
      <a:lvl2pPr marL="361950" indent="-180975" algn="l" defTabSz="457200" rtl="0" eaLnBrk="0" fontAlgn="base" hangingPunct="0">
        <a:spcBef>
          <a:spcPts val="0"/>
        </a:spcBef>
        <a:spcAft>
          <a:spcPts val="60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2pPr>
      <a:lvl3pPr marL="534988" indent="-173038" algn="l" defTabSz="457200" rtl="0" eaLnBrk="0" fontAlgn="base" hangingPunct="0">
        <a:spcBef>
          <a:spcPts val="0"/>
        </a:spcBef>
        <a:spcAft>
          <a:spcPts val="60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715963"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4pPr>
      <a:lvl5pPr marL="896938"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63" userDrawn="1">
          <p15:clr>
            <a:srgbClr val="F26B43"/>
          </p15:clr>
        </p15:guide>
        <p15:guide id="3" pos="539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94DD5C91-2F92-4015-A860-8886A89CE067}"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3" name="Text Placeholder 2"/>
          <p:cNvSpPr>
            <a:spLocks noGrp="1"/>
          </p:cNvSpPr>
          <p:nvPr>
            <p:ph type="body" idx="1"/>
          </p:nvPr>
        </p:nvSpPr>
        <p:spPr>
          <a:xfrm>
            <a:off x="576263" y="1143000"/>
            <a:ext cx="7991475" cy="4320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Title Placeholder 8"/>
          <p:cNvSpPr>
            <a:spLocks noGrp="1"/>
          </p:cNvSpPr>
          <p:nvPr>
            <p:ph type="title"/>
          </p:nvPr>
        </p:nvSpPr>
        <p:spPr>
          <a:xfrm>
            <a:off x="576000" y="216000"/>
            <a:ext cx="7992000" cy="900000"/>
          </a:xfrm>
          <a:prstGeom prst="rect">
            <a:avLst/>
          </a:prstGeom>
        </p:spPr>
        <p:txBody>
          <a:bodyPr vert="horz" lIns="91440" tIns="45720" rIns="91440" bIns="45720" rtlCol="0" anchor="t">
            <a:normAutofit/>
          </a:bodyPr>
          <a:lstStyle/>
          <a:p>
            <a:r>
              <a:rPr lang="en-US" smtClean="0"/>
              <a:t>Click to edit Master title style</a:t>
            </a:r>
            <a:endParaRPr lang="en-GB"/>
          </a:p>
        </p:txBody>
      </p:sp>
    </p:spTree>
    <p:extLst>
      <p:ext uri="{BB962C8B-B14F-4D97-AF65-F5344CB8AC3E}">
        <p14:creationId xmlns:p14="http://schemas.microsoft.com/office/powerpoint/2010/main" val="320478272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iming>
    <p:tnLst>
      <p:par>
        <p:cTn id="1" dur="indefinite" restart="never" nodeType="tmRoot"/>
      </p:par>
    </p:tnLst>
  </p:timing>
  <p:txStyles>
    <p:titleStyle>
      <a:lvl1pPr algn="l" defTabSz="457200" rtl="0" eaLnBrk="0" fontAlgn="base" hangingPunct="0">
        <a:spcBef>
          <a:spcPct val="0"/>
        </a:spcBef>
        <a:spcAft>
          <a:spcPct val="0"/>
        </a:spcAft>
        <a:defRPr sz="2200" b="1" kern="1200">
          <a:solidFill>
            <a:srgbClr val="9C1C5F"/>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180975" indent="-180975" algn="l" defTabSz="457200" rtl="0" eaLnBrk="0" fontAlgn="base" hangingPunct="0">
        <a:spcBef>
          <a:spcPts val="0"/>
        </a:spcBef>
        <a:spcAft>
          <a:spcPts val="600"/>
        </a:spcAft>
        <a:buClr>
          <a:srgbClr val="9C1C5F"/>
        </a:buClr>
        <a:buFont typeface="Arial" panose="020B0604020202020204" pitchFamily="34" charset="0"/>
        <a:buChar char="•"/>
        <a:defRPr sz="1800" kern="1200">
          <a:solidFill>
            <a:srgbClr val="000000"/>
          </a:solidFill>
          <a:latin typeface="+mn-lt"/>
          <a:ea typeface="MS PGothic" panose="020B0600070205080204" pitchFamily="34" charset="-128"/>
          <a:cs typeface="ＭＳ Ｐゴシック" charset="0"/>
        </a:defRPr>
      </a:lvl1pPr>
      <a:lvl2pPr marL="361950" indent="-180975" algn="l" defTabSz="457200" rtl="0" eaLnBrk="0" fontAlgn="base" hangingPunct="0">
        <a:spcBef>
          <a:spcPts val="0"/>
        </a:spcBef>
        <a:spcAft>
          <a:spcPts val="600"/>
        </a:spcAft>
        <a:buFont typeface="Arial" panose="020B0604020202020204" pitchFamily="34" charset="0"/>
        <a:buChar char="–"/>
        <a:defRPr sz="1600" kern="1200">
          <a:solidFill>
            <a:srgbClr val="000000"/>
          </a:solidFill>
          <a:latin typeface="+mn-lt"/>
          <a:ea typeface="MS PGothic" panose="020B0600070205080204" pitchFamily="34" charset="-128"/>
          <a:cs typeface="+mn-cs"/>
        </a:defRPr>
      </a:lvl2pPr>
      <a:lvl3pPr marL="534988" indent="-173038" algn="l" defTabSz="457200" rtl="0" eaLnBrk="0" fontAlgn="base" hangingPunct="0">
        <a:spcBef>
          <a:spcPts val="0"/>
        </a:spcBef>
        <a:spcAft>
          <a:spcPts val="600"/>
        </a:spcAft>
        <a:buFont typeface="Arial" panose="020B0604020202020204" pitchFamily="34" charset="0"/>
        <a:buChar char="•"/>
        <a:defRPr sz="1400" kern="1200">
          <a:solidFill>
            <a:srgbClr val="000000"/>
          </a:solidFill>
          <a:latin typeface="+mn-lt"/>
          <a:ea typeface="MS PGothic" panose="020B0600070205080204" pitchFamily="34" charset="-128"/>
          <a:cs typeface="+mn-cs"/>
        </a:defRPr>
      </a:lvl3pPr>
      <a:lvl4pPr marL="715963" indent="-180975" algn="l" defTabSz="457200" rtl="0" eaLnBrk="0" fontAlgn="base" hangingPunct="0">
        <a:spcBef>
          <a:spcPts val="0"/>
        </a:spcBef>
        <a:spcAft>
          <a:spcPts val="600"/>
        </a:spcAft>
        <a:buFont typeface="Arial" panose="020B0604020202020204" pitchFamily="34" charset="0"/>
        <a:buChar char="–"/>
        <a:defRPr sz="1200" kern="1200">
          <a:solidFill>
            <a:srgbClr val="000000"/>
          </a:solidFill>
          <a:latin typeface="+mn-lt"/>
          <a:ea typeface="MS PGothic" panose="020B0600070205080204" pitchFamily="34" charset="-128"/>
          <a:cs typeface="+mn-cs"/>
        </a:defRPr>
      </a:lvl4pPr>
      <a:lvl5pPr marL="896938" indent="-180975" algn="l" defTabSz="457200" rtl="0" eaLnBrk="0" fontAlgn="base" hangingPunct="0">
        <a:spcBef>
          <a:spcPts val="0"/>
        </a:spcBef>
        <a:spcAft>
          <a:spcPts val="600"/>
        </a:spcAft>
        <a:buFont typeface="Arial" panose="020B0604020202020204" pitchFamily="34" charset="0"/>
        <a:buChar char="»"/>
        <a:defRPr sz="1200" kern="1200">
          <a:solidFill>
            <a:srgbClr val="000000"/>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63" userDrawn="1">
          <p15:clr>
            <a:srgbClr val="F26B43"/>
          </p15:clr>
        </p15:guide>
        <p15:guide id="3" pos="5397"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279400" y="6451602"/>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94DD5C91-2F92-4015-A860-8886A89CE067}" type="slidenum">
              <a:rPr lang="en-GB" sz="1000">
                <a:solidFill>
                  <a:srgbClr val="6E6E6E"/>
                </a:solidFill>
              </a:rPr>
              <a:pPr eaLnBrk="1" fontAlgn="base" hangingPunct="1">
                <a:spcBef>
                  <a:spcPct val="0"/>
                </a:spcBef>
                <a:spcAft>
                  <a:spcPct val="0"/>
                </a:spcAft>
              </a:pPr>
              <a:t>‹#›</a:t>
            </a:fld>
            <a:endParaRPr lang="en-GB" sz="1000">
              <a:solidFill>
                <a:srgbClr val="6E6E6E"/>
              </a:solidFill>
            </a:endParaRPr>
          </a:p>
        </p:txBody>
      </p:sp>
      <p:sp>
        <p:nvSpPr>
          <p:cNvPr id="3" name="Text Placeholder 2"/>
          <p:cNvSpPr>
            <a:spLocks noGrp="1"/>
          </p:cNvSpPr>
          <p:nvPr>
            <p:ph type="body" idx="1"/>
          </p:nvPr>
        </p:nvSpPr>
        <p:spPr>
          <a:xfrm>
            <a:off x="576264" y="1332000"/>
            <a:ext cx="7991475" cy="4320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Title Placeholder 8"/>
          <p:cNvSpPr>
            <a:spLocks noGrp="1"/>
          </p:cNvSpPr>
          <p:nvPr>
            <p:ph type="title"/>
          </p:nvPr>
        </p:nvSpPr>
        <p:spPr>
          <a:xfrm>
            <a:off x="576000" y="216000"/>
            <a:ext cx="7992000" cy="900000"/>
          </a:xfrm>
          <a:prstGeom prst="rect">
            <a:avLst/>
          </a:prstGeom>
        </p:spPr>
        <p:txBody>
          <a:bodyPr vert="horz" lIns="91440" tIns="45720" rIns="91440" bIns="45720" rtlCol="0" anchor="t">
            <a:normAutofit/>
          </a:bodyPr>
          <a:lstStyle/>
          <a:p>
            <a:r>
              <a:rPr lang="en-US" smtClean="0"/>
              <a:t>Click to edit Master title style</a:t>
            </a:r>
            <a:endParaRPr lang="en-GB"/>
          </a:p>
        </p:txBody>
      </p:sp>
    </p:spTree>
    <p:extLst>
      <p:ext uri="{BB962C8B-B14F-4D97-AF65-F5344CB8AC3E}">
        <p14:creationId xmlns:p14="http://schemas.microsoft.com/office/powerpoint/2010/main" val="17595554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iming>
    <p:tnLst>
      <p:par>
        <p:cTn id="1" dur="indefinite" restart="never" nodeType="tmRoot"/>
      </p:par>
    </p:tnLst>
  </p:timing>
  <p:txStyles>
    <p:titleStyle>
      <a:lvl1pPr algn="l" defTabSz="457200" rtl="0" eaLnBrk="0" fontAlgn="base" hangingPunct="0">
        <a:spcBef>
          <a:spcPct val="0"/>
        </a:spcBef>
        <a:spcAft>
          <a:spcPct val="0"/>
        </a:spcAft>
        <a:defRPr sz="2200" b="1" kern="1200">
          <a:solidFill>
            <a:schemeClr val="tx2"/>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180975" indent="-180975" algn="l" defTabSz="457200" rtl="0" eaLnBrk="0" fontAlgn="base" hangingPunct="0">
        <a:spcBef>
          <a:spcPts val="0"/>
        </a:spcBef>
        <a:spcAft>
          <a:spcPts val="600"/>
        </a:spcAft>
        <a:buFont typeface="Arial" panose="020B0604020202020204" pitchFamily="34" charset="0"/>
        <a:buChar char="•"/>
        <a:defRPr sz="1800" kern="1200">
          <a:solidFill>
            <a:schemeClr val="tx1"/>
          </a:solidFill>
          <a:latin typeface="+mn-lt"/>
          <a:ea typeface="MS PGothic" panose="020B0600070205080204" pitchFamily="34" charset="-128"/>
          <a:cs typeface="ＭＳ Ｐゴシック" charset="0"/>
        </a:defRPr>
      </a:lvl1pPr>
      <a:lvl2pPr marL="361950" indent="-180975" algn="l" defTabSz="457200" rtl="0" eaLnBrk="0" fontAlgn="base" hangingPunct="0">
        <a:spcBef>
          <a:spcPts val="0"/>
        </a:spcBef>
        <a:spcAft>
          <a:spcPts val="60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2pPr>
      <a:lvl3pPr marL="534988" indent="-173038" algn="l" defTabSz="457200" rtl="0" eaLnBrk="0" fontAlgn="base" hangingPunct="0">
        <a:spcBef>
          <a:spcPts val="0"/>
        </a:spcBef>
        <a:spcAft>
          <a:spcPts val="60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715963"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4pPr>
      <a:lvl5pPr marL="896938"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63" userDrawn="1">
          <p15:clr>
            <a:srgbClr val="F26B43"/>
          </p15:clr>
        </p15:guide>
        <p15:guide id="3" pos="5397"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4DD5C91-2F92-4015-A860-8886A89CE067}" type="slidenum">
              <a:rPr lang="en-GB" sz="1000">
                <a:solidFill>
                  <a:srgbClr val="6E6E6E"/>
                </a:solidFill>
              </a:rPr>
              <a:pPr eaLnBrk="1" hangingPunct="1"/>
              <a:t>‹#›</a:t>
            </a:fld>
            <a:endParaRPr lang="en-GB" sz="1000" dirty="0">
              <a:solidFill>
                <a:srgbClr val="6E6E6E"/>
              </a:solidFill>
            </a:endParaRPr>
          </a:p>
        </p:txBody>
      </p:sp>
      <p:pic>
        <p:nvPicPr>
          <p:cNvPr id="2" name="Picture 1" descr="BTW_WHC_Presentation_Internal_TextPage.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Lst>
  <p:timing>
    <p:tnLst>
      <p:par>
        <p:cTn id="1" dur="indefinite" restart="never" nodeType="tmRoot"/>
      </p:par>
    </p:tnLst>
  </p:timing>
  <p:txStyles>
    <p:titleStyle>
      <a:lvl1pPr algn="l" defTabSz="457200" rtl="0" eaLnBrk="0" fontAlgn="base" hangingPunct="0">
        <a:spcBef>
          <a:spcPct val="0"/>
        </a:spcBef>
        <a:spcAft>
          <a:spcPct val="0"/>
        </a:spcAft>
        <a:defRPr sz="2200" b="1" kern="1200">
          <a:solidFill>
            <a:schemeClr val="tx2"/>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180975" indent="-180975" algn="l" defTabSz="457200" rtl="0" eaLnBrk="0" fontAlgn="base" hangingPunct="0">
        <a:spcBef>
          <a:spcPts val="0"/>
        </a:spcBef>
        <a:spcAft>
          <a:spcPts val="600"/>
        </a:spcAft>
        <a:buFont typeface="Arial" panose="020B0604020202020204" pitchFamily="34" charset="0"/>
        <a:buChar char="•"/>
        <a:defRPr sz="1800" kern="1200">
          <a:solidFill>
            <a:schemeClr val="tx1"/>
          </a:solidFill>
          <a:latin typeface="+mn-lt"/>
          <a:ea typeface="MS PGothic" panose="020B0600070205080204" pitchFamily="34" charset="-128"/>
          <a:cs typeface="ＭＳ Ｐゴシック" charset="0"/>
        </a:defRPr>
      </a:lvl1pPr>
      <a:lvl2pPr marL="361950" indent="-180975" algn="l" defTabSz="457200" rtl="0" eaLnBrk="0" fontAlgn="base" hangingPunct="0">
        <a:spcBef>
          <a:spcPts val="0"/>
        </a:spcBef>
        <a:spcAft>
          <a:spcPts val="60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2pPr>
      <a:lvl3pPr marL="534988" indent="-173038" algn="l" defTabSz="457200" rtl="0" eaLnBrk="0" fontAlgn="base" hangingPunct="0">
        <a:spcBef>
          <a:spcPts val="0"/>
        </a:spcBef>
        <a:spcAft>
          <a:spcPts val="60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715963"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4pPr>
      <a:lvl5pPr marL="896938"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63" userDrawn="1">
          <p15:clr>
            <a:srgbClr val="F26B43"/>
          </p15:clr>
        </p15:guide>
        <p15:guide id="3" pos="5397"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279400" y="6451600"/>
            <a:ext cx="5540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fld id="{94DD5C91-2F92-4015-A860-8886A89CE067}" type="slidenum">
              <a:rPr lang="en-GB" sz="1000">
                <a:solidFill>
                  <a:srgbClr val="6E6E6E"/>
                </a:solidFill>
              </a:rPr>
              <a:pPr eaLnBrk="1" fontAlgn="base" hangingPunct="1">
                <a:spcBef>
                  <a:spcPct val="0"/>
                </a:spcBef>
                <a:spcAft>
                  <a:spcPct val="0"/>
                </a:spcAft>
              </a:pPr>
              <a:t>‹#›</a:t>
            </a:fld>
            <a:endParaRPr lang="en-GB" sz="1000" dirty="0">
              <a:solidFill>
                <a:srgbClr val="6E6E6E"/>
              </a:solidFill>
            </a:endParaRPr>
          </a:p>
        </p:txBody>
      </p:sp>
      <p:pic>
        <p:nvPicPr>
          <p:cNvPr id="2" name="Picture 1" descr="BTW_WHC_Presentation_Internal_TextPage.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2986260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Lst>
  <p:timing>
    <p:tnLst>
      <p:par>
        <p:cTn id="1" dur="indefinite" restart="never" nodeType="tmRoot"/>
      </p:par>
    </p:tnLst>
  </p:timing>
  <p:txStyles>
    <p:titleStyle>
      <a:lvl1pPr algn="l" defTabSz="457200" rtl="0" eaLnBrk="0" fontAlgn="base" hangingPunct="0">
        <a:spcBef>
          <a:spcPct val="0"/>
        </a:spcBef>
        <a:spcAft>
          <a:spcPct val="0"/>
        </a:spcAft>
        <a:defRPr sz="2200" b="1" kern="1200">
          <a:solidFill>
            <a:schemeClr val="tx2"/>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180975" indent="-180975" algn="l" defTabSz="457200" rtl="0" eaLnBrk="0" fontAlgn="base" hangingPunct="0">
        <a:spcBef>
          <a:spcPts val="0"/>
        </a:spcBef>
        <a:spcAft>
          <a:spcPts val="600"/>
        </a:spcAft>
        <a:buFont typeface="Arial" panose="020B0604020202020204" pitchFamily="34" charset="0"/>
        <a:buChar char="•"/>
        <a:defRPr sz="1800" kern="1200">
          <a:solidFill>
            <a:schemeClr val="tx1"/>
          </a:solidFill>
          <a:latin typeface="+mn-lt"/>
          <a:ea typeface="MS PGothic" panose="020B0600070205080204" pitchFamily="34" charset="-128"/>
          <a:cs typeface="ＭＳ Ｐゴシック" charset="0"/>
        </a:defRPr>
      </a:lvl1pPr>
      <a:lvl2pPr marL="361950" indent="-180975" algn="l" defTabSz="457200" rtl="0" eaLnBrk="0" fontAlgn="base" hangingPunct="0">
        <a:spcBef>
          <a:spcPts val="0"/>
        </a:spcBef>
        <a:spcAft>
          <a:spcPts val="600"/>
        </a:spcAft>
        <a:buFont typeface="Arial" panose="020B0604020202020204" pitchFamily="34" charset="0"/>
        <a:buChar char="–"/>
        <a:defRPr sz="1600" kern="1200">
          <a:solidFill>
            <a:schemeClr val="tx1"/>
          </a:solidFill>
          <a:latin typeface="+mn-lt"/>
          <a:ea typeface="MS PGothic" panose="020B0600070205080204" pitchFamily="34" charset="-128"/>
          <a:cs typeface="+mn-cs"/>
        </a:defRPr>
      </a:lvl2pPr>
      <a:lvl3pPr marL="534988" indent="-173038" algn="l" defTabSz="457200" rtl="0" eaLnBrk="0" fontAlgn="base" hangingPunct="0">
        <a:spcBef>
          <a:spcPts val="0"/>
        </a:spcBef>
        <a:spcAft>
          <a:spcPts val="60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715963"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4pPr>
      <a:lvl5pPr marL="896938" indent="-180975" algn="l" defTabSz="457200" rtl="0" eaLnBrk="0" fontAlgn="base" hangingPunct="0">
        <a:spcBef>
          <a:spcPts val="0"/>
        </a:spcBef>
        <a:spcAft>
          <a:spcPts val="600"/>
        </a:spcAft>
        <a:buFont typeface="Arial" panose="020B0604020202020204" pitchFamily="34" charset="0"/>
        <a:buChar char="»"/>
        <a:defRPr sz="12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2160">
          <p15:clr>
            <a:srgbClr val="F26B43"/>
          </p15:clr>
        </p15:guide>
        <p15:guide id="4294967295" pos="363">
          <p15:clr>
            <a:srgbClr val="F26B43"/>
          </p15:clr>
        </p15:guide>
        <p15:guide id="4294967295" pos="539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9.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5583" y="4161906"/>
            <a:ext cx="4521094" cy="1649578"/>
          </a:xfrm>
          <a:prstGeom prst="rect">
            <a:avLst/>
          </a:pr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1">
                    <a:lumMod val="75000"/>
                  </a:schemeClr>
                </a:solidFill>
                <a:latin typeface="Arial"/>
                <a:cs typeface="Arial"/>
              </a:rPr>
              <a:t>[INSERT LOGO HERE]</a:t>
            </a:r>
            <a:endParaRPr lang="en-GB" dirty="0">
              <a:solidFill>
                <a:schemeClr val="bg1">
                  <a:lumMod val="75000"/>
                </a:schemeClr>
              </a:solidFill>
              <a:latin typeface="Arial"/>
              <a:cs typeface="Arial"/>
            </a:endParaRPr>
          </a:p>
        </p:txBody>
      </p:sp>
      <p:sp>
        <p:nvSpPr>
          <p:cNvPr id="2" name="TextBox 1"/>
          <p:cNvSpPr txBox="1"/>
          <p:nvPr/>
        </p:nvSpPr>
        <p:spPr>
          <a:xfrm>
            <a:off x="1193343" y="1590496"/>
            <a:ext cx="4621227" cy="1969770"/>
          </a:xfrm>
          <a:prstGeom prst="rect">
            <a:avLst/>
          </a:prstGeom>
          <a:noFill/>
        </p:spPr>
        <p:txBody>
          <a:bodyPr wrap="none" rtlCol="0">
            <a:spAutoFit/>
          </a:bodyPr>
          <a:lstStyle/>
          <a:p>
            <a:r>
              <a:rPr lang="en-US" sz="4000" dirty="0" smtClean="0"/>
              <a:t>[PRODUCT NAME]</a:t>
            </a:r>
            <a:br>
              <a:rPr lang="en-US" sz="4000" dirty="0" smtClean="0"/>
            </a:br>
            <a:r>
              <a:rPr lang="en-US" sz="4000" dirty="0" smtClean="0"/>
              <a:t>Company Details</a:t>
            </a:r>
          </a:p>
          <a:p>
            <a:endParaRPr lang="en-US" dirty="0"/>
          </a:p>
          <a:p>
            <a:r>
              <a:rPr lang="en-US" sz="2400" dirty="0" smtClean="0"/>
              <a:t>Date</a:t>
            </a:r>
            <a:endParaRPr lang="en-US" dirty="0"/>
          </a:p>
        </p:txBody>
      </p:sp>
    </p:spTree>
    <p:extLst>
      <p:ext uri="{BB962C8B-B14F-4D97-AF65-F5344CB8AC3E}">
        <p14:creationId xmlns:p14="http://schemas.microsoft.com/office/powerpoint/2010/main" val="383674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grpSp>
        <p:nvGrpSpPr>
          <p:cNvPr id="2" name="Group 1"/>
          <p:cNvGrpSpPr/>
          <p:nvPr/>
        </p:nvGrpSpPr>
        <p:grpSpPr>
          <a:xfrm>
            <a:off x="812588" y="1432800"/>
            <a:ext cx="2724572" cy="1161848"/>
            <a:chOff x="812588" y="1380968"/>
            <a:chExt cx="2724572" cy="1161848"/>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12588"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7" name="TextBox 16"/>
            <p:cNvSpPr txBox="1"/>
            <p:nvPr/>
          </p:nvSpPr>
          <p:spPr>
            <a:xfrm>
              <a:off x="1984940"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
        <p:nvSpPr>
          <p:cNvPr id="9" name="Rectangle 8"/>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400" y="1677988"/>
            <a:ext cx="3988904"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AU" sz="1400" dirty="0">
                <a:solidFill>
                  <a:srgbClr val="7F7F7F"/>
                </a:solidFill>
              </a:rPr>
              <a:t>With an intuitive visual control panel accessed via a secure web interface, any authorised </a:t>
            </a:r>
            <a:r>
              <a:rPr lang="en-AU" sz="1400" dirty="0" smtClean="0">
                <a:solidFill>
                  <a:srgbClr val="7F7F7F"/>
                </a:solidFill>
              </a:rPr>
              <a:t>supervisor or team </a:t>
            </a:r>
            <a:r>
              <a:rPr lang="en-AU" sz="1400" dirty="0">
                <a:solidFill>
                  <a:srgbClr val="7F7F7F"/>
                </a:solidFill>
              </a:rPr>
              <a:t>member can set up and modify IVR templates, messages and call flows in real time.</a:t>
            </a:r>
          </a:p>
          <a:p>
            <a:pPr marL="177800" indent="-177800">
              <a:spcAft>
                <a:spcPts val="600"/>
              </a:spcAft>
              <a:buClr>
                <a:srgbClr val="8B024C"/>
              </a:buClr>
            </a:pPr>
            <a:r>
              <a:rPr lang="en-AU" sz="1400" dirty="0">
                <a:solidFill>
                  <a:srgbClr val="7F7F7F"/>
                </a:solidFill>
              </a:rPr>
              <a:t>No customer hears a busy signal as new voice files or emergency messages can be recorded and updated in minutes </a:t>
            </a:r>
          </a:p>
          <a:p>
            <a:pPr marL="177800" indent="-177800">
              <a:spcAft>
                <a:spcPts val="600"/>
              </a:spcAft>
              <a:buClr>
                <a:srgbClr val="8B024C"/>
              </a:buClr>
            </a:pPr>
            <a:r>
              <a:rPr lang="en-AU" sz="1400" dirty="0">
                <a:solidFill>
                  <a:srgbClr val="7F7F7F"/>
                </a:solidFill>
              </a:rPr>
              <a:t>Automated answering services can be activated when call volumes exceed capacity.</a:t>
            </a:r>
          </a:p>
        </p:txBody>
      </p:sp>
      <p:sp>
        <p:nvSpPr>
          <p:cNvPr id="12" name="TextBox 11"/>
          <p:cNvSpPr txBox="1"/>
          <p:nvPr/>
        </p:nvSpPr>
        <p:spPr>
          <a:xfrm>
            <a:off x="369888" y="268288"/>
            <a:ext cx="5464920" cy="492443"/>
          </a:xfrm>
          <a:prstGeom prst="rect">
            <a:avLst/>
          </a:prstGeom>
          <a:noFill/>
        </p:spPr>
        <p:txBody>
          <a:bodyPr wrap="none" rtlCol="0">
            <a:spAutoFit/>
          </a:bodyPr>
          <a:lstStyle/>
          <a:p>
            <a:r>
              <a:rPr lang="en-US" sz="2600" dirty="0" smtClean="0">
                <a:solidFill>
                  <a:srgbClr val="FFFFFF"/>
                </a:solidFill>
              </a:rPr>
              <a:t>INTERACTIVE VOICE RESPONSE</a:t>
            </a:r>
            <a:endParaRPr lang="en-US" sz="2600" dirty="0">
              <a:solidFill>
                <a:srgbClr val="FFFFFF"/>
              </a:solidFill>
            </a:endParaRPr>
          </a:p>
        </p:txBody>
      </p:sp>
      <p:sp>
        <p:nvSpPr>
          <p:cNvPr id="15" name="TextBox 14"/>
          <p:cNvSpPr txBox="1"/>
          <p:nvPr/>
        </p:nvSpPr>
        <p:spPr>
          <a:xfrm>
            <a:off x="695969" y="2790825"/>
            <a:ext cx="2962963" cy="2616101"/>
          </a:xfrm>
          <a:prstGeom prst="rect">
            <a:avLst/>
          </a:prstGeom>
          <a:noFill/>
          <a:ln>
            <a:noFill/>
          </a:ln>
        </p:spPr>
        <p:txBody>
          <a:bodyPr wrap="square" rtlCol="0">
            <a:spAutoFit/>
          </a:bodyPr>
          <a:lstStyle/>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Create </a:t>
            </a:r>
            <a:r>
              <a:rPr lang="en-AU" sz="1200" dirty="0">
                <a:solidFill>
                  <a:srgbClr val="FFFFFF"/>
                </a:solidFill>
              </a:rPr>
              <a:t>and edit IVRs in minutes</a:t>
            </a:r>
          </a:p>
          <a:p>
            <a:pPr marL="171450" lvl="0" indent="-171450">
              <a:spcAft>
                <a:spcPts val="300"/>
              </a:spcAft>
              <a:buClr>
                <a:schemeClr val="bg1"/>
              </a:buClr>
              <a:buFont typeface="Arial" panose="020B0604020202020204" pitchFamily="34" charset="0"/>
              <a:buChar char="•"/>
            </a:pPr>
            <a:r>
              <a:rPr lang="en-AU" sz="1200" dirty="0">
                <a:solidFill>
                  <a:srgbClr val="FFFFFF"/>
                </a:solidFill>
              </a:rPr>
              <a:t>Easy to use interface</a:t>
            </a:r>
          </a:p>
          <a:p>
            <a:pPr marL="171450" lvl="0" indent="-171450">
              <a:spcAft>
                <a:spcPts val="300"/>
              </a:spcAft>
              <a:buClr>
                <a:schemeClr val="bg1"/>
              </a:buClr>
              <a:buFont typeface="Arial" panose="020B0604020202020204" pitchFamily="34" charset="0"/>
              <a:buChar char="•"/>
            </a:pPr>
            <a:r>
              <a:rPr lang="en-AU" sz="1200" dirty="0">
                <a:solidFill>
                  <a:srgbClr val="FFFFFF"/>
                </a:solidFill>
              </a:rPr>
              <a:t>Upload sound files</a:t>
            </a:r>
          </a:p>
          <a:p>
            <a:pPr marL="171450" lvl="0" indent="-171450">
              <a:spcAft>
                <a:spcPts val="300"/>
              </a:spcAft>
              <a:buClr>
                <a:schemeClr val="bg1"/>
              </a:buClr>
              <a:buFont typeface="Arial" panose="020B0604020202020204" pitchFamily="34" charset="0"/>
              <a:buChar char="•"/>
            </a:pPr>
            <a:r>
              <a:rPr lang="en-AU" sz="1200" dirty="0">
                <a:solidFill>
                  <a:srgbClr val="FFFFFF"/>
                </a:solidFill>
              </a:rPr>
              <a:t>Set time-bound rules </a:t>
            </a:r>
            <a:r>
              <a:rPr lang="en-AU" sz="1200" dirty="0" smtClean="0">
                <a:solidFill>
                  <a:srgbClr val="FFFFFF"/>
                </a:solidFill>
              </a:rPr>
              <a:t/>
            </a:r>
            <a:br>
              <a:rPr lang="en-AU" sz="1200" dirty="0" smtClean="0">
                <a:solidFill>
                  <a:srgbClr val="FFFFFF"/>
                </a:solidFill>
              </a:rPr>
            </a:br>
            <a:r>
              <a:rPr lang="en-AU" sz="1200" dirty="0" smtClean="0">
                <a:solidFill>
                  <a:srgbClr val="FFFFFF"/>
                </a:solidFill>
              </a:rPr>
              <a:t>(</a:t>
            </a:r>
            <a:r>
              <a:rPr lang="en-AU" sz="1200" dirty="0">
                <a:solidFill>
                  <a:srgbClr val="FFFFFF"/>
                </a:solidFill>
              </a:rPr>
              <a:t>e.g. out of business hours)</a:t>
            </a:r>
          </a:p>
          <a:p>
            <a:pPr marL="171450" lvl="0" indent="-171450">
              <a:spcAft>
                <a:spcPts val="300"/>
              </a:spcAft>
              <a:buClr>
                <a:schemeClr val="bg1"/>
              </a:buClr>
              <a:buFont typeface="Arial" panose="020B0604020202020204" pitchFamily="34" charset="0"/>
              <a:buChar char="•"/>
            </a:pPr>
            <a:r>
              <a:rPr lang="en-AU" sz="1200" dirty="0">
                <a:solidFill>
                  <a:srgbClr val="FFFFFF"/>
                </a:solidFill>
              </a:rPr>
              <a:t>Capture voice messages</a:t>
            </a:r>
          </a:p>
          <a:p>
            <a:pPr marL="171450" lvl="0" indent="-171450">
              <a:spcAft>
                <a:spcPts val="300"/>
              </a:spcAft>
              <a:buClr>
                <a:schemeClr val="bg1"/>
              </a:buClr>
              <a:buFont typeface="Arial" panose="020B0604020202020204" pitchFamily="34" charset="0"/>
              <a:buChar char="•"/>
            </a:pPr>
            <a:r>
              <a:rPr lang="en-AU" sz="1200" dirty="0">
                <a:solidFill>
                  <a:srgbClr val="FFFFFF"/>
                </a:solidFill>
              </a:rPr>
              <a:t>Capture phone numbers</a:t>
            </a:r>
          </a:p>
          <a:p>
            <a:pPr marL="171450" lvl="0" indent="-171450">
              <a:spcAft>
                <a:spcPts val="300"/>
              </a:spcAft>
              <a:buClr>
                <a:schemeClr val="bg1"/>
              </a:buClr>
              <a:buFont typeface="Arial" panose="020B0604020202020204" pitchFamily="34" charset="0"/>
              <a:buChar char="•"/>
            </a:pPr>
            <a:r>
              <a:rPr lang="en-AU" sz="1200" dirty="0">
                <a:solidFill>
                  <a:srgbClr val="FFFFFF"/>
                </a:solidFill>
              </a:rPr>
              <a:t>Request call-back functionality</a:t>
            </a:r>
          </a:p>
          <a:p>
            <a:pPr marL="171450" lvl="0" indent="-171450">
              <a:spcAft>
                <a:spcPts val="300"/>
              </a:spcAft>
              <a:buClr>
                <a:schemeClr val="bg1"/>
              </a:buClr>
              <a:buFont typeface="Arial" panose="020B0604020202020204" pitchFamily="34" charset="0"/>
              <a:buChar char="•"/>
            </a:pPr>
            <a:r>
              <a:rPr lang="en-AU" sz="1200" dirty="0">
                <a:solidFill>
                  <a:srgbClr val="FFFFFF"/>
                </a:solidFill>
              </a:rPr>
              <a:t>Integrate data and contact centre workflows including queue management</a:t>
            </a:r>
          </a:p>
          <a:p>
            <a:pPr marL="177800" indent="-177800">
              <a:spcAft>
                <a:spcPts val="300"/>
              </a:spcAft>
              <a:buClr>
                <a:schemeClr val="bg1"/>
              </a:buClr>
              <a:buFont typeface="Arial" panose="020B0604020202020204" pitchFamily="34" charset="0"/>
              <a:buChar char="•"/>
            </a:pPr>
            <a:endParaRPr lang="en-AU" sz="1200" dirty="0">
              <a:solidFill>
                <a:srgbClr val="FFFFFF"/>
              </a:solidFill>
            </a:endParaRPr>
          </a:p>
        </p:txBody>
      </p:sp>
    </p:spTree>
    <p:extLst>
      <p:ext uri="{BB962C8B-B14F-4D97-AF65-F5344CB8AC3E}">
        <p14:creationId xmlns:p14="http://schemas.microsoft.com/office/powerpoint/2010/main" val="3331409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grpSp>
        <p:nvGrpSpPr>
          <p:cNvPr id="5" name="Group 4"/>
          <p:cNvGrpSpPr/>
          <p:nvPr/>
        </p:nvGrpSpPr>
        <p:grpSpPr>
          <a:xfrm>
            <a:off x="813600" y="1432800"/>
            <a:ext cx="2724572" cy="1161848"/>
            <a:chOff x="785945" y="1380968"/>
            <a:chExt cx="2724572" cy="1161848"/>
          </a:xfrm>
        </p:grpSpPr>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85945"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TextBox 17"/>
            <p:cNvSpPr txBox="1"/>
            <p:nvPr/>
          </p:nvSpPr>
          <p:spPr>
            <a:xfrm>
              <a:off x="1958297"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
        <p:nvSpPr>
          <p:cNvPr id="9" name="Rectangle 8"/>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400" y="1677988"/>
            <a:ext cx="3765550"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AU" sz="1400" dirty="0" smtClean="0">
                <a:solidFill>
                  <a:srgbClr val="7F7F7F"/>
                </a:solidFill>
              </a:rPr>
              <a:t>[PRODUCT NAME’S] real </a:t>
            </a:r>
            <a:r>
              <a:rPr lang="en-AU" sz="1400" dirty="0">
                <a:solidFill>
                  <a:srgbClr val="7F7F7F"/>
                </a:solidFill>
              </a:rPr>
              <a:t>time reporting suite with over </a:t>
            </a:r>
            <a:r>
              <a:rPr lang="en-AU" sz="1400" dirty="0" smtClean="0">
                <a:solidFill>
                  <a:srgbClr val="7F7F7F"/>
                </a:solidFill>
              </a:rPr>
              <a:t>35 </a:t>
            </a:r>
            <a:r>
              <a:rPr lang="en-AU" sz="1400" dirty="0">
                <a:solidFill>
                  <a:srgbClr val="7F7F7F"/>
                </a:solidFill>
              </a:rPr>
              <a:t>standard templates can be used to create Live Wall Boards which keep track of agent and multi-channel campaign performance. </a:t>
            </a:r>
          </a:p>
          <a:p>
            <a:pPr marL="177800" indent="-177800">
              <a:spcAft>
                <a:spcPts val="600"/>
              </a:spcAft>
              <a:buClr>
                <a:srgbClr val="8B024C"/>
              </a:buClr>
            </a:pPr>
            <a:r>
              <a:rPr lang="en-AU" sz="1400" dirty="0">
                <a:solidFill>
                  <a:srgbClr val="7F7F7F"/>
                </a:solidFill>
              </a:rPr>
              <a:t>These Wall Boards are URL based and can be displayed on any screen in the contact centre or sent to any mobile device with internet access. </a:t>
            </a:r>
            <a:endParaRPr lang="en-AU" sz="1400" dirty="0" smtClean="0">
              <a:solidFill>
                <a:srgbClr val="7F7F7F"/>
              </a:solidFill>
            </a:endParaRPr>
          </a:p>
          <a:p>
            <a:pPr marL="177800" indent="-177800">
              <a:spcAft>
                <a:spcPts val="600"/>
              </a:spcAft>
              <a:buClr>
                <a:srgbClr val="8B024C"/>
              </a:buClr>
            </a:pPr>
            <a:r>
              <a:rPr lang="en-AU" sz="1400" dirty="0" smtClean="0">
                <a:solidFill>
                  <a:srgbClr val="7F7F7F"/>
                </a:solidFill>
              </a:rPr>
              <a:t>Historical reports can be scheduled in line with business need and can be emailed to decision makers</a:t>
            </a:r>
            <a:endParaRPr lang="en-AU" sz="1400" dirty="0">
              <a:solidFill>
                <a:srgbClr val="7F7F7F"/>
              </a:solidFill>
            </a:endParaRPr>
          </a:p>
          <a:p>
            <a:pPr marL="177800" indent="-177800">
              <a:spcAft>
                <a:spcPts val="600"/>
              </a:spcAft>
              <a:buClr>
                <a:srgbClr val="8B024C"/>
              </a:buClr>
            </a:pPr>
            <a:r>
              <a:rPr lang="en-AU" sz="1400" dirty="0">
                <a:solidFill>
                  <a:srgbClr val="7F7F7F"/>
                </a:solidFill>
              </a:rPr>
              <a:t>[PRODUCT NAME’S] </a:t>
            </a:r>
            <a:r>
              <a:rPr lang="en-AU" sz="1400" dirty="0" smtClean="0">
                <a:solidFill>
                  <a:srgbClr val="7F7F7F"/>
                </a:solidFill>
              </a:rPr>
              <a:t>combination </a:t>
            </a:r>
            <a:r>
              <a:rPr lang="en-AU" sz="1400" dirty="0">
                <a:solidFill>
                  <a:srgbClr val="7F7F7F"/>
                </a:solidFill>
              </a:rPr>
              <a:t>of live reporting with real time control means you can respond immediately to market or customer demands.</a:t>
            </a:r>
          </a:p>
        </p:txBody>
      </p:sp>
      <p:sp>
        <p:nvSpPr>
          <p:cNvPr id="12" name="TextBox 11"/>
          <p:cNvSpPr txBox="1"/>
          <p:nvPr/>
        </p:nvSpPr>
        <p:spPr>
          <a:xfrm>
            <a:off x="369888" y="268288"/>
            <a:ext cx="4996042" cy="492443"/>
          </a:xfrm>
          <a:prstGeom prst="rect">
            <a:avLst/>
          </a:prstGeom>
          <a:noFill/>
        </p:spPr>
        <p:txBody>
          <a:bodyPr wrap="none" rtlCol="0">
            <a:spAutoFit/>
          </a:bodyPr>
          <a:lstStyle/>
          <a:p>
            <a:r>
              <a:rPr lang="en-US" sz="2600" dirty="0" smtClean="0">
                <a:solidFill>
                  <a:srgbClr val="FFFFFF"/>
                </a:solidFill>
              </a:rPr>
              <a:t>LIVE &amp; HISTORICAL REPORTS</a:t>
            </a:r>
            <a:endParaRPr lang="en-US" sz="2600" dirty="0">
              <a:solidFill>
                <a:srgbClr val="FFFFFF"/>
              </a:solidFill>
            </a:endParaRPr>
          </a:p>
        </p:txBody>
      </p:sp>
      <p:sp>
        <p:nvSpPr>
          <p:cNvPr id="15" name="TextBox 14"/>
          <p:cNvSpPr txBox="1"/>
          <p:nvPr/>
        </p:nvSpPr>
        <p:spPr>
          <a:xfrm>
            <a:off x="697979" y="2790825"/>
            <a:ext cx="2889906" cy="2208297"/>
          </a:xfrm>
          <a:prstGeom prst="rect">
            <a:avLst/>
          </a:prstGeom>
          <a:noFill/>
          <a:ln>
            <a:noFill/>
          </a:ln>
        </p:spPr>
        <p:txBody>
          <a:bodyPr wrap="square" rtlCol="0">
            <a:spAutoFit/>
          </a:bodyPr>
          <a:lstStyle/>
          <a:p>
            <a:pPr marL="182563" lvl="0" indent="-182563">
              <a:spcAft>
                <a:spcPts val="300"/>
              </a:spcAft>
              <a:buFont typeface="Arial"/>
              <a:buChar char="•"/>
            </a:pPr>
            <a:r>
              <a:rPr lang="en-AU" sz="1200" dirty="0" smtClean="0">
                <a:solidFill>
                  <a:srgbClr val="FFFFFF"/>
                </a:solidFill>
              </a:rPr>
              <a:t>35 </a:t>
            </a:r>
            <a:r>
              <a:rPr lang="en-AU" sz="1200" dirty="0">
                <a:solidFill>
                  <a:srgbClr val="FFFFFF"/>
                </a:solidFill>
              </a:rPr>
              <a:t>standard report </a:t>
            </a:r>
            <a:r>
              <a:rPr lang="en-AU" sz="1200" dirty="0" smtClean="0">
                <a:solidFill>
                  <a:srgbClr val="FFFFFF"/>
                </a:solidFill>
              </a:rPr>
              <a:t>templates for Live and Historical Reports</a:t>
            </a:r>
            <a:endParaRPr lang="en-AU" sz="1200" dirty="0">
              <a:solidFill>
                <a:srgbClr val="FFFFFF"/>
              </a:solidFill>
            </a:endParaRPr>
          </a:p>
          <a:p>
            <a:pPr marL="182563" lvl="0" indent="-182563">
              <a:spcAft>
                <a:spcPts val="300"/>
              </a:spcAft>
              <a:buFont typeface="Arial"/>
              <a:buChar char="•"/>
            </a:pPr>
            <a:r>
              <a:rPr lang="en-AU" sz="1200" dirty="0">
                <a:solidFill>
                  <a:srgbClr val="FFFFFF"/>
                </a:solidFill>
              </a:rPr>
              <a:t>Unlimited custom report templates</a:t>
            </a:r>
          </a:p>
          <a:p>
            <a:pPr marL="182563" lvl="0" indent="-182563">
              <a:spcAft>
                <a:spcPts val="300"/>
              </a:spcAft>
              <a:buFont typeface="Arial"/>
              <a:buChar char="•"/>
            </a:pPr>
            <a:r>
              <a:rPr lang="en-AU" sz="1200" dirty="0">
                <a:solidFill>
                  <a:srgbClr val="FFFFFF"/>
                </a:solidFill>
              </a:rPr>
              <a:t>Live wallboards</a:t>
            </a:r>
          </a:p>
          <a:p>
            <a:pPr marL="182563" lvl="0" indent="-182563">
              <a:spcAft>
                <a:spcPts val="300"/>
              </a:spcAft>
              <a:buFont typeface="Arial"/>
              <a:buChar char="•"/>
            </a:pPr>
            <a:r>
              <a:rPr lang="en-AU" sz="1200" dirty="0">
                <a:solidFill>
                  <a:srgbClr val="FFFFFF"/>
                </a:solidFill>
              </a:rPr>
              <a:t>Schedule reporting updates</a:t>
            </a:r>
          </a:p>
          <a:p>
            <a:pPr marL="182563" lvl="0" indent="-182563">
              <a:spcAft>
                <a:spcPts val="300"/>
              </a:spcAft>
              <a:buFont typeface="Arial"/>
              <a:buChar char="•"/>
            </a:pPr>
            <a:r>
              <a:rPr lang="en-AU" sz="1200" dirty="0">
                <a:solidFill>
                  <a:srgbClr val="FFFFFF"/>
                </a:solidFill>
              </a:rPr>
              <a:t>Threshold alerts</a:t>
            </a:r>
          </a:p>
          <a:p>
            <a:pPr marL="182563" lvl="0" indent="-182563">
              <a:spcAft>
                <a:spcPts val="300"/>
              </a:spcAft>
              <a:buFont typeface="Arial"/>
              <a:buChar char="•"/>
            </a:pPr>
            <a:r>
              <a:rPr lang="en-AU" sz="1200" dirty="0">
                <a:solidFill>
                  <a:srgbClr val="FFFFFF"/>
                </a:solidFill>
              </a:rPr>
              <a:t>Export reports</a:t>
            </a:r>
          </a:p>
          <a:p>
            <a:pPr marL="182563" lvl="0" indent="-182563">
              <a:spcAft>
                <a:spcPts val="300"/>
              </a:spcAft>
              <a:buFont typeface="Arial"/>
              <a:buChar char="•"/>
            </a:pPr>
            <a:r>
              <a:rPr lang="en-AU" sz="1200" dirty="0">
                <a:solidFill>
                  <a:srgbClr val="FFFFFF"/>
                </a:solidFill>
              </a:rPr>
              <a:t>Export raw data</a:t>
            </a:r>
          </a:p>
          <a:p>
            <a:pPr marL="182563" lvl="0" indent="-182563">
              <a:spcAft>
                <a:spcPts val="300"/>
              </a:spcAft>
              <a:buFont typeface="Arial"/>
              <a:buChar char="•"/>
            </a:pPr>
            <a:r>
              <a:rPr lang="en-AU" sz="1200" dirty="0">
                <a:solidFill>
                  <a:srgbClr val="FFFFFF"/>
                </a:solidFill>
              </a:rPr>
              <a:t>URL based reports for any </a:t>
            </a:r>
            <a:r>
              <a:rPr lang="en-AU" sz="1200" dirty="0" smtClean="0">
                <a:solidFill>
                  <a:srgbClr val="FFFFFF"/>
                </a:solidFill>
              </a:rPr>
              <a:t/>
            </a:r>
            <a:br>
              <a:rPr lang="en-AU" sz="1200" dirty="0" smtClean="0">
                <a:solidFill>
                  <a:srgbClr val="FFFFFF"/>
                </a:solidFill>
              </a:rPr>
            </a:br>
            <a:r>
              <a:rPr lang="en-AU" sz="1200" dirty="0" smtClean="0">
                <a:solidFill>
                  <a:srgbClr val="FFFFFF"/>
                </a:solidFill>
              </a:rPr>
              <a:t>mobile device</a:t>
            </a:r>
            <a:endParaRPr lang="en-AU" sz="1200" dirty="0">
              <a:solidFill>
                <a:srgbClr val="FFFFFF"/>
              </a:solidFill>
            </a:endParaRPr>
          </a:p>
        </p:txBody>
      </p:sp>
    </p:spTree>
    <p:extLst>
      <p:ext uri="{BB962C8B-B14F-4D97-AF65-F5344CB8AC3E}">
        <p14:creationId xmlns:p14="http://schemas.microsoft.com/office/powerpoint/2010/main" val="1710473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grpSp>
        <p:nvGrpSpPr>
          <p:cNvPr id="2" name="Group 1"/>
          <p:cNvGrpSpPr/>
          <p:nvPr/>
        </p:nvGrpSpPr>
        <p:grpSpPr>
          <a:xfrm>
            <a:off x="813600" y="1432800"/>
            <a:ext cx="2724572" cy="1161848"/>
            <a:chOff x="803707" y="1380968"/>
            <a:chExt cx="2724572" cy="1161848"/>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03707"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7" name="TextBox 16"/>
            <p:cNvSpPr txBox="1"/>
            <p:nvPr/>
          </p:nvSpPr>
          <p:spPr>
            <a:xfrm>
              <a:off x="1976059"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
        <p:nvSpPr>
          <p:cNvPr id="9" name="Rectangle 8"/>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400" y="1677988"/>
            <a:ext cx="3765550"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AU" sz="1400" dirty="0">
                <a:solidFill>
                  <a:srgbClr val="7F7F7F"/>
                </a:solidFill>
              </a:rPr>
              <a:t>PRODUCT </a:t>
            </a:r>
            <a:r>
              <a:rPr lang="en-AU" sz="1400" dirty="0" smtClean="0">
                <a:solidFill>
                  <a:srgbClr val="7F7F7F"/>
                </a:solidFill>
              </a:rPr>
              <a:t>NAME’S] Voice </a:t>
            </a:r>
            <a:r>
              <a:rPr lang="en-AU" sz="1400" dirty="0">
                <a:solidFill>
                  <a:srgbClr val="7F7F7F"/>
                </a:solidFill>
              </a:rPr>
              <a:t>Recording files are available via a secure web site within seconds of call completion.</a:t>
            </a:r>
          </a:p>
          <a:p>
            <a:pPr marL="177800" indent="-177800">
              <a:spcAft>
                <a:spcPts val="600"/>
              </a:spcAft>
              <a:buClr>
                <a:srgbClr val="8B024C"/>
              </a:buClr>
            </a:pPr>
            <a:r>
              <a:rPr lang="en-AU" sz="1400" dirty="0">
                <a:solidFill>
                  <a:srgbClr val="7F7F7F"/>
                </a:solidFill>
              </a:rPr>
              <a:t>You can find, download and share voice records quickly, providing close to real-time accessibility for people working inside or outside the contact centre. </a:t>
            </a:r>
            <a:endParaRPr lang="en-AU" sz="1400" dirty="0" smtClean="0">
              <a:solidFill>
                <a:srgbClr val="7F7F7F"/>
              </a:solidFill>
            </a:endParaRPr>
          </a:p>
          <a:p>
            <a:pPr marL="177800" indent="-177800">
              <a:spcAft>
                <a:spcPts val="600"/>
              </a:spcAft>
              <a:buClr>
                <a:srgbClr val="8B024C"/>
              </a:buClr>
            </a:pPr>
            <a:r>
              <a:rPr lang="en-AU" sz="1400" dirty="0" smtClean="0">
                <a:solidFill>
                  <a:srgbClr val="7F7F7F"/>
                </a:solidFill>
              </a:rPr>
              <a:t>If </a:t>
            </a:r>
            <a:r>
              <a:rPr lang="en-AU" sz="1400" dirty="0">
                <a:solidFill>
                  <a:srgbClr val="7F7F7F"/>
                </a:solidFill>
              </a:rPr>
              <a:t>required, the recording function can be disabled in minutes at an organisation, campaign or agent level.</a:t>
            </a:r>
          </a:p>
          <a:p>
            <a:pPr marL="177800" indent="-177800">
              <a:spcAft>
                <a:spcPts val="600"/>
              </a:spcAft>
              <a:buClr>
                <a:srgbClr val="8B024C"/>
              </a:buClr>
            </a:pPr>
            <a:r>
              <a:rPr lang="en-AU" sz="1400" dirty="0">
                <a:solidFill>
                  <a:srgbClr val="7F7F7F"/>
                </a:solidFill>
              </a:rPr>
              <a:t>You can even save a link to the recording on the contact record within a CRM database!</a:t>
            </a:r>
          </a:p>
        </p:txBody>
      </p:sp>
      <p:sp>
        <p:nvSpPr>
          <p:cNvPr id="12" name="TextBox 11"/>
          <p:cNvSpPr txBox="1"/>
          <p:nvPr/>
        </p:nvSpPr>
        <p:spPr>
          <a:xfrm>
            <a:off x="369888" y="268288"/>
            <a:ext cx="3365349" cy="492443"/>
          </a:xfrm>
          <a:prstGeom prst="rect">
            <a:avLst/>
          </a:prstGeom>
          <a:noFill/>
        </p:spPr>
        <p:txBody>
          <a:bodyPr wrap="none" rtlCol="0">
            <a:spAutoFit/>
          </a:bodyPr>
          <a:lstStyle/>
          <a:p>
            <a:r>
              <a:rPr lang="en-US" sz="2600" dirty="0" smtClean="0">
                <a:solidFill>
                  <a:srgbClr val="FFFFFF"/>
                </a:solidFill>
              </a:rPr>
              <a:t>VOICE RECORDING</a:t>
            </a:r>
            <a:endParaRPr lang="en-US" sz="2600" dirty="0">
              <a:solidFill>
                <a:srgbClr val="FFFFFF"/>
              </a:solidFill>
            </a:endParaRPr>
          </a:p>
        </p:txBody>
      </p:sp>
      <p:sp>
        <p:nvSpPr>
          <p:cNvPr id="15" name="TextBox 14"/>
          <p:cNvSpPr txBox="1"/>
          <p:nvPr/>
        </p:nvSpPr>
        <p:spPr>
          <a:xfrm>
            <a:off x="697979" y="2790825"/>
            <a:ext cx="2916549" cy="2539156"/>
          </a:xfrm>
          <a:prstGeom prst="rect">
            <a:avLst/>
          </a:prstGeom>
          <a:noFill/>
          <a:ln>
            <a:noFill/>
          </a:ln>
        </p:spPr>
        <p:txBody>
          <a:bodyPr wrap="square" rtlCol="0">
            <a:spAutoFit/>
          </a:bodyPr>
          <a:lstStyle/>
          <a:p>
            <a:pPr marL="182563" lvl="0" indent="-182563">
              <a:spcAft>
                <a:spcPts val="300"/>
              </a:spcAft>
              <a:buFont typeface="Arial"/>
              <a:buChar char="•"/>
            </a:pPr>
            <a:r>
              <a:rPr lang="en-AU" sz="1200" dirty="0">
                <a:solidFill>
                  <a:srgbClr val="FFFFFF"/>
                </a:solidFill>
              </a:rPr>
              <a:t>Record all calls as standard </a:t>
            </a:r>
            <a:r>
              <a:rPr lang="en-AU" sz="1200" dirty="0" smtClean="0">
                <a:solidFill>
                  <a:srgbClr val="FFFFFF"/>
                </a:solidFill>
              </a:rPr>
              <a:t/>
            </a:r>
            <a:br>
              <a:rPr lang="en-AU" sz="1200" dirty="0" smtClean="0">
                <a:solidFill>
                  <a:srgbClr val="FFFFFF"/>
                </a:solidFill>
              </a:rPr>
            </a:br>
            <a:r>
              <a:rPr lang="en-AU" sz="1200" dirty="0" smtClean="0">
                <a:solidFill>
                  <a:srgbClr val="FFFFFF"/>
                </a:solidFill>
              </a:rPr>
              <a:t>– </a:t>
            </a:r>
            <a:r>
              <a:rPr lang="en-AU" sz="1200" dirty="0">
                <a:solidFill>
                  <a:srgbClr val="FFFFFF"/>
                </a:solidFill>
              </a:rPr>
              <a:t>no extra cost</a:t>
            </a:r>
          </a:p>
          <a:p>
            <a:pPr marL="182563" lvl="0" indent="-182563">
              <a:spcAft>
                <a:spcPts val="300"/>
              </a:spcAft>
              <a:buFont typeface="Arial"/>
              <a:buChar char="•"/>
            </a:pPr>
            <a:r>
              <a:rPr lang="en-AU" sz="1200" dirty="0">
                <a:solidFill>
                  <a:srgbClr val="FFFFFF"/>
                </a:solidFill>
              </a:rPr>
              <a:t>Store for 3 months then archive</a:t>
            </a:r>
          </a:p>
          <a:p>
            <a:pPr marL="182563" lvl="0" indent="-182563">
              <a:spcAft>
                <a:spcPts val="300"/>
              </a:spcAft>
              <a:buFont typeface="Arial"/>
              <a:buChar char="•"/>
            </a:pPr>
            <a:r>
              <a:rPr lang="en-AU" sz="1200" dirty="0">
                <a:solidFill>
                  <a:srgbClr val="FFFFFF"/>
                </a:solidFill>
              </a:rPr>
              <a:t>Access recordings seconds after </a:t>
            </a:r>
            <a:r>
              <a:rPr lang="en-AU" sz="1200" dirty="0" smtClean="0">
                <a:solidFill>
                  <a:srgbClr val="FFFFFF"/>
                </a:solidFill>
              </a:rPr>
              <a:t/>
            </a:r>
            <a:br>
              <a:rPr lang="en-AU" sz="1200" dirty="0" smtClean="0">
                <a:solidFill>
                  <a:srgbClr val="FFFFFF"/>
                </a:solidFill>
              </a:rPr>
            </a:br>
            <a:r>
              <a:rPr lang="en-AU" sz="1200" dirty="0" smtClean="0">
                <a:solidFill>
                  <a:srgbClr val="FFFFFF"/>
                </a:solidFill>
              </a:rPr>
              <a:t>the </a:t>
            </a:r>
            <a:r>
              <a:rPr lang="en-AU" sz="1200" dirty="0">
                <a:solidFill>
                  <a:srgbClr val="FFFFFF"/>
                </a:solidFill>
              </a:rPr>
              <a:t>call is wrapped</a:t>
            </a:r>
          </a:p>
          <a:p>
            <a:pPr marL="182563" lvl="0" indent="-182563">
              <a:spcAft>
                <a:spcPts val="300"/>
              </a:spcAft>
              <a:buFont typeface="Arial"/>
              <a:buChar char="•"/>
            </a:pPr>
            <a:r>
              <a:rPr lang="en-AU" sz="1200" dirty="0">
                <a:solidFill>
                  <a:srgbClr val="FFFFFF"/>
                </a:solidFill>
              </a:rPr>
              <a:t>Advanced online search </a:t>
            </a:r>
            <a:r>
              <a:rPr lang="en-AU" sz="1200" dirty="0" smtClean="0">
                <a:solidFill>
                  <a:srgbClr val="FFFFFF"/>
                </a:solidFill>
              </a:rPr>
              <a:t>engine</a:t>
            </a:r>
          </a:p>
          <a:p>
            <a:pPr marL="182563" lvl="0" indent="-182563">
              <a:spcAft>
                <a:spcPts val="300"/>
              </a:spcAft>
              <a:buFont typeface="Arial"/>
              <a:buChar char="•"/>
            </a:pPr>
            <a:r>
              <a:rPr lang="en-AU" sz="1200" dirty="0" smtClean="0">
                <a:solidFill>
                  <a:srgbClr val="FFFFFF"/>
                </a:solidFill>
              </a:rPr>
              <a:t>Send secure voice recording links to decision makers in seconds</a:t>
            </a:r>
            <a:endParaRPr lang="en-AU" sz="1200" dirty="0">
              <a:solidFill>
                <a:srgbClr val="FFFFFF"/>
              </a:solidFill>
            </a:endParaRPr>
          </a:p>
          <a:p>
            <a:pPr marL="182563" lvl="0" indent="-182563">
              <a:spcAft>
                <a:spcPts val="300"/>
              </a:spcAft>
              <a:buFont typeface="Arial"/>
              <a:buChar char="•"/>
            </a:pPr>
            <a:r>
              <a:rPr lang="en-AU" sz="1200" dirty="0">
                <a:solidFill>
                  <a:srgbClr val="FFFFFF"/>
                </a:solidFill>
              </a:rPr>
              <a:t>Record associated call details </a:t>
            </a:r>
            <a:r>
              <a:rPr lang="en-AU" sz="1200" dirty="0" smtClean="0">
                <a:solidFill>
                  <a:srgbClr val="FFFFFF"/>
                </a:solidFill>
              </a:rPr>
              <a:t/>
            </a:r>
            <a:br>
              <a:rPr lang="en-AU" sz="1200" dirty="0" smtClean="0">
                <a:solidFill>
                  <a:srgbClr val="FFFFFF"/>
                </a:solidFill>
              </a:rPr>
            </a:br>
            <a:r>
              <a:rPr lang="en-AU" sz="1200" dirty="0" smtClean="0">
                <a:solidFill>
                  <a:srgbClr val="FFFFFF"/>
                </a:solidFill>
              </a:rPr>
              <a:t>e.g</a:t>
            </a:r>
            <a:r>
              <a:rPr lang="en-AU" sz="1200" dirty="0">
                <a:solidFill>
                  <a:srgbClr val="FFFFFF"/>
                </a:solidFill>
              </a:rPr>
              <a:t>. agent, date/time, queue and </a:t>
            </a:r>
            <a:r>
              <a:rPr lang="en-AU" sz="1200" dirty="0" smtClean="0">
                <a:solidFill>
                  <a:srgbClr val="FFFFFF"/>
                </a:solidFill>
              </a:rPr>
              <a:t/>
            </a:r>
            <a:br>
              <a:rPr lang="en-AU" sz="1200" dirty="0" smtClean="0">
                <a:solidFill>
                  <a:srgbClr val="FFFFFF"/>
                </a:solidFill>
              </a:rPr>
            </a:br>
            <a:r>
              <a:rPr lang="en-AU" sz="1200" dirty="0" smtClean="0">
                <a:solidFill>
                  <a:srgbClr val="FFFFFF"/>
                </a:solidFill>
              </a:rPr>
              <a:t>call </a:t>
            </a:r>
            <a:r>
              <a:rPr lang="en-AU" sz="1200" dirty="0">
                <a:solidFill>
                  <a:srgbClr val="FFFFFF"/>
                </a:solidFill>
              </a:rPr>
              <a:t>notes</a:t>
            </a:r>
          </a:p>
          <a:p>
            <a:pPr marL="177800" indent="-177800">
              <a:spcAft>
                <a:spcPts val="300"/>
              </a:spcAft>
              <a:buFont typeface="Arial"/>
              <a:buChar char="•"/>
            </a:pPr>
            <a:endParaRPr lang="en-AU" sz="1200" dirty="0">
              <a:solidFill>
                <a:srgbClr val="FFFFFF"/>
              </a:solidFill>
            </a:endParaRPr>
          </a:p>
        </p:txBody>
      </p:sp>
    </p:spTree>
    <p:extLst>
      <p:ext uri="{BB962C8B-B14F-4D97-AF65-F5344CB8AC3E}">
        <p14:creationId xmlns:p14="http://schemas.microsoft.com/office/powerpoint/2010/main" val="2292548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grpSp>
        <p:nvGrpSpPr>
          <p:cNvPr id="2" name="Group 1"/>
          <p:cNvGrpSpPr/>
          <p:nvPr/>
        </p:nvGrpSpPr>
        <p:grpSpPr>
          <a:xfrm>
            <a:off x="812588" y="1434252"/>
            <a:ext cx="2724572" cy="1161848"/>
            <a:chOff x="812588" y="1380968"/>
            <a:chExt cx="2724572" cy="1161848"/>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12588"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7" name="TextBox 16"/>
            <p:cNvSpPr txBox="1"/>
            <p:nvPr/>
          </p:nvSpPr>
          <p:spPr>
            <a:xfrm>
              <a:off x="1984940"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
        <p:nvSpPr>
          <p:cNvPr id="9" name="Rectangle 8"/>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400" y="1677988"/>
            <a:ext cx="3765550"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AU" sz="1400" dirty="0">
                <a:solidFill>
                  <a:schemeClr val="bg1">
                    <a:lumMod val="50000"/>
                  </a:schemeClr>
                </a:solidFill>
              </a:rPr>
              <a:t>Because you access </a:t>
            </a:r>
            <a:r>
              <a:rPr lang="en-AU" sz="1400" dirty="0" smtClean="0">
                <a:solidFill>
                  <a:schemeClr val="bg1">
                    <a:lumMod val="50000"/>
                  </a:schemeClr>
                </a:solidFill>
              </a:rPr>
              <a:t>[PRODUCT NAME] from </a:t>
            </a:r>
            <a:r>
              <a:rPr lang="en-AU" sz="1400" dirty="0">
                <a:solidFill>
                  <a:schemeClr val="bg1">
                    <a:lumMod val="50000"/>
                  </a:schemeClr>
                </a:solidFill>
              </a:rPr>
              <a:t>the cloud, it’s available from any internet-enabled device. </a:t>
            </a:r>
            <a:endParaRPr lang="en-AU" sz="1400" dirty="0" smtClean="0">
              <a:solidFill>
                <a:schemeClr val="bg1">
                  <a:lumMod val="50000"/>
                </a:schemeClr>
              </a:solidFill>
            </a:endParaRPr>
          </a:p>
          <a:p>
            <a:pPr marL="177800" indent="-177800">
              <a:spcAft>
                <a:spcPts val="600"/>
              </a:spcAft>
              <a:buClr>
                <a:srgbClr val="8B024C"/>
              </a:buClr>
            </a:pPr>
            <a:r>
              <a:rPr lang="en-AU" sz="1400" dirty="0" smtClean="0">
                <a:solidFill>
                  <a:schemeClr val="bg1">
                    <a:lumMod val="50000"/>
                  </a:schemeClr>
                </a:solidFill>
              </a:rPr>
              <a:t>So </a:t>
            </a:r>
            <a:r>
              <a:rPr lang="en-AU" sz="1400" dirty="0">
                <a:solidFill>
                  <a:schemeClr val="bg1">
                    <a:lumMod val="50000"/>
                  </a:schemeClr>
                </a:solidFill>
              </a:rPr>
              <a:t>if something happens and your people can’t work from their desks, no problem – simply log in from another location. No need for expensive second ‘hot’ DR sites.</a:t>
            </a:r>
          </a:p>
          <a:p>
            <a:pPr marL="177800" indent="-177800">
              <a:spcAft>
                <a:spcPts val="600"/>
              </a:spcAft>
              <a:buClr>
                <a:srgbClr val="8B024C"/>
              </a:buClr>
            </a:pPr>
            <a:r>
              <a:rPr lang="en-AU" sz="1400" dirty="0">
                <a:solidFill>
                  <a:schemeClr val="bg1">
                    <a:lumMod val="50000"/>
                  </a:schemeClr>
                </a:solidFill>
              </a:rPr>
              <a:t>The traditional technology model of mirroring critical applications to another site is very expensive, can take hours to activate and does not always provide access to the latest client or database information.</a:t>
            </a:r>
          </a:p>
          <a:p>
            <a:pPr marL="177800" indent="-177800">
              <a:spcAft>
                <a:spcPts val="600"/>
              </a:spcAft>
              <a:buClr>
                <a:srgbClr val="8B024C"/>
              </a:buClr>
            </a:pPr>
            <a:r>
              <a:rPr lang="en-AU" sz="1400" dirty="0">
                <a:solidFill>
                  <a:schemeClr val="bg1">
                    <a:lumMod val="50000"/>
                  </a:schemeClr>
                </a:solidFill>
              </a:rPr>
              <a:t>In contrast, </a:t>
            </a:r>
            <a:r>
              <a:rPr lang="en-AU" sz="1400" dirty="0" smtClean="0">
                <a:solidFill>
                  <a:schemeClr val="bg1">
                    <a:lumMod val="50000"/>
                  </a:schemeClr>
                </a:solidFill>
              </a:rPr>
              <a:t>[PRODUCT NAME] can </a:t>
            </a:r>
            <a:r>
              <a:rPr lang="en-AU" sz="1400" dirty="0">
                <a:solidFill>
                  <a:schemeClr val="bg1">
                    <a:lumMod val="50000"/>
                  </a:schemeClr>
                </a:solidFill>
              </a:rPr>
              <a:t>be activated in minutes at a fraction of the cost of a duplicate system. </a:t>
            </a:r>
          </a:p>
          <a:p>
            <a:pPr marL="177800" indent="-177800">
              <a:spcAft>
                <a:spcPts val="600"/>
              </a:spcAft>
              <a:buClr>
                <a:srgbClr val="8B024C"/>
              </a:buClr>
            </a:pPr>
            <a:r>
              <a:rPr lang="en-AU" sz="1400" dirty="0">
                <a:solidFill>
                  <a:schemeClr val="bg1">
                    <a:lumMod val="50000"/>
                  </a:schemeClr>
                </a:solidFill>
              </a:rPr>
              <a:t>For existing customers this is all delivered at no extra cost</a:t>
            </a:r>
            <a:r>
              <a:rPr lang="en-AU" sz="1400" dirty="0" smtClean="0">
                <a:solidFill>
                  <a:schemeClr val="bg1">
                    <a:lumMod val="50000"/>
                  </a:schemeClr>
                </a:solidFill>
              </a:rPr>
              <a:t>.</a:t>
            </a:r>
            <a:endParaRPr lang="en-AU" sz="1400" dirty="0">
              <a:solidFill>
                <a:schemeClr val="bg1">
                  <a:lumMod val="50000"/>
                </a:schemeClr>
              </a:solidFill>
            </a:endParaRPr>
          </a:p>
        </p:txBody>
      </p:sp>
      <p:sp>
        <p:nvSpPr>
          <p:cNvPr id="12" name="TextBox 11"/>
          <p:cNvSpPr txBox="1"/>
          <p:nvPr/>
        </p:nvSpPr>
        <p:spPr>
          <a:xfrm>
            <a:off x="369888" y="268288"/>
            <a:ext cx="3803984" cy="492443"/>
          </a:xfrm>
          <a:prstGeom prst="rect">
            <a:avLst/>
          </a:prstGeom>
          <a:noFill/>
        </p:spPr>
        <p:txBody>
          <a:bodyPr wrap="none" rtlCol="0">
            <a:spAutoFit/>
          </a:bodyPr>
          <a:lstStyle/>
          <a:p>
            <a:r>
              <a:rPr lang="en-US" sz="2600" dirty="0" smtClean="0">
                <a:solidFill>
                  <a:srgbClr val="FFFFFF"/>
                </a:solidFill>
              </a:rPr>
              <a:t>DISASTER RECOVERY</a:t>
            </a:r>
            <a:endParaRPr lang="en-US" sz="2600" dirty="0">
              <a:solidFill>
                <a:srgbClr val="FFFFFF"/>
              </a:solidFill>
            </a:endParaRPr>
          </a:p>
        </p:txBody>
      </p:sp>
      <p:sp>
        <p:nvSpPr>
          <p:cNvPr id="15" name="TextBox 14"/>
          <p:cNvSpPr txBox="1"/>
          <p:nvPr/>
        </p:nvSpPr>
        <p:spPr>
          <a:xfrm>
            <a:off x="697979" y="2790825"/>
            <a:ext cx="2969834" cy="2646878"/>
          </a:xfrm>
          <a:prstGeom prst="rect">
            <a:avLst/>
          </a:prstGeom>
          <a:noFill/>
          <a:ln>
            <a:noFill/>
          </a:ln>
        </p:spPr>
        <p:txBody>
          <a:bodyPr wrap="square" rtlCol="0">
            <a:spAutoFit/>
          </a:bodyPr>
          <a:lstStyle/>
          <a:p>
            <a:pPr marL="182563" lvl="0" indent="-182563">
              <a:spcAft>
                <a:spcPts val="300"/>
              </a:spcAft>
              <a:buFont typeface="Arial"/>
              <a:buChar char="•"/>
            </a:pPr>
            <a:r>
              <a:rPr lang="en-AU" sz="1200" dirty="0" smtClean="0">
                <a:solidFill>
                  <a:srgbClr val="FFFFFF"/>
                </a:solidFill>
              </a:rPr>
              <a:t>Activate Disaster Recovery in minutes from any remote office, home or mobile location</a:t>
            </a:r>
          </a:p>
          <a:p>
            <a:pPr marL="182563" lvl="0" indent="-182563">
              <a:spcAft>
                <a:spcPts val="300"/>
              </a:spcAft>
              <a:buFont typeface="Arial"/>
              <a:buChar char="•"/>
            </a:pPr>
            <a:r>
              <a:rPr lang="en-AU" sz="1200" dirty="0" smtClean="0">
                <a:solidFill>
                  <a:srgbClr val="FFFFFF"/>
                </a:solidFill>
              </a:rPr>
              <a:t>Agents immediately access </a:t>
            </a:r>
            <a:r>
              <a:rPr lang="en-AU" sz="1200" dirty="0">
                <a:solidFill>
                  <a:srgbClr val="FFFFFF"/>
                </a:solidFill>
              </a:rPr>
              <a:t>the </a:t>
            </a:r>
            <a:r>
              <a:rPr lang="en-AU" sz="1200" dirty="0" smtClean="0">
                <a:solidFill>
                  <a:srgbClr val="FFFFFF"/>
                </a:solidFill>
              </a:rPr>
              <a:t>same live </a:t>
            </a:r>
            <a:r>
              <a:rPr lang="en-AU" sz="1200" dirty="0">
                <a:solidFill>
                  <a:srgbClr val="FFFFFF"/>
                </a:solidFill>
              </a:rPr>
              <a:t>functionality and data from </a:t>
            </a:r>
            <a:r>
              <a:rPr lang="en-AU" sz="1200" dirty="0" smtClean="0">
                <a:solidFill>
                  <a:srgbClr val="FFFFFF"/>
                </a:solidFill>
              </a:rPr>
              <a:t>the new </a:t>
            </a:r>
            <a:r>
              <a:rPr lang="en-AU" sz="1200" dirty="0">
                <a:solidFill>
                  <a:srgbClr val="FFFFFF"/>
                </a:solidFill>
              </a:rPr>
              <a:t>location </a:t>
            </a:r>
          </a:p>
          <a:p>
            <a:pPr marL="182563" lvl="0" indent="-182563">
              <a:spcAft>
                <a:spcPts val="300"/>
              </a:spcAft>
              <a:buFont typeface="Arial"/>
              <a:buChar char="•"/>
            </a:pPr>
            <a:r>
              <a:rPr lang="en-AU" sz="1200" dirty="0" smtClean="0">
                <a:solidFill>
                  <a:srgbClr val="FFFFFF"/>
                </a:solidFill>
              </a:rPr>
              <a:t>Agents and Supervisors retain </a:t>
            </a:r>
            <a:r>
              <a:rPr lang="en-AU" sz="1200" dirty="0">
                <a:solidFill>
                  <a:srgbClr val="FFFFFF"/>
                </a:solidFill>
              </a:rPr>
              <a:t>core reporting and management functionality </a:t>
            </a:r>
            <a:endParaRPr lang="en-AU" sz="1200" dirty="0" smtClean="0">
              <a:solidFill>
                <a:srgbClr val="FFFFFF"/>
              </a:solidFill>
            </a:endParaRPr>
          </a:p>
          <a:p>
            <a:pPr marL="182563" lvl="0" indent="-182563">
              <a:spcAft>
                <a:spcPts val="300"/>
              </a:spcAft>
              <a:buFont typeface="Arial"/>
              <a:buChar char="•"/>
            </a:pPr>
            <a:r>
              <a:rPr lang="en-AU" sz="1200" dirty="0" smtClean="0">
                <a:solidFill>
                  <a:srgbClr val="FFFFFF"/>
                </a:solidFill>
              </a:rPr>
              <a:t>Protect the customer </a:t>
            </a:r>
            <a:r>
              <a:rPr lang="en-AU" sz="1200" dirty="0">
                <a:solidFill>
                  <a:srgbClr val="FFFFFF"/>
                </a:solidFill>
              </a:rPr>
              <a:t>experience with real-time changes to IVR messaging, call-flow and CLI-based routing.</a:t>
            </a:r>
          </a:p>
          <a:p>
            <a:pPr marL="177800" indent="-177800">
              <a:spcAft>
                <a:spcPts val="300"/>
              </a:spcAft>
              <a:buFont typeface="Arial"/>
              <a:buChar char="•"/>
            </a:pPr>
            <a:endParaRPr lang="en-AU" sz="1200" dirty="0">
              <a:solidFill>
                <a:srgbClr val="FFFFFF"/>
              </a:solidFill>
            </a:endParaRPr>
          </a:p>
        </p:txBody>
      </p:sp>
    </p:spTree>
    <p:extLst>
      <p:ext uri="{BB962C8B-B14F-4D97-AF65-F5344CB8AC3E}">
        <p14:creationId xmlns:p14="http://schemas.microsoft.com/office/powerpoint/2010/main" val="393748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rgbClr val="6E6E6E">
                  <a:lumMod val="50000"/>
                </a:srgbClr>
              </a:solidFill>
            </a:endParaRPr>
          </a:p>
        </p:txBody>
      </p:sp>
      <p:grpSp>
        <p:nvGrpSpPr>
          <p:cNvPr id="2" name="Group 1"/>
          <p:cNvGrpSpPr/>
          <p:nvPr/>
        </p:nvGrpSpPr>
        <p:grpSpPr>
          <a:xfrm>
            <a:off x="812588" y="1434252"/>
            <a:ext cx="2724572" cy="1161848"/>
            <a:chOff x="812588" y="1380968"/>
            <a:chExt cx="2724572" cy="1161848"/>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12588" y="1380968"/>
              <a:ext cx="1161848" cy="1161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1984940" y="1791094"/>
              <a:ext cx="1552220" cy="400110"/>
            </a:xfrm>
            <a:prstGeom prst="rect">
              <a:avLst/>
            </a:prstGeom>
            <a:noFill/>
          </p:spPr>
          <p:txBody>
            <a:bodyPr wrap="none" rtlCol="0">
              <a:spAutoFit/>
            </a:bodyPr>
            <a:lstStyle/>
            <a:p>
              <a:r>
                <a:rPr lang="en-AU" sz="2000" dirty="0" smtClean="0">
                  <a:solidFill>
                    <a:srgbClr val="FFFFFF"/>
                  </a:solidFill>
                  <a:ea typeface="MS PGothic" panose="020B0600070205080204" pitchFamily="34" charset="-128"/>
                </a:rPr>
                <a:t>FEATURES</a:t>
              </a:r>
              <a:endParaRPr lang="en-AU" sz="2000" dirty="0">
                <a:solidFill>
                  <a:srgbClr val="FFFFFF"/>
                </a:solidFill>
                <a:ea typeface="MS PGothic" panose="020B0600070205080204" pitchFamily="34" charset="-128"/>
              </a:endParaRPr>
            </a:p>
          </p:txBody>
        </p:sp>
      </p:grpSp>
      <p:sp>
        <p:nvSpPr>
          <p:cNvPr id="9" name="Rectangle 8"/>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FFFFFF"/>
              </a:solidFill>
            </a:endParaRPr>
          </a:p>
        </p:txBody>
      </p:sp>
      <p:sp>
        <p:nvSpPr>
          <p:cNvPr id="3" name="Content Placeholder 2"/>
          <p:cNvSpPr>
            <a:spLocks noGrp="1"/>
          </p:cNvSpPr>
          <p:nvPr/>
        </p:nvSpPr>
        <p:spPr>
          <a:xfrm>
            <a:off x="4216400" y="1677988"/>
            <a:ext cx="3765550"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GB" sz="1400" dirty="0">
                <a:solidFill>
                  <a:srgbClr val="FFFFFF">
                    <a:lumMod val="50000"/>
                  </a:srgbClr>
                </a:solidFill>
              </a:rPr>
              <a:t>APIs enable resellers or even end customers to develop customised integrations with 3rd party applications such as CRM and WFM systems</a:t>
            </a:r>
          </a:p>
          <a:p>
            <a:pPr marL="177800" indent="-177800">
              <a:spcAft>
                <a:spcPts val="600"/>
              </a:spcAft>
              <a:buClr>
                <a:srgbClr val="8B024C"/>
              </a:buClr>
            </a:pPr>
            <a:r>
              <a:rPr lang="en-GB" sz="1400" dirty="0">
                <a:solidFill>
                  <a:srgbClr val="FFFFFF">
                    <a:lumMod val="50000"/>
                  </a:srgbClr>
                </a:solidFill>
              </a:rPr>
              <a:t>API functions are split into 6 categories:</a:t>
            </a:r>
          </a:p>
          <a:p>
            <a:pPr marL="177800" indent="-177800">
              <a:spcAft>
                <a:spcPts val="600"/>
              </a:spcAft>
              <a:buClr>
                <a:srgbClr val="8B024C"/>
              </a:buClr>
            </a:pPr>
            <a:r>
              <a:rPr lang="en-GB" sz="1400" dirty="0">
                <a:solidFill>
                  <a:srgbClr val="FFFFFF">
                    <a:lumMod val="50000"/>
                  </a:srgbClr>
                </a:solidFill>
              </a:rPr>
              <a:t> User</a:t>
            </a:r>
          </a:p>
          <a:p>
            <a:pPr marL="177800" indent="-177800">
              <a:spcAft>
                <a:spcPts val="600"/>
              </a:spcAft>
              <a:buClr>
                <a:srgbClr val="8B024C"/>
              </a:buClr>
            </a:pPr>
            <a:r>
              <a:rPr lang="en-GB" sz="1400" dirty="0">
                <a:solidFill>
                  <a:srgbClr val="FFFFFF">
                    <a:lumMod val="50000"/>
                  </a:srgbClr>
                </a:solidFill>
              </a:rPr>
              <a:t> Agent</a:t>
            </a:r>
          </a:p>
          <a:p>
            <a:pPr marL="177800" indent="-177800">
              <a:spcAft>
                <a:spcPts val="600"/>
              </a:spcAft>
              <a:buClr>
                <a:srgbClr val="8B024C"/>
              </a:buClr>
            </a:pPr>
            <a:r>
              <a:rPr lang="en-GB" sz="1400" dirty="0">
                <a:solidFill>
                  <a:srgbClr val="FFFFFF">
                    <a:lumMod val="50000"/>
                  </a:srgbClr>
                </a:solidFill>
              </a:rPr>
              <a:t> Lead</a:t>
            </a:r>
          </a:p>
          <a:p>
            <a:pPr marL="177800" indent="-177800">
              <a:spcAft>
                <a:spcPts val="600"/>
              </a:spcAft>
              <a:buClr>
                <a:srgbClr val="8B024C"/>
              </a:buClr>
            </a:pPr>
            <a:r>
              <a:rPr lang="en-GB" sz="1400" dirty="0">
                <a:solidFill>
                  <a:srgbClr val="FFFFFF">
                    <a:lumMod val="50000"/>
                  </a:srgbClr>
                </a:solidFill>
              </a:rPr>
              <a:t> Campaign</a:t>
            </a:r>
          </a:p>
          <a:p>
            <a:pPr marL="177800" indent="-177800">
              <a:spcAft>
                <a:spcPts val="600"/>
              </a:spcAft>
              <a:buClr>
                <a:srgbClr val="8B024C"/>
              </a:buClr>
            </a:pPr>
            <a:r>
              <a:rPr lang="en-GB" sz="1400" dirty="0">
                <a:solidFill>
                  <a:srgbClr val="FFFFFF">
                    <a:lumMod val="50000"/>
                  </a:srgbClr>
                </a:solidFill>
              </a:rPr>
              <a:t> Organisation</a:t>
            </a:r>
          </a:p>
          <a:p>
            <a:pPr marL="177800" indent="-177800">
              <a:spcAft>
                <a:spcPts val="600"/>
              </a:spcAft>
              <a:buClr>
                <a:srgbClr val="8B024C"/>
              </a:buClr>
            </a:pPr>
            <a:r>
              <a:rPr lang="en-GB" sz="1400" dirty="0">
                <a:solidFill>
                  <a:srgbClr val="FFFFFF">
                    <a:lumMod val="50000"/>
                  </a:srgbClr>
                </a:solidFill>
              </a:rPr>
              <a:t> Event</a:t>
            </a:r>
            <a:endParaRPr lang="en-AU" sz="1400" dirty="0">
              <a:solidFill>
                <a:srgbClr val="FFFFFF">
                  <a:lumMod val="50000"/>
                </a:srgbClr>
              </a:solidFill>
            </a:endParaRPr>
          </a:p>
        </p:txBody>
      </p:sp>
      <p:sp>
        <p:nvSpPr>
          <p:cNvPr id="12" name="TextBox 11"/>
          <p:cNvSpPr txBox="1"/>
          <p:nvPr/>
        </p:nvSpPr>
        <p:spPr>
          <a:xfrm>
            <a:off x="369888" y="268288"/>
            <a:ext cx="2488182" cy="492443"/>
          </a:xfrm>
          <a:prstGeom prst="rect">
            <a:avLst/>
          </a:prstGeom>
          <a:noFill/>
        </p:spPr>
        <p:txBody>
          <a:bodyPr wrap="none" rtlCol="0">
            <a:spAutoFit/>
          </a:bodyPr>
          <a:lstStyle/>
          <a:p>
            <a:r>
              <a:rPr lang="en-US" sz="2600" dirty="0" smtClean="0">
                <a:solidFill>
                  <a:srgbClr val="FFFFFF"/>
                </a:solidFill>
                <a:ea typeface="MS PGothic" panose="020B0600070205080204" pitchFamily="34" charset="-128"/>
              </a:rPr>
              <a:t>API Integration </a:t>
            </a:r>
            <a:endParaRPr lang="en-US" sz="2600" dirty="0">
              <a:solidFill>
                <a:srgbClr val="FFFFFF"/>
              </a:solidFill>
              <a:ea typeface="MS PGothic" panose="020B0600070205080204" pitchFamily="34" charset="-128"/>
            </a:endParaRPr>
          </a:p>
        </p:txBody>
      </p:sp>
      <p:sp>
        <p:nvSpPr>
          <p:cNvPr id="15" name="TextBox 14"/>
          <p:cNvSpPr txBox="1"/>
          <p:nvPr/>
        </p:nvSpPr>
        <p:spPr>
          <a:xfrm>
            <a:off x="697979" y="2790825"/>
            <a:ext cx="2969834" cy="3200876"/>
          </a:xfrm>
          <a:prstGeom prst="rect">
            <a:avLst/>
          </a:prstGeom>
          <a:noFill/>
          <a:ln>
            <a:noFill/>
          </a:ln>
        </p:spPr>
        <p:txBody>
          <a:bodyPr wrap="square" rtlCol="0">
            <a:spAutoFit/>
          </a:bodyPr>
          <a:lstStyle/>
          <a:p>
            <a:pPr marL="182563" indent="-182563">
              <a:spcAft>
                <a:spcPts val="300"/>
              </a:spcAft>
              <a:buFont typeface="Arial"/>
              <a:buChar char="•"/>
            </a:pPr>
            <a:r>
              <a:rPr lang="en-GB" sz="1200" dirty="0">
                <a:solidFill>
                  <a:srgbClr val="FFFFFF"/>
                </a:solidFill>
                <a:ea typeface="MS PGothic" panose="020B0600070205080204" pitchFamily="34" charset="-128"/>
              </a:rPr>
              <a:t>An application-programming interface (API) is a set of programming instructions and standards for accessing a Web-based software </a:t>
            </a:r>
            <a:r>
              <a:rPr lang="en-GB" sz="1200" dirty="0" smtClean="0">
                <a:solidFill>
                  <a:srgbClr val="FFFFFF"/>
                </a:solidFill>
                <a:ea typeface="MS PGothic" panose="020B0600070205080204" pitchFamily="34" charset="-128"/>
              </a:rPr>
              <a:t>application. </a:t>
            </a:r>
            <a:endParaRPr lang="en-AU" sz="1200" dirty="0" smtClean="0">
              <a:solidFill>
                <a:srgbClr val="FFFFFF"/>
              </a:solidFill>
              <a:ea typeface="MS PGothic" panose="020B0600070205080204" pitchFamily="34" charset="-128"/>
            </a:endParaRPr>
          </a:p>
          <a:p>
            <a:pPr marL="182563" indent="-182563">
              <a:spcAft>
                <a:spcPts val="300"/>
              </a:spcAft>
              <a:buFont typeface="Arial"/>
              <a:buChar char="•"/>
            </a:pPr>
            <a:r>
              <a:rPr lang="en-GB" sz="1200" dirty="0">
                <a:solidFill>
                  <a:srgbClr val="FFFFFF"/>
                </a:solidFill>
                <a:ea typeface="MS PGothic" panose="020B0600070205080204" pitchFamily="34" charset="-128"/>
              </a:rPr>
              <a:t>Provides a means to access contact centre data and functionality in a standardised, manageable way from other corporate systems (e.g. Customer Relationship Management, Work Force management) </a:t>
            </a:r>
          </a:p>
          <a:p>
            <a:pPr marL="182563" indent="-182563">
              <a:spcAft>
                <a:spcPts val="300"/>
              </a:spcAft>
              <a:buFont typeface="Arial"/>
              <a:buChar char="•"/>
            </a:pPr>
            <a:r>
              <a:rPr lang="en-GB" sz="1200" dirty="0" smtClean="0">
                <a:solidFill>
                  <a:srgbClr val="FFFFFF"/>
                </a:solidFill>
                <a:ea typeface="MS PGothic" panose="020B0600070205080204" pitchFamily="34" charset="-128"/>
              </a:rPr>
              <a:t>API’s are  </a:t>
            </a:r>
            <a:r>
              <a:rPr lang="en-GB" sz="1200" dirty="0">
                <a:solidFill>
                  <a:srgbClr val="FFFFFF"/>
                </a:solidFill>
                <a:ea typeface="MS PGothic" panose="020B0600070205080204" pitchFamily="34" charset="-128"/>
              </a:rPr>
              <a:t>available to enable third party systems to interact with </a:t>
            </a:r>
            <a:r>
              <a:rPr lang="en-GB" sz="1200" dirty="0" smtClean="0">
                <a:solidFill>
                  <a:srgbClr val="FFFFFF"/>
                </a:solidFill>
                <a:ea typeface="MS PGothic" panose="020B0600070205080204" pitchFamily="34" charset="-128"/>
              </a:rPr>
              <a:t>[Product Name]</a:t>
            </a:r>
            <a:endParaRPr lang="en-AU" sz="1200" dirty="0">
              <a:solidFill>
                <a:srgbClr val="FFFFFF"/>
              </a:solidFill>
              <a:ea typeface="MS PGothic" panose="020B0600070205080204" pitchFamily="34" charset="-128"/>
            </a:endParaRPr>
          </a:p>
          <a:p>
            <a:pPr>
              <a:spcAft>
                <a:spcPts val="300"/>
              </a:spcAft>
            </a:pPr>
            <a:endParaRPr lang="en-AU" sz="1200" dirty="0">
              <a:solidFill>
                <a:srgbClr val="FFFFFF"/>
              </a:solidFill>
              <a:ea typeface="MS PGothic" panose="020B0600070205080204" pitchFamily="34" charset="-128"/>
            </a:endParaRPr>
          </a:p>
          <a:p>
            <a:pPr marL="177800" indent="-177800">
              <a:spcAft>
                <a:spcPts val="300"/>
              </a:spcAft>
              <a:buFont typeface="Arial"/>
              <a:buChar char="•"/>
            </a:pPr>
            <a:endParaRPr lang="en-AU" sz="1200" dirty="0">
              <a:solidFill>
                <a:srgbClr val="FFFFFF"/>
              </a:solidFill>
              <a:ea typeface="MS PGothic" panose="020B0600070205080204" pitchFamily="34" charset="-128"/>
            </a:endParaRPr>
          </a:p>
        </p:txBody>
      </p:sp>
    </p:spTree>
    <p:extLst>
      <p:ext uri="{BB962C8B-B14F-4D97-AF65-F5344CB8AC3E}">
        <p14:creationId xmlns:p14="http://schemas.microsoft.com/office/powerpoint/2010/main" val="1559296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rgbClr val="6E6E6E">
                  <a:lumMod val="50000"/>
                </a:srgbClr>
              </a:solidFill>
            </a:endParaRPr>
          </a:p>
        </p:txBody>
      </p:sp>
      <p:grpSp>
        <p:nvGrpSpPr>
          <p:cNvPr id="2" name="Group 1"/>
          <p:cNvGrpSpPr/>
          <p:nvPr/>
        </p:nvGrpSpPr>
        <p:grpSpPr>
          <a:xfrm>
            <a:off x="812588" y="1434252"/>
            <a:ext cx="2724572" cy="1161848"/>
            <a:chOff x="812588" y="1380968"/>
            <a:chExt cx="2724572" cy="1161848"/>
          </a:xfrm>
        </p:grpSpPr>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812588" y="1380968"/>
              <a:ext cx="1161848" cy="1161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1984940" y="1791094"/>
              <a:ext cx="1552220" cy="400110"/>
            </a:xfrm>
            <a:prstGeom prst="rect">
              <a:avLst/>
            </a:prstGeom>
            <a:noFill/>
          </p:spPr>
          <p:txBody>
            <a:bodyPr wrap="none" rtlCol="0">
              <a:spAutoFit/>
            </a:bodyPr>
            <a:lstStyle/>
            <a:p>
              <a:r>
                <a:rPr lang="en-AU" sz="2000" dirty="0" smtClean="0">
                  <a:solidFill>
                    <a:srgbClr val="FFFFFF"/>
                  </a:solidFill>
                  <a:ea typeface="MS PGothic" panose="020B0600070205080204" pitchFamily="34" charset="-128"/>
                </a:rPr>
                <a:t>FEATURES</a:t>
              </a:r>
              <a:endParaRPr lang="en-AU" sz="2000" dirty="0">
                <a:solidFill>
                  <a:srgbClr val="FFFFFF"/>
                </a:solidFill>
                <a:ea typeface="MS PGothic" panose="020B0600070205080204" pitchFamily="34" charset="-128"/>
              </a:endParaRPr>
            </a:p>
          </p:txBody>
        </p:sp>
      </p:grpSp>
      <p:sp>
        <p:nvSpPr>
          <p:cNvPr id="9" name="Rectangle 8"/>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rgbClr val="FFFFFF"/>
              </a:solidFill>
            </a:endParaRPr>
          </a:p>
        </p:txBody>
      </p:sp>
      <p:sp>
        <p:nvSpPr>
          <p:cNvPr id="3" name="Content Placeholder 2"/>
          <p:cNvSpPr>
            <a:spLocks noGrp="1"/>
          </p:cNvSpPr>
          <p:nvPr/>
        </p:nvSpPr>
        <p:spPr>
          <a:xfrm>
            <a:off x="4216400" y="1677988"/>
            <a:ext cx="3765550"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GB" sz="1400" dirty="0">
                <a:solidFill>
                  <a:srgbClr val="FFFFFF">
                    <a:lumMod val="50000"/>
                  </a:srgbClr>
                </a:solidFill>
              </a:rPr>
              <a:t>Fully comprehensive user guide to all features and functionality</a:t>
            </a:r>
          </a:p>
          <a:p>
            <a:pPr marL="177800" indent="-177800">
              <a:spcAft>
                <a:spcPts val="600"/>
              </a:spcAft>
              <a:buClr>
                <a:srgbClr val="8B024C"/>
              </a:buClr>
            </a:pPr>
            <a:r>
              <a:rPr lang="en-GB" sz="1400" dirty="0">
                <a:solidFill>
                  <a:srgbClr val="FFFFFF">
                    <a:lumMod val="50000"/>
                  </a:srgbClr>
                </a:solidFill>
              </a:rPr>
              <a:t>First port of call for any issues and functionality queries</a:t>
            </a:r>
          </a:p>
          <a:p>
            <a:pPr marL="177800" indent="-177800">
              <a:spcAft>
                <a:spcPts val="600"/>
              </a:spcAft>
              <a:buClr>
                <a:srgbClr val="8B024C"/>
              </a:buClr>
            </a:pPr>
            <a:r>
              <a:rPr lang="en-GB" sz="1400" dirty="0">
                <a:solidFill>
                  <a:srgbClr val="FFFFFF">
                    <a:lumMod val="50000"/>
                  </a:srgbClr>
                </a:solidFill>
              </a:rPr>
              <a:t>Online training and tutorials</a:t>
            </a:r>
          </a:p>
          <a:p>
            <a:pPr marL="177800" indent="-177800">
              <a:spcAft>
                <a:spcPts val="600"/>
              </a:spcAft>
              <a:buClr>
                <a:srgbClr val="8B024C"/>
              </a:buClr>
            </a:pPr>
            <a:r>
              <a:rPr lang="en-GB" sz="1400" dirty="0">
                <a:solidFill>
                  <a:srgbClr val="FFFFFF">
                    <a:lumMod val="50000"/>
                  </a:srgbClr>
                </a:solidFill>
              </a:rPr>
              <a:t>Accessible through the workspace or via separate URL.</a:t>
            </a:r>
          </a:p>
          <a:p>
            <a:pPr marL="177800" indent="-177800">
              <a:spcAft>
                <a:spcPts val="600"/>
              </a:spcAft>
              <a:buClr>
                <a:srgbClr val="8B024C"/>
              </a:buClr>
            </a:pPr>
            <a:endParaRPr lang="en-AU" sz="1400" dirty="0">
              <a:solidFill>
                <a:srgbClr val="FFFFFF">
                  <a:lumMod val="50000"/>
                </a:srgbClr>
              </a:solidFill>
            </a:endParaRPr>
          </a:p>
        </p:txBody>
      </p:sp>
      <p:sp>
        <p:nvSpPr>
          <p:cNvPr id="12" name="TextBox 11"/>
          <p:cNvSpPr txBox="1"/>
          <p:nvPr/>
        </p:nvSpPr>
        <p:spPr>
          <a:xfrm>
            <a:off x="369888" y="268288"/>
            <a:ext cx="2151551" cy="492443"/>
          </a:xfrm>
          <a:prstGeom prst="rect">
            <a:avLst/>
          </a:prstGeom>
          <a:noFill/>
        </p:spPr>
        <p:txBody>
          <a:bodyPr wrap="none" rtlCol="0">
            <a:spAutoFit/>
          </a:bodyPr>
          <a:lstStyle/>
          <a:p>
            <a:r>
              <a:rPr lang="en-US" sz="2600" dirty="0" smtClean="0">
                <a:solidFill>
                  <a:srgbClr val="FFFFFF"/>
                </a:solidFill>
                <a:ea typeface="MS PGothic" panose="020B0600070205080204" pitchFamily="34" charset="-128"/>
              </a:rPr>
              <a:t>Help Centre  </a:t>
            </a:r>
            <a:endParaRPr lang="en-US" sz="2600" dirty="0">
              <a:solidFill>
                <a:srgbClr val="FFFFFF"/>
              </a:solidFill>
              <a:ea typeface="MS PGothic" panose="020B0600070205080204" pitchFamily="34" charset="-128"/>
            </a:endParaRPr>
          </a:p>
        </p:txBody>
      </p:sp>
      <p:sp>
        <p:nvSpPr>
          <p:cNvPr id="15" name="TextBox 14"/>
          <p:cNvSpPr txBox="1"/>
          <p:nvPr/>
        </p:nvSpPr>
        <p:spPr>
          <a:xfrm>
            <a:off x="697979" y="2790825"/>
            <a:ext cx="2969834" cy="2500685"/>
          </a:xfrm>
          <a:prstGeom prst="rect">
            <a:avLst/>
          </a:prstGeom>
          <a:noFill/>
          <a:ln>
            <a:noFill/>
          </a:ln>
        </p:spPr>
        <p:txBody>
          <a:bodyPr wrap="square" rtlCol="0">
            <a:spAutoFit/>
          </a:bodyPr>
          <a:lstStyle/>
          <a:p>
            <a:pPr marL="182563" indent="-182563">
              <a:spcAft>
                <a:spcPts val="300"/>
              </a:spcAft>
              <a:buFont typeface="Arial"/>
              <a:buChar char="•"/>
            </a:pPr>
            <a:r>
              <a:rPr lang="en-GB" sz="1200" dirty="0" smtClean="0">
                <a:solidFill>
                  <a:srgbClr val="FFFFFF"/>
                </a:solidFill>
                <a:ea typeface="MS PGothic" panose="020B0600070205080204" pitchFamily="34" charset="-128"/>
              </a:rPr>
              <a:t>New online help centre which enables users to find  extensive material on how to use </a:t>
            </a:r>
            <a:r>
              <a:rPr lang="en-GB" sz="1200" dirty="0" smtClean="0">
                <a:solidFill>
                  <a:srgbClr val="FFFFFF"/>
                </a:solidFill>
                <a:ea typeface="MS PGothic" panose="020B0600070205080204" pitchFamily="34" charset="-128"/>
              </a:rPr>
              <a:t>[Product Name] </a:t>
            </a:r>
            <a:r>
              <a:rPr lang="en-GB" sz="1200" dirty="0" smtClean="0">
                <a:solidFill>
                  <a:srgbClr val="FFFFFF"/>
                </a:solidFill>
                <a:ea typeface="MS PGothic" panose="020B0600070205080204" pitchFamily="34" charset="-128"/>
              </a:rPr>
              <a:t>and problem solve issues</a:t>
            </a:r>
          </a:p>
          <a:p>
            <a:pPr marL="182563" indent="-182563">
              <a:spcAft>
                <a:spcPts val="300"/>
              </a:spcAft>
              <a:buFont typeface="Arial"/>
              <a:buChar char="•"/>
            </a:pPr>
            <a:r>
              <a:rPr lang="en-AU" sz="1200" dirty="0" smtClean="0">
                <a:solidFill>
                  <a:srgbClr val="FFFFFF"/>
                </a:solidFill>
                <a:ea typeface="MS PGothic" panose="020B0600070205080204" pitchFamily="34" charset="-128"/>
              </a:rPr>
              <a:t>Help centre is driven by Confluence </a:t>
            </a:r>
            <a:r>
              <a:rPr lang="en-AU" sz="1200" dirty="0" err="1" smtClean="0">
                <a:solidFill>
                  <a:srgbClr val="FFFFFF"/>
                </a:solidFill>
                <a:ea typeface="MS PGothic" panose="020B0600070205080204" pitchFamily="34" charset="-128"/>
              </a:rPr>
              <a:t>Wilki</a:t>
            </a:r>
            <a:r>
              <a:rPr lang="en-AU" sz="1200" dirty="0" smtClean="0">
                <a:solidFill>
                  <a:srgbClr val="FFFFFF"/>
                </a:solidFill>
                <a:ea typeface="MS PGothic" panose="020B0600070205080204" pitchFamily="34" charset="-128"/>
              </a:rPr>
              <a:t> which enables audio /visual material  to be imbedded into articles to aid learning  </a:t>
            </a:r>
          </a:p>
          <a:p>
            <a:pPr marL="182563" indent="-182563">
              <a:spcAft>
                <a:spcPts val="300"/>
              </a:spcAft>
              <a:buFont typeface="Arial"/>
              <a:buChar char="•"/>
            </a:pPr>
            <a:r>
              <a:rPr lang="en-AU" sz="1200" dirty="0" smtClean="0">
                <a:solidFill>
                  <a:srgbClr val="FFFFFF"/>
                </a:solidFill>
                <a:ea typeface="MS PGothic" panose="020B0600070205080204" pitchFamily="34" charset="-128"/>
              </a:rPr>
              <a:t>Exceptional  search abilities </a:t>
            </a:r>
          </a:p>
          <a:p>
            <a:pPr marL="182563" indent="-182563">
              <a:spcAft>
                <a:spcPts val="300"/>
              </a:spcAft>
              <a:buFont typeface="Arial"/>
              <a:buChar char="•"/>
            </a:pPr>
            <a:endParaRPr lang="en-AU" sz="1200" dirty="0">
              <a:solidFill>
                <a:srgbClr val="FFFFFF"/>
              </a:solidFill>
              <a:ea typeface="MS PGothic" panose="020B0600070205080204" pitchFamily="34" charset="-128"/>
            </a:endParaRPr>
          </a:p>
          <a:p>
            <a:pPr>
              <a:spcAft>
                <a:spcPts val="300"/>
              </a:spcAft>
            </a:pPr>
            <a:endParaRPr lang="en-AU" sz="1200" dirty="0">
              <a:solidFill>
                <a:srgbClr val="FFFFFF"/>
              </a:solidFill>
              <a:ea typeface="MS PGothic" panose="020B0600070205080204" pitchFamily="34" charset="-128"/>
            </a:endParaRPr>
          </a:p>
          <a:p>
            <a:pPr marL="177800" indent="-177800">
              <a:spcAft>
                <a:spcPts val="300"/>
              </a:spcAft>
              <a:buFont typeface="Arial"/>
              <a:buChar char="•"/>
            </a:pPr>
            <a:endParaRPr lang="en-AU" sz="1200" dirty="0">
              <a:solidFill>
                <a:srgbClr val="FFFFFF"/>
              </a:solidFill>
              <a:ea typeface="MS PGothic" panose="020B0600070205080204" pitchFamily="34" charset="-128"/>
            </a:endParaRPr>
          </a:p>
        </p:txBody>
      </p:sp>
    </p:spTree>
    <p:extLst>
      <p:ext uri="{BB962C8B-B14F-4D97-AF65-F5344CB8AC3E}">
        <p14:creationId xmlns:p14="http://schemas.microsoft.com/office/powerpoint/2010/main" val="1132391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TextBox 5"/>
          <p:cNvSpPr txBox="1"/>
          <p:nvPr/>
        </p:nvSpPr>
        <p:spPr>
          <a:xfrm>
            <a:off x="369888" y="268288"/>
            <a:ext cx="4223532" cy="492443"/>
          </a:xfrm>
          <a:prstGeom prst="rect">
            <a:avLst/>
          </a:prstGeom>
          <a:noFill/>
        </p:spPr>
        <p:txBody>
          <a:bodyPr wrap="none" rtlCol="0">
            <a:spAutoFit/>
          </a:bodyPr>
          <a:lstStyle/>
          <a:p>
            <a:r>
              <a:rPr lang="en-US" sz="2600" dirty="0" smtClean="0">
                <a:solidFill>
                  <a:srgbClr val="FFFFFF"/>
                </a:solidFill>
              </a:rPr>
              <a:t>WHY [COMPANY NAME] ?</a:t>
            </a:r>
            <a:endParaRPr lang="en-US" sz="2600" dirty="0">
              <a:solidFill>
                <a:srgbClr val="FFFFFF"/>
              </a:solidFill>
            </a:endParaRPr>
          </a:p>
        </p:txBody>
      </p:sp>
      <p:sp>
        <p:nvSpPr>
          <p:cNvPr id="29" name="TextBox 28"/>
          <p:cNvSpPr txBox="1"/>
          <p:nvPr/>
        </p:nvSpPr>
        <p:spPr>
          <a:xfrm>
            <a:off x="865188" y="1760538"/>
            <a:ext cx="3791479" cy="2646878"/>
          </a:xfrm>
          <a:prstGeom prst="rect">
            <a:avLst/>
          </a:prstGeom>
          <a:noFill/>
        </p:spPr>
        <p:txBody>
          <a:bodyPr wrap="square" rtlCol="0">
            <a:spAutoFit/>
          </a:bodyPr>
          <a:lstStyle/>
          <a:p>
            <a:pPr marL="285750" lvl="0" indent="-285750">
              <a:spcAft>
                <a:spcPts val="1200"/>
              </a:spcAft>
              <a:buClr>
                <a:srgbClr val="8B024C"/>
              </a:buClr>
              <a:buFont typeface="Arial"/>
              <a:buChar char="•"/>
            </a:pPr>
            <a:r>
              <a:rPr lang="en-GB" sz="1800" dirty="0" smtClean="0">
                <a:solidFill>
                  <a:srgbClr val="7F7F7F"/>
                </a:solidFill>
              </a:rPr>
              <a:t>Invested </a:t>
            </a:r>
            <a:r>
              <a:rPr lang="en-GB" sz="1800" dirty="0">
                <a:solidFill>
                  <a:srgbClr val="7F7F7F"/>
                </a:solidFill>
              </a:rPr>
              <a:t>in the newest </a:t>
            </a:r>
            <a:r>
              <a:rPr lang="en-GB" sz="1800" dirty="0" smtClean="0">
                <a:solidFill>
                  <a:srgbClr val="7F7F7F"/>
                </a:solidFill>
              </a:rPr>
              <a:t/>
            </a:r>
            <a:br>
              <a:rPr lang="en-GB" sz="1800" dirty="0" smtClean="0">
                <a:solidFill>
                  <a:srgbClr val="7F7F7F"/>
                </a:solidFill>
              </a:rPr>
            </a:br>
            <a:r>
              <a:rPr lang="en-GB" sz="1800" dirty="0" smtClean="0">
                <a:solidFill>
                  <a:srgbClr val="7F7F7F"/>
                </a:solidFill>
              </a:rPr>
              <a:t>cloud</a:t>
            </a:r>
            <a:r>
              <a:rPr lang="en-GB" sz="1800" dirty="0">
                <a:solidFill>
                  <a:srgbClr val="7F7F7F"/>
                </a:solidFill>
              </a:rPr>
              <a:t>-based technology</a:t>
            </a:r>
          </a:p>
          <a:p>
            <a:pPr marL="285750" lvl="0" indent="-285750">
              <a:spcAft>
                <a:spcPts val="1200"/>
              </a:spcAft>
              <a:buClr>
                <a:srgbClr val="8B024C"/>
              </a:buClr>
              <a:buFont typeface="Arial"/>
              <a:buChar char="•"/>
            </a:pPr>
            <a:r>
              <a:rPr lang="en-GB" sz="1800" dirty="0">
                <a:solidFill>
                  <a:srgbClr val="7F7F7F"/>
                </a:solidFill>
              </a:rPr>
              <a:t>Excellent networks and </a:t>
            </a:r>
            <a:r>
              <a:rPr lang="en-GB" sz="1800" dirty="0" smtClean="0">
                <a:solidFill>
                  <a:srgbClr val="7F7F7F"/>
                </a:solidFill>
              </a:rPr>
              <a:t>infrastructure</a:t>
            </a:r>
          </a:p>
          <a:p>
            <a:pPr marL="285750" lvl="0" indent="-285750">
              <a:spcAft>
                <a:spcPts val="1200"/>
              </a:spcAft>
              <a:buClr>
                <a:srgbClr val="8B024C"/>
              </a:buClr>
              <a:buFont typeface="Arial"/>
              <a:buChar char="•"/>
            </a:pPr>
            <a:r>
              <a:rPr lang="en-GB" dirty="0" smtClean="0">
                <a:solidFill>
                  <a:srgbClr val="7F7F7F"/>
                </a:solidFill>
              </a:rPr>
              <a:t>XXXX</a:t>
            </a:r>
          </a:p>
          <a:p>
            <a:pPr marL="285750" lvl="0" indent="-285750">
              <a:spcAft>
                <a:spcPts val="1200"/>
              </a:spcAft>
              <a:buClr>
                <a:srgbClr val="8B024C"/>
              </a:buClr>
              <a:buFont typeface="Arial"/>
              <a:buChar char="•"/>
            </a:pPr>
            <a:r>
              <a:rPr lang="en-GB" sz="1800" dirty="0" smtClean="0">
                <a:solidFill>
                  <a:srgbClr val="7F7F7F"/>
                </a:solidFill>
              </a:rPr>
              <a:t>XXXX</a:t>
            </a:r>
          </a:p>
          <a:p>
            <a:pPr marL="285750" lvl="0" indent="-285750">
              <a:spcAft>
                <a:spcPts val="1200"/>
              </a:spcAft>
              <a:buClr>
                <a:srgbClr val="8B024C"/>
              </a:buClr>
              <a:buFont typeface="Arial"/>
              <a:buChar char="•"/>
            </a:pPr>
            <a:r>
              <a:rPr lang="en-GB" dirty="0" smtClean="0">
                <a:solidFill>
                  <a:srgbClr val="7F7F7F"/>
                </a:solidFill>
              </a:rPr>
              <a:t>XXXX</a:t>
            </a:r>
            <a:endParaRPr lang="en-GB" sz="1800" dirty="0">
              <a:solidFill>
                <a:srgbClr val="7F7F7F"/>
              </a:solidFill>
            </a:endParaRPr>
          </a:p>
        </p:txBody>
      </p: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3669" y="4121377"/>
            <a:ext cx="2076420" cy="2076420"/>
          </a:xfrm>
          <a:prstGeom prst="rect">
            <a:avLst/>
          </a:prstGeom>
        </p:spPr>
      </p:pic>
      <p:cxnSp>
        <p:nvCxnSpPr>
          <p:cNvPr id="31" name="Straight Connector 30"/>
          <p:cNvCxnSpPr/>
          <p:nvPr/>
        </p:nvCxnSpPr>
        <p:spPr>
          <a:xfrm>
            <a:off x="0" y="5166003"/>
            <a:ext cx="3856322" cy="0"/>
          </a:xfrm>
          <a:prstGeom prst="line">
            <a:avLst/>
          </a:prstGeom>
          <a:ln w="133350" cmpd="sng">
            <a:solidFill>
              <a:srgbClr val="8B024C"/>
            </a:solidFill>
          </a:ln>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5749" y="1651919"/>
            <a:ext cx="2803401" cy="2803401"/>
          </a:xfrm>
          <a:prstGeom prst="rect">
            <a:avLst/>
          </a:prstGeom>
        </p:spPr>
      </p:pic>
    </p:spTree>
    <p:extLst>
      <p:ext uri="{BB962C8B-B14F-4D97-AF65-F5344CB8AC3E}">
        <p14:creationId xmlns:p14="http://schemas.microsoft.com/office/powerpoint/2010/main" val="1726462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4736" y="1309794"/>
            <a:ext cx="5680703" cy="1077218"/>
          </a:xfrm>
          <a:prstGeom prst="rect">
            <a:avLst/>
          </a:prstGeom>
          <a:noFill/>
        </p:spPr>
        <p:txBody>
          <a:bodyPr wrap="square" rtlCol="0">
            <a:spAutoFit/>
          </a:bodyPr>
          <a:lstStyle/>
          <a:p>
            <a:r>
              <a:rPr lang="en-US" sz="3200" dirty="0" smtClean="0">
                <a:latin typeface="Arial"/>
                <a:cs typeface="Arial"/>
              </a:rPr>
              <a:t>IF YOU WOULD LIKE TO FIND OUT MORE:</a:t>
            </a:r>
            <a:endParaRPr lang="en-GB" sz="3200" dirty="0"/>
          </a:p>
        </p:txBody>
      </p:sp>
      <p:sp>
        <p:nvSpPr>
          <p:cNvPr id="5" name="TextBox 4"/>
          <p:cNvSpPr txBox="1"/>
          <p:nvPr/>
        </p:nvSpPr>
        <p:spPr>
          <a:xfrm>
            <a:off x="1034737" y="2790825"/>
            <a:ext cx="6212190" cy="1138773"/>
          </a:xfrm>
          <a:prstGeom prst="rect">
            <a:avLst/>
          </a:prstGeom>
          <a:noFill/>
        </p:spPr>
        <p:txBody>
          <a:bodyPr wrap="square" rtlCol="0">
            <a:spAutoFit/>
          </a:bodyPr>
          <a:lstStyle/>
          <a:p>
            <a:pPr marL="3175" indent="-3175">
              <a:spcAft>
                <a:spcPts val="1200"/>
              </a:spcAft>
            </a:pPr>
            <a:r>
              <a:rPr lang="en-US" sz="1600" dirty="0" smtClean="0">
                <a:latin typeface="Arial"/>
                <a:cs typeface="Arial"/>
              </a:rPr>
              <a:t>Speak to:</a:t>
            </a:r>
          </a:p>
          <a:p>
            <a:pPr marL="3175" indent="-3175">
              <a:spcAft>
                <a:spcPts val="1200"/>
              </a:spcAft>
            </a:pPr>
            <a:r>
              <a:rPr lang="en-US" sz="1600" dirty="0" smtClean="0">
                <a:latin typeface="Arial"/>
                <a:cs typeface="Arial"/>
              </a:rPr>
              <a:t>Email:</a:t>
            </a:r>
          </a:p>
          <a:p>
            <a:pPr marL="3175" indent="-3175">
              <a:spcAft>
                <a:spcPts val="1200"/>
              </a:spcAft>
            </a:pPr>
            <a:r>
              <a:rPr lang="en-US" sz="1600" dirty="0" smtClean="0">
                <a:latin typeface="Arial"/>
                <a:cs typeface="Arial"/>
              </a:rPr>
              <a:t>[ Insert URL of landing page]</a:t>
            </a:r>
          </a:p>
        </p:txBody>
      </p:sp>
      <p:sp>
        <p:nvSpPr>
          <p:cNvPr id="6" name="Rectangle 5"/>
          <p:cNvSpPr/>
          <p:nvPr/>
        </p:nvSpPr>
        <p:spPr>
          <a:xfrm>
            <a:off x="4102713" y="4521035"/>
            <a:ext cx="4521094" cy="1649578"/>
          </a:xfrm>
          <a:prstGeom prst="rect">
            <a:avLst/>
          </a:pr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1">
                    <a:lumMod val="75000"/>
                  </a:schemeClr>
                </a:solidFill>
                <a:latin typeface="Arial"/>
                <a:cs typeface="Arial"/>
              </a:rPr>
              <a:t>[INSERT LOGO HERE]</a:t>
            </a:r>
            <a:endParaRPr lang="en-GB" dirty="0">
              <a:solidFill>
                <a:schemeClr val="bg1">
                  <a:lumMod val="75000"/>
                </a:schemeClr>
              </a:solidFill>
              <a:latin typeface="Arial"/>
              <a:cs typeface="Arial"/>
            </a:endParaRPr>
          </a:p>
        </p:txBody>
      </p:sp>
    </p:spTree>
    <p:extLst>
      <p:ext uri="{BB962C8B-B14F-4D97-AF65-F5344CB8AC3E}">
        <p14:creationId xmlns:p14="http://schemas.microsoft.com/office/powerpoint/2010/main" val="230399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033374"/>
          </a:xfrm>
          <a:prstGeom prst="rect">
            <a:avLst/>
          </a:prstGeom>
          <a:solidFill>
            <a:srgbClr val="8B014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6" name="TextBox 5"/>
          <p:cNvSpPr txBox="1"/>
          <p:nvPr/>
        </p:nvSpPr>
        <p:spPr>
          <a:xfrm>
            <a:off x="863600" y="165958"/>
            <a:ext cx="5126340" cy="769441"/>
          </a:xfrm>
          <a:prstGeom prst="rect">
            <a:avLst/>
          </a:prstGeom>
          <a:noFill/>
        </p:spPr>
        <p:txBody>
          <a:bodyPr wrap="none" rtlCol="0">
            <a:spAutoFit/>
          </a:bodyPr>
          <a:lstStyle/>
          <a:p>
            <a:pPr fontAlgn="base">
              <a:spcBef>
                <a:spcPct val="0"/>
              </a:spcBef>
              <a:spcAft>
                <a:spcPct val="0"/>
              </a:spcAft>
            </a:pPr>
            <a:r>
              <a:rPr lang="en-US" sz="2200" dirty="0" smtClean="0">
                <a:solidFill>
                  <a:srgbClr val="FFFFFF"/>
                </a:solidFill>
                <a:ea typeface="MS PGothic" panose="020B0600070205080204" pitchFamily="34" charset="-128"/>
              </a:rPr>
              <a:t>THE UK CONTACT CENTRE MARKET</a:t>
            </a:r>
            <a:br>
              <a:rPr lang="en-US" sz="2200" dirty="0" smtClean="0">
                <a:solidFill>
                  <a:srgbClr val="FFFFFF"/>
                </a:solidFill>
                <a:ea typeface="MS PGothic" panose="020B0600070205080204" pitchFamily="34" charset="-128"/>
              </a:rPr>
            </a:br>
            <a:r>
              <a:rPr lang="en-US" sz="2200" dirty="0" smtClean="0">
                <a:solidFill>
                  <a:srgbClr val="FFFFFF"/>
                </a:solidFill>
                <a:ea typeface="MS PGothic" panose="020B0600070205080204" pitchFamily="34" charset="-128"/>
              </a:rPr>
              <a:t>IS A HUGE OPPORTUNITY</a:t>
            </a:r>
            <a:endParaRPr lang="en-US" sz="2200" dirty="0">
              <a:solidFill>
                <a:srgbClr val="FFFFFF"/>
              </a:solidFill>
              <a:ea typeface="MS PGothic" panose="020B0600070205080204" pitchFamily="34" charset="-128"/>
            </a:endParaRPr>
          </a:p>
        </p:txBody>
      </p:sp>
      <p:pic>
        <p:nvPicPr>
          <p:cNvPr id="2" name="Picture 1" descr="Cloud_centre_opportunit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063" y="1523242"/>
            <a:ext cx="7381874" cy="4964310"/>
          </a:xfrm>
          <a:prstGeom prst="rect">
            <a:avLst/>
          </a:prstGeom>
        </p:spPr>
      </p:pic>
    </p:spTree>
    <p:extLst>
      <p:ext uri="{BB962C8B-B14F-4D97-AF65-F5344CB8AC3E}">
        <p14:creationId xmlns:p14="http://schemas.microsoft.com/office/powerpoint/2010/main" val="2055730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224054" y="1753971"/>
            <a:ext cx="4780960" cy="45952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Rectangle 2"/>
          <p:cNvSpPr/>
          <p:nvPr/>
        </p:nvSpPr>
        <p:spPr>
          <a:xfrm>
            <a:off x="0" y="0"/>
            <a:ext cx="9144000" cy="1382233"/>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9888" y="301064"/>
            <a:ext cx="8261134" cy="900000"/>
          </a:xfrm>
        </p:spPr>
        <p:txBody>
          <a:bodyPr>
            <a:noAutofit/>
          </a:bodyPr>
          <a:lstStyle/>
          <a:p>
            <a:r>
              <a:rPr lang="en-US" b="0" dirty="0">
                <a:solidFill>
                  <a:schemeClr val="bg1"/>
                </a:solidFill>
              </a:rPr>
              <a:t>[</a:t>
            </a:r>
            <a:r>
              <a:rPr lang="en-US" b="0" dirty="0" smtClean="0">
                <a:solidFill>
                  <a:schemeClr val="bg1"/>
                </a:solidFill>
              </a:rPr>
              <a:t>PRODUCT NAME] </a:t>
            </a:r>
            <a:r>
              <a:rPr lang="en-US" b="0" dirty="0">
                <a:solidFill>
                  <a:schemeClr val="bg1"/>
                </a:solidFill>
              </a:rPr>
              <a:t>INCLUDES EVERYTHING </a:t>
            </a:r>
            <a:r>
              <a:rPr lang="en-US" b="0" dirty="0" smtClean="0">
                <a:solidFill>
                  <a:schemeClr val="bg1"/>
                </a:solidFill>
              </a:rPr>
              <a:t>YOU NEED </a:t>
            </a:r>
            <a:r>
              <a:rPr lang="en-US" b="0" dirty="0">
                <a:solidFill>
                  <a:schemeClr val="bg1"/>
                </a:solidFill>
              </a:rPr>
              <a:t>TO RUN AN INBOUND OR OUTBOUND CONTACT CENTRE</a:t>
            </a:r>
          </a:p>
        </p:txBody>
      </p:sp>
      <p:sp>
        <p:nvSpPr>
          <p:cNvPr id="6" name="TextBox 5"/>
          <p:cNvSpPr txBox="1"/>
          <p:nvPr/>
        </p:nvSpPr>
        <p:spPr>
          <a:xfrm>
            <a:off x="3860800" y="3760232"/>
            <a:ext cx="1491922" cy="584776"/>
          </a:xfrm>
          <a:prstGeom prst="rect">
            <a:avLst/>
          </a:prstGeom>
          <a:noFill/>
        </p:spPr>
        <p:txBody>
          <a:bodyPr wrap="square" rtlCol="0">
            <a:spAutoFit/>
          </a:bodyPr>
          <a:lstStyle/>
          <a:p>
            <a:pPr algn="ctr"/>
            <a:r>
              <a:rPr lang="en-AU" sz="1600" dirty="0">
                <a:solidFill>
                  <a:schemeClr val="bg1"/>
                </a:solidFill>
              </a:rPr>
              <a:t>[PRODUCT NAME</a:t>
            </a:r>
            <a:r>
              <a:rPr lang="en-AU" sz="1600" dirty="0" smtClean="0">
                <a:solidFill>
                  <a:schemeClr val="bg1"/>
                </a:solidFill>
              </a:rPr>
              <a:t>]</a:t>
            </a:r>
            <a:endParaRPr lang="en-AU" sz="1600" dirty="0">
              <a:solidFill>
                <a:schemeClr val="bg1"/>
              </a:solidFill>
            </a:endParaRPr>
          </a:p>
        </p:txBody>
      </p:sp>
      <p:sp>
        <p:nvSpPr>
          <p:cNvPr id="7" name="TextBox 6"/>
          <p:cNvSpPr txBox="1"/>
          <p:nvPr/>
        </p:nvSpPr>
        <p:spPr>
          <a:xfrm>
            <a:off x="2984500" y="1981200"/>
            <a:ext cx="636688" cy="307777"/>
          </a:xfrm>
          <a:prstGeom prst="rect">
            <a:avLst/>
          </a:prstGeom>
          <a:noFill/>
        </p:spPr>
        <p:txBody>
          <a:bodyPr wrap="none" rtlCol="0">
            <a:spAutoFit/>
          </a:bodyPr>
          <a:lstStyle/>
          <a:p>
            <a:pPr algn="r"/>
            <a:r>
              <a:rPr lang="en-US" sz="1400" dirty="0" smtClean="0"/>
              <a:t>Voice</a:t>
            </a:r>
            <a:endParaRPr lang="en-US" sz="1400" dirty="0"/>
          </a:p>
        </p:txBody>
      </p:sp>
      <p:sp>
        <p:nvSpPr>
          <p:cNvPr id="9" name="TextBox 8"/>
          <p:cNvSpPr txBox="1"/>
          <p:nvPr/>
        </p:nvSpPr>
        <p:spPr>
          <a:xfrm>
            <a:off x="1982806" y="2780928"/>
            <a:ext cx="633594" cy="307777"/>
          </a:xfrm>
          <a:prstGeom prst="rect">
            <a:avLst/>
          </a:prstGeom>
          <a:noFill/>
        </p:spPr>
        <p:txBody>
          <a:bodyPr wrap="none" rtlCol="0">
            <a:spAutoFit/>
          </a:bodyPr>
          <a:lstStyle/>
          <a:p>
            <a:pPr algn="r"/>
            <a:r>
              <a:rPr lang="en-US" sz="1400" dirty="0" smtClean="0"/>
              <a:t>Email</a:t>
            </a:r>
            <a:endParaRPr lang="en-US" sz="1400" dirty="0"/>
          </a:p>
        </p:txBody>
      </p:sp>
      <p:sp>
        <p:nvSpPr>
          <p:cNvPr id="10" name="TextBox 9"/>
          <p:cNvSpPr txBox="1"/>
          <p:nvPr/>
        </p:nvSpPr>
        <p:spPr>
          <a:xfrm>
            <a:off x="1558733" y="3933056"/>
            <a:ext cx="697627" cy="307777"/>
          </a:xfrm>
          <a:prstGeom prst="rect">
            <a:avLst/>
          </a:prstGeom>
          <a:noFill/>
        </p:spPr>
        <p:txBody>
          <a:bodyPr wrap="none" rtlCol="0">
            <a:spAutoFit/>
          </a:bodyPr>
          <a:lstStyle/>
          <a:p>
            <a:pPr algn="r"/>
            <a:r>
              <a:rPr lang="en-US" sz="1400" dirty="0" err="1" smtClean="0"/>
              <a:t>Dialler</a:t>
            </a:r>
            <a:endParaRPr lang="en-US" sz="1400" dirty="0"/>
          </a:p>
        </p:txBody>
      </p:sp>
      <p:sp>
        <p:nvSpPr>
          <p:cNvPr id="11" name="TextBox 10"/>
          <p:cNvSpPr txBox="1"/>
          <p:nvPr/>
        </p:nvSpPr>
        <p:spPr>
          <a:xfrm>
            <a:off x="1613389" y="5085184"/>
            <a:ext cx="1003011" cy="307777"/>
          </a:xfrm>
          <a:prstGeom prst="rect">
            <a:avLst/>
          </a:prstGeom>
          <a:noFill/>
        </p:spPr>
        <p:txBody>
          <a:bodyPr wrap="none" rtlCol="0">
            <a:spAutoFit/>
          </a:bodyPr>
          <a:lstStyle/>
          <a:p>
            <a:pPr algn="r"/>
            <a:r>
              <a:rPr lang="en-US" sz="1400" dirty="0" smtClean="0"/>
              <a:t>Recording</a:t>
            </a:r>
            <a:endParaRPr lang="en-US" sz="1400" dirty="0"/>
          </a:p>
        </p:txBody>
      </p:sp>
      <p:sp>
        <p:nvSpPr>
          <p:cNvPr id="12" name="TextBox 11"/>
          <p:cNvSpPr txBox="1"/>
          <p:nvPr/>
        </p:nvSpPr>
        <p:spPr>
          <a:xfrm>
            <a:off x="2589380" y="5805264"/>
            <a:ext cx="963124" cy="307777"/>
          </a:xfrm>
          <a:prstGeom prst="rect">
            <a:avLst/>
          </a:prstGeom>
          <a:noFill/>
        </p:spPr>
        <p:txBody>
          <a:bodyPr wrap="none" rtlCol="0">
            <a:spAutoFit/>
          </a:bodyPr>
          <a:lstStyle/>
          <a:p>
            <a:pPr algn="r"/>
            <a:r>
              <a:rPr lang="en-US" sz="1400" dirty="0" smtClean="0"/>
              <a:t>Reporting</a:t>
            </a:r>
            <a:endParaRPr lang="en-US" sz="1400" dirty="0"/>
          </a:p>
        </p:txBody>
      </p:sp>
      <p:sp>
        <p:nvSpPr>
          <p:cNvPr id="13" name="TextBox 12"/>
          <p:cNvSpPr txBox="1"/>
          <p:nvPr/>
        </p:nvSpPr>
        <p:spPr>
          <a:xfrm>
            <a:off x="5651588" y="1981200"/>
            <a:ext cx="573720" cy="307777"/>
          </a:xfrm>
          <a:prstGeom prst="rect">
            <a:avLst/>
          </a:prstGeom>
          <a:noFill/>
        </p:spPr>
        <p:txBody>
          <a:bodyPr wrap="none" rtlCol="0">
            <a:spAutoFit/>
          </a:bodyPr>
          <a:lstStyle/>
          <a:p>
            <a:r>
              <a:rPr lang="en-US" sz="1400" dirty="0" smtClean="0"/>
              <a:t>SMS</a:t>
            </a:r>
            <a:endParaRPr lang="en-US" sz="1400" dirty="0"/>
          </a:p>
        </p:txBody>
      </p:sp>
      <p:sp>
        <p:nvSpPr>
          <p:cNvPr id="14" name="TextBox 13"/>
          <p:cNvSpPr txBox="1"/>
          <p:nvPr/>
        </p:nvSpPr>
        <p:spPr>
          <a:xfrm>
            <a:off x="6588224" y="2780928"/>
            <a:ext cx="569387" cy="307777"/>
          </a:xfrm>
          <a:prstGeom prst="rect">
            <a:avLst/>
          </a:prstGeom>
          <a:noFill/>
        </p:spPr>
        <p:txBody>
          <a:bodyPr wrap="none" rtlCol="0">
            <a:spAutoFit/>
          </a:bodyPr>
          <a:lstStyle/>
          <a:p>
            <a:r>
              <a:rPr lang="en-US" sz="1400" dirty="0" smtClean="0"/>
              <a:t>Chat</a:t>
            </a:r>
            <a:endParaRPr lang="en-US" sz="1400" dirty="0"/>
          </a:p>
        </p:txBody>
      </p:sp>
      <p:sp>
        <p:nvSpPr>
          <p:cNvPr id="15" name="TextBox 14"/>
          <p:cNvSpPr txBox="1"/>
          <p:nvPr/>
        </p:nvSpPr>
        <p:spPr>
          <a:xfrm>
            <a:off x="7018047" y="3933056"/>
            <a:ext cx="483952" cy="307777"/>
          </a:xfrm>
          <a:prstGeom prst="rect">
            <a:avLst/>
          </a:prstGeom>
          <a:noFill/>
        </p:spPr>
        <p:txBody>
          <a:bodyPr wrap="none" rtlCol="0">
            <a:spAutoFit/>
          </a:bodyPr>
          <a:lstStyle/>
          <a:p>
            <a:r>
              <a:rPr lang="en-US" sz="1400" dirty="0" smtClean="0"/>
              <a:t>IVR</a:t>
            </a:r>
            <a:endParaRPr lang="en-US" sz="1400" dirty="0"/>
          </a:p>
        </p:txBody>
      </p:sp>
      <p:sp>
        <p:nvSpPr>
          <p:cNvPr id="16" name="TextBox 15"/>
          <p:cNvSpPr txBox="1"/>
          <p:nvPr/>
        </p:nvSpPr>
        <p:spPr>
          <a:xfrm>
            <a:off x="6588224" y="4958184"/>
            <a:ext cx="1202711" cy="523220"/>
          </a:xfrm>
          <a:prstGeom prst="rect">
            <a:avLst/>
          </a:prstGeom>
          <a:noFill/>
        </p:spPr>
        <p:txBody>
          <a:bodyPr wrap="none" rtlCol="0">
            <a:spAutoFit/>
          </a:bodyPr>
          <a:lstStyle/>
          <a:p>
            <a:r>
              <a:rPr lang="en-US" sz="1400" dirty="0" smtClean="0"/>
              <a:t>Integration &amp;</a:t>
            </a:r>
            <a:br>
              <a:rPr lang="en-US" sz="1400" dirty="0" smtClean="0"/>
            </a:br>
            <a:r>
              <a:rPr lang="en-US" sz="1400" dirty="0" smtClean="0"/>
              <a:t>Compliance</a:t>
            </a:r>
            <a:endParaRPr lang="en-US" sz="1400" dirty="0"/>
          </a:p>
        </p:txBody>
      </p:sp>
      <p:sp>
        <p:nvSpPr>
          <p:cNvPr id="17" name="TextBox 16"/>
          <p:cNvSpPr txBox="1"/>
          <p:nvPr/>
        </p:nvSpPr>
        <p:spPr>
          <a:xfrm>
            <a:off x="5681852" y="5805264"/>
            <a:ext cx="1212792" cy="307777"/>
          </a:xfrm>
          <a:prstGeom prst="rect">
            <a:avLst/>
          </a:prstGeom>
          <a:noFill/>
        </p:spPr>
        <p:txBody>
          <a:bodyPr wrap="none" rtlCol="0">
            <a:spAutoFit/>
          </a:bodyPr>
          <a:lstStyle/>
          <a:p>
            <a:r>
              <a:rPr lang="en-US" sz="1400" dirty="0" smtClean="0"/>
              <a:t>24/7 Support</a:t>
            </a:r>
            <a:endParaRPr lang="en-US" sz="1400" dirty="0"/>
          </a:p>
        </p:txBody>
      </p:sp>
    </p:spTree>
    <p:extLst>
      <p:ext uri="{BB962C8B-B14F-4D97-AF65-F5344CB8AC3E}">
        <p14:creationId xmlns:p14="http://schemas.microsoft.com/office/powerpoint/2010/main" val="105253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382233"/>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9888" y="280988"/>
            <a:ext cx="7992000" cy="900000"/>
          </a:xfrm>
        </p:spPr>
        <p:txBody>
          <a:bodyPr>
            <a:normAutofit/>
          </a:bodyPr>
          <a:lstStyle/>
          <a:p>
            <a:r>
              <a:rPr lang="en-US" sz="2600" b="0" dirty="0" smtClean="0">
                <a:solidFill>
                  <a:schemeClr val="bg1"/>
                </a:solidFill>
              </a:rPr>
              <a:t>ALL FEATURES ARE ACCESSED </a:t>
            </a:r>
            <a:br>
              <a:rPr lang="en-US" sz="2600" b="0" dirty="0" smtClean="0">
                <a:solidFill>
                  <a:schemeClr val="bg1"/>
                </a:solidFill>
              </a:rPr>
            </a:br>
            <a:r>
              <a:rPr lang="en-US" sz="2600" b="0" dirty="0" smtClean="0">
                <a:solidFill>
                  <a:schemeClr val="bg1"/>
                </a:solidFill>
              </a:rPr>
              <a:t>FROM THE CLOUD</a:t>
            </a:r>
            <a:endParaRPr lang="en-US" sz="2600" b="0" dirty="0">
              <a:solidFill>
                <a:schemeClr val="bg1"/>
              </a:solidFill>
            </a:endParaRPr>
          </a:p>
        </p:txBody>
      </p:sp>
      <p:sp>
        <p:nvSpPr>
          <p:cNvPr id="7" name="Rectangle 6"/>
          <p:cNvSpPr/>
          <p:nvPr/>
        </p:nvSpPr>
        <p:spPr>
          <a:xfrm>
            <a:off x="0" y="4686299"/>
            <a:ext cx="9144000" cy="855345"/>
          </a:xfrm>
          <a:prstGeom prst="rect">
            <a:avLst/>
          </a:prstGeom>
          <a:gradFill>
            <a:gsLst>
              <a:gs pos="0">
                <a:srgbClr val="E0C0C7"/>
              </a:gs>
              <a:gs pos="100000">
                <a:schemeClr val="bg2"/>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1732" y="1700339"/>
            <a:ext cx="5458068" cy="4505072"/>
          </a:xfrm>
          <a:prstGeom prst="rect">
            <a:avLst/>
          </a:prstGeom>
        </p:spPr>
      </p:pic>
    </p:spTree>
    <p:extLst>
      <p:ext uri="{BB962C8B-B14F-4D97-AF65-F5344CB8AC3E}">
        <p14:creationId xmlns:p14="http://schemas.microsoft.com/office/powerpoint/2010/main" val="131527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a:xfrm>
            <a:off x="633184" y="1471382"/>
            <a:ext cx="1346200" cy="1943100"/>
          </a:xfrm>
          <a:prstGeom prst="roundRect">
            <a:avLst>
              <a:gd name="adj" fmla="val 10472"/>
            </a:avLst>
          </a:prstGeom>
          <a:solidFill>
            <a:srgbClr val="BA628F"/>
          </a:solidFill>
          <a:ln w="28575"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50" name="Rounded Rectangle 49"/>
          <p:cNvSpPr/>
          <p:nvPr/>
        </p:nvSpPr>
        <p:spPr>
          <a:xfrm>
            <a:off x="2093684" y="1484082"/>
            <a:ext cx="6477000" cy="1943100"/>
          </a:xfrm>
          <a:prstGeom prst="roundRect">
            <a:avLst>
              <a:gd name="adj" fmla="val 10472"/>
            </a:avLst>
          </a:prstGeom>
          <a:solidFill>
            <a:srgbClr val="9C1E5F"/>
          </a:solidFill>
          <a:ln w="28575" cmpd="sng">
            <a:solidFill>
              <a:srgbClr val="9C1E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48" name="Rounded Rectangle 47"/>
          <p:cNvSpPr/>
          <p:nvPr/>
        </p:nvSpPr>
        <p:spPr>
          <a:xfrm>
            <a:off x="2093684" y="3960582"/>
            <a:ext cx="6477000" cy="1943100"/>
          </a:xfrm>
          <a:prstGeom prst="roundRect">
            <a:avLst>
              <a:gd name="adj" fmla="val 10472"/>
            </a:avLst>
          </a:prstGeom>
          <a:solidFill>
            <a:srgbClr val="9C1E5F"/>
          </a:solidFill>
          <a:ln w="28575" cmpd="sng">
            <a:solidFill>
              <a:srgbClr val="9C1E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7" name="Rectangle 6"/>
          <p:cNvSpPr/>
          <p:nvPr/>
        </p:nvSpPr>
        <p:spPr>
          <a:xfrm>
            <a:off x="0" y="-1"/>
            <a:ext cx="9144000" cy="989729"/>
          </a:xfrm>
          <a:prstGeom prst="rect">
            <a:avLst/>
          </a:prstGeom>
          <a:solidFill>
            <a:srgbClr val="8B014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6" name="TextBox 5"/>
          <p:cNvSpPr txBox="1"/>
          <p:nvPr/>
        </p:nvSpPr>
        <p:spPr>
          <a:xfrm>
            <a:off x="863600" y="263932"/>
            <a:ext cx="6949403" cy="492443"/>
          </a:xfrm>
          <a:prstGeom prst="rect">
            <a:avLst/>
          </a:prstGeom>
          <a:noFill/>
        </p:spPr>
        <p:txBody>
          <a:bodyPr wrap="none" rtlCol="0">
            <a:spAutoFit/>
          </a:bodyPr>
          <a:lstStyle/>
          <a:p>
            <a:pPr fontAlgn="base">
              <a:spcBef>
                <a:spcPct val="0"/>
              </a:spcBef>
              <a:spcAft>
                <a:spcPct val="0"/>
              </a:spcAft>
            </a:pPr>
            <a:r>
              <a:rPr lang="en-US" sz="2600">
                <a:solidFill>
                  <a:srgbClr val="FFFFFF"/>
                </a:solidFill>
                <a:ea typeface="MS PGothic" panose="020B0600070205080204" pitchFamily="34" charset="-128"/>
              </a:rPr>
              <a:t>WHAT MAKES [PRODUCT NAME] UNIQUE?</a:t>
            </a:r>
            <a:endParaRPr lang="en-US" sz="3200" dirty="0">
              <a:solidFill>
                <a:srgbClr val="FFFFFF"/>
              </a:solidFill>
              <a:ea typeface="MS PGothic" panose="020B0600070205080204" pitchFamily="34" charset="-128"/>
            </a:endParaRPr>
          </a:p>
        </p:txBody>
      </p:sp>
      <p:sp>
        <p:nvSpPr>
          <p:cNvPr id="26" name="Rectangle 25"/>
          <p:cNvSpPr/>
          <p:nvPr/>
        </p:nvSpPr>
        <p:spPr>
          <a:xfrm>
            <a:off x="620485" y="2087250"/>
            <a:ext cx="1375617" cy="740483"/>
          </a:xfrm>
          <a:prstGeom prst="rect">
            <a:avLst/>
          </a:prstGeom>
          <a:ln>
            <a:noFill/>
          </a:ln>
        </p:spPr>
        <p:txBody>
          <a:bodyPr wrap="square">
            <a:spAutoFit/>
          </a:bodyPr>
          <a:lstStyle/>
          <a:p>
            <a:pPr algn="ctr" fontAlgn="base">
              <a:spcBef>
                <a:spcPct val="0"/>
              </a:spcBef>
              <a:spcAft>
                <a:spcPct val="0"/>
              </a:spcAft>
            </a:pPr>
            <a:r>
              <a:rPr lang="en-AU" sz="1400" dirty="0" smtClean="0">
                <a:solidFill>
                  <a:srgbClr val="FFFFFF"/>
                </a:solidFill>
                <a:ea typeface="MS PGothic" panose="020B0600070205080204" pitchFamily="34" charset="-128"/>
              </a:rPr>
              <a:t>Linked to BT Wholesale’s core network</a:t>
            </a:r>
            <a:endParaRPr lang="en-AU" sz="1400" dirty="0">
              <a:solidFill>
                <a:srgbClr val="FFFFFF"/>
              </a:solidFill>
              <a:ea typeface="MS PGothic" panose="020B0600070205080204" pitchFamily="34" charset="-128"/>
            </a:endParaRPr>
          </a:p>
        </p:txBody>
      </p:sp>
      <p:sp>
        <p:nvSpPr>
          <p:cNvPr id="35" name="Rectangle 34"/>
          <p:cNvSpPr/>
          <p:nvPr/>
        </p:nvSpPr>
        <p:spPr>
          <a:xfrm>
            <a:off x="605536" y="4623995"/>
            <a:ext cx="1375617" cy="738664"/>
          </a:xfrm>
          <a:prstGeom prst="rect">
            <a:avLst/>
          </a:prstGeom>
          <a:ln>
            <a:noFill/>
          </a:ln>
        </p:spPr>
        <p:txBody>
          <a:bodyPr wrap="square">
            <a:spAutoFit/>
          </a:bodyPr>
          <a:lstStyle/>
          <a:p>
            <a:pPr algn="ctr" fontAlgn="base">
              <a:spcBef>
                <a:spcPct val="0"/>
              </a:spcBef>
              <a:spcAft>
                <a:spcPct val="0"/>
              </a:spcAft>
            </a:pPr>
            <a:r>
              <a:rPr lang="en-AU" sz="1400" dirty="0" smtClean="0">
                <a:solidFill>
                  <a:srgbClr val="9C1C5F"/>
                </a:solidFill>
                <a:ea typeface="MS PGothic" panose="020B0600070205080204" pitchFamily="34" charset="-128"/>
              </a:rPr>
              <a:t>One product. </a:t>
            </a:r>
          </a:p>
          <a:p>
            <a:pPr algn="ctr" fontAlgn="base">
              <a:spcBef>
                <a:spcPct val="0"/>
              </a:spcBef>
              <a:spcAft>
                <a:spcPct val="0"/>
              </a:spcAft>
            </a:pPr>
            <a:r>
              <a:rPr lang="en-AU" sz="1400" dirty="0" smtClean="0">
                <a:solidFill>
                  <a:srgbClr val="9C1C5F"/>
                </a:solidFill>
                <a:ea typeface="MS PGothic" panose="020B0600070205080204" pitchFamily="34" charset="-128"/>
              </a:rPr>
              <a:t>One licence. One price</a:t>
            </a:r>
            <a:r>
              <a:rPr lang="en-AU" sz="1400" dirty="0" smtClean="0">
                <a:solidFill>
                  <a:srgbClr val="000066"/>
                </a:solidFill>
                <a:ea typeface="MS PGothic" panose="020B0600070205080204" pitchFamily="34" charset="-128"/>
              </a:rPr>
              <a:t>.</a:t>
            </a:r>
            <a:endParaRPr lang="en-AU" sz="1400" dirty="0">
              <a:solidFill>
                <a:srgbClr val="000066"/>
              </a:solidFill>
              <a:ea typeface="MS PGothic" panose="020B0600070205080204" pitchFamily="34" charset="-128"/>
            </a:endParaRPr>
          </a:p>
        </p:txBody>
      </p:sp>
      <p:sp>
        <p:nvSpPr>
          <p:cNvPr id="37" name="TextBox 36"/>
          <p:cNvSpPr txBox="1"/>
          <p:nvPr/>
        </p:nvSpPr>
        <p:spPr>
          <a:xfrm>
            <a:off x="2525211" y="4033693"/>
            <a:ext cx="2226190" cy="338554"/>
          </a:xfrm>
          <a:prstGeom prst="rect">
            <a:avLst/>
          </a:prstGeom>
          <a:noFill/>
        </p:spPr>
        <p:txBody>
          <a:bodyPr wrap="none" rtlCol="0">
            <a:spAutoFit/>
          </a:bodyPr>
          <a:lstStyle/>
          <a:p>
            <a:pPr fontAlgn="base">
              <a:spcBef>
                <a:spcPct val="0"/>
              </a:spcBef>
              <a:spcAft>
                <a:spcPct val="0"/>
              </a:spcAft>
            </a:pPr>
            <a:r>
              <a:rPr lang="en-AU" sz="1600" dirty="0" smtClean="0">
                <a:solidFill>
                  <a:srgbClr val="FFFFFF"/>
                </a:solidFill>
                <a:ea typeface="MS PGothic" panose="020B0600070205080204" pitchFamily="34" charset="-128"/>
              </a:rPr>
              <a:t>What does this mean?</a:t>
            </a:r>
            <a:endParaRPr lang="en-AU" sz="1600" dirty="0">
              <a:solidFill>
                <a:srgbClr val="FFFFFF"/>
              </a:solidFill>
              <a:ea typeface="MS PGothic" panose="020B0600070205080204" pitchFamily="34" charset="-128"/>
            </a:endParaRPr>
          </a:p>
        </p:txBody>
      </p:sp>
      <p:cxnSp>
        <p:nvCxnSpPr>
          <p:cNvPr id="38" name="Straight Connector 37"/>
          <p:cNvCxnSpPr/>
          <p:nvPr/>
        </p:nvCxnSpPr>
        <p:spPr>
          <a:xfrm>
            <a:off x="5353172" y="3947882"/>
            <a:ext cx="0" cy="19812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552968" y="4340076"/>
            <a:ext cx="2636495" cy="1492716"/>
          </a:xfrm>
          <a:prstGeom prst="rect">
            <a:avLst/>
          </a:prstGeom>
          <a:noFill/>
        </p:spPr>
        <p:txBody>
          <a:bodyPr wrap="square" rtlCol="0">
            <a:spAutoFit/>
          </a:bodyPr>
          <a:lstStyle/>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Financial clarity from day 1</a:t>
            </a:r>
          </a:p>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No </a:t>
            </a:r>
            <a:r>
              <a:rPr lang="en-GB" sz="1300" dirty="0">
                <a:solidFill>
                  <a:srgbClr val="FFFFFF"/>
                </a:solidFill>
                <a:ea typeface="MS PGothic" panose="020B0600070205080204" pitchFamily="34" charset="-128"/>
                <a:sym typeface="Calibri"/>
              </a:rPr>
              <a:t>need to buy extra modules</a:t>
            </a:r>
          </a:p>
          <a:p>
            <a:pPr marL="228600" indent="-228600" fontAlgn="base">
              <a:spcBef>
                <a:spcPct val="0"/>
              </a:spcBef>
              <a:spcAft>
                <a:spcPct val="0"/>
              </a:spcAft>
              <a:buFont typeface="Arial"/>
              <a:buChar char="•"/>
            </a:pPr>
            <a:r>
              <a:rPr lang="en-GB" sz="1300" dirty="0">
                <a:solidFill>
                  <a:srgbClr val="FFFFFF"/>
                </a:solidFill>
                <a:ea typeface="MS PGothic" panose="020B0600070205080204" pitchFamily="34" charset="-128"/>
                <a:sym typeface="Calibri"/>
              </a:rPr>
              <a:t>No need to pay extra service </a:t>
            </a:r>
            <a:r>
              <a:rPr lang="en-GB" sz="1300" dirty="0" smtClean="0">
                <a:solidFill>
                  <a:srgbClr val="FFFFFF"/>
                </a:solidFill>
                <a:ea typeface="MS PGothic" panose="020B0600070205080204" pitchFamily="34" charset="-128"/>
                <a:sym typeface="Calibri"/>
              </a:rPr>
              <a:t>costs</a:t>
            </a:r>
          </a:p>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Only pay for what you use</a:t>
            </a:r>
          </a:p>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Competitive pricing</a:t>
            </a:r>
          </a:p>
          <a:p>
            <a:pPr marL="228600" indent="-228600" fontAlgn="base">
              <a:spcBef>
                <a:spcPct val="0"/>
              </a:spcBef>
              <a:spcAft>
                <a:spcPct val="0"/>
              </a:spcAft>
              <a:buFont typeface="+mj-lt"/>
              <a:buAutoNum type="arabicPeriod"/>
            </a:pPr>
            <a:endParaRPr lang="en-AU" sz="1300" dirty="0">
              <a:solidFill>
                <a:srgbClr val="FFFFFF"/>
              </a:solidFill>
              <a:ea typeface="MS PGothic" panose="020B0600070205080204" pitchFamily="34" charset="-128"/>
            </a:endParaRPr>
          </a:p>
        </p:txBody>
      </p:sp>
      <p:sp>
        <p:nvSpPr>
          <p:cNvPr id="41" name="TextBox 40"/>
          <p:cNvSpPr txBox="1"/>
          <p:nvPr/>
        </p:nvSpPr>
        <p:spPr>
          <a:xfrm>
            <a:off x="5778414" y="4033692"/>
            <a:ext cx="1815621" cy="338554"/>
          </a:xfrm>
          <a:prstGeom prst="rect">
            <a:avLst/>
          </a:prstGeom>
          <a:noFill/>
        </p:spPr>
        <p:txBody>
          <a:bodyPr wrap="none" rtlCol="0">
            <a:spAutoFit/>
          </a:bodyPr>
          <a:lstStyle/>
          <a:p>
            <a:pPr fontAlgn="base">
              <a:spcBef>
                <a:spcPct val="0"/>
              </a:spcBef>
              <a:spcAft>
                <a:spcPct val="0"/>
              </a:spcAft>
            </a:pPr>
            <a:r>
              <a:rPr lang="en-AU" sz="1600" dirty="0" smtClean="0">
                <a:solidFill>
                  <a:srgbClr val="FFFFFF"/>
                </a:solidFill>
                <a:ea typeface="MS PGothic" panose="020B0600070205080204" pitchFamily="34" charset="-128"/>
              </a:rPr>
              <a:t>Business Benefits</a:t>
            </a:r>
            <a:endParaRPr lang="en-AU" sz="1600" dirty="0">
              <a:solidFill>
                <a:srgbClr val="FFFFFF"/>
              </a:solidFill>
              <a:ea typeface="MS PGothic" panose="020B0600070205080204" pitchFamily="34" charset="-128"/>
            </a:endParaRPr>
          </a:p>
        </p:txBody>
      </p:sp>
      <p:sp>
        <p:nvSpPr>
          <p:cNvPr id="42" name="TextBox 41"/>
          <p:cNvSpPr txBox="1"/>
          <p:nvPr/>
        </p:nvSpPr>
        <p:spPr>
          <a:xfrm>
            <a:off x="2309754" y="4340076"/>
            <a:ext cx="2920830" cy="1492716"/>
          </a:xfrm>
          <a:prstGeom prst="rect">
            <a:avLst/>
          </a:prstGeom>
          <a:noFill/>
        </p:spPr>
        <p:txBody>
          <a:bodyPr wrap="square" rtlCol="0">
            <a:spAutoFit/>
          </a:bodyPr>
          <a:lstStyle/>
          <a:p>
            <a:pPr marL="228600" indent="-228600" fontAlgn="base">
              <a:spcBef>
                <a:spcPct val="0"/>
              </a:spcBef>
              <a:spcAft>
                <a:spcPct val="0"/>
              </a:spcAft>
              <a:buFont typeface="+mj-lt"/>
              <a:buAutoNum type="arabicPeriod"/>
            </a:pPr>
            <a:r>
              <a:rPr lang="en-GB" sz="1300" dirty="0" smtClean="0">
                <a:solidFill>
                  <a:srgbClr val="FFFFFF"/>
                </a:solidFill>
                <a:ea typeface="Calibri"/>
                <a:cs typeface="Calibri"/>
                <a:sym typeface="Calibri"/>
              </a:rPr>
              <a:t>Single licence for ALL features needed to run an Inbound or Outbound Contact Centre</a:t>
            </a:r>
          </a:p>
          <a:p>
            <a:pPr marL="228600" indent="-228600" fontAlgn="base">
              <a:spcBef>
                <a:spcPct val="0"/>
              </a:spcBef>
              <a:spcAft>
                <a:spcPct val="0"/>
              </a:spcAft>
              <a:buFont typeface="+mj-lt"/>
              <a:buAutoNum type="arabicPeriod"/>
            </a:pPr>
            <a:r>
              <a:rPr lang="en-GB" sz="1300" dirty="0" smtClean="0">
                <a:solidFill>
                  <a:srgbClr val="FFFFFF"/>
                </a:solidFill>
                <a:ea typeface="MS PGothic" panose="020B0600070205080204" pitchFamily="34" charset="-128"/>
                <a:sym typeface="Calibri"/>
              </a:rPr>
              <a:t>Includes agent &amp; supervisor access, wall boards, reports, Inbound, IVR, Dialler, CRM Integration</a:t>
            </a:r>
            <a:endParaRPr lang="en-AU" sz="1300" dirty="0">
              <a:solidFill>
                <a:srgbClr val="FFFFFF"/>
              </a:solidFill>
              <a:ea typeface="MS PGothic" panose="020B0600070205080204" pitchFamily="34" charset="-128"/>
            </a:endParaRPr>
          </a:p>
        </p:txBody>
      </p:sp>
      <p:sp>
        <p:nvSpPr>
          <p:cNvPr id="47" name="Rounded Rectangle 46"/>
          <p:cNvSpPr/>
          <p:nvPr/>
        </p:nvSpPr>
        <p:spPr>
          <a:xfrm>
            <a:off x="455384" y="3833582"/>
            <a:ext cx="8255000" cy="2222500"/>
          </a:xfrm>
          <a:prstGeom prst="roundRect">
            <a:avLst>
              <a:gd name="adj" fmla="val 10472"/>
            </a:avLst>
          </a:prstGeom>
          <a:noFill/>
          <a:ln w="28575" cmpd="sng">
            <a:solidFill>
              <a:srgbClr val="9C1E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49" name="Rounded Rectangle 48"/>
          <p:cNvSpPr/>
          <p:nvPr/>
        </p:nvSpPr>
        <p:spPr>
          <a:xfrm>
            <a:off x="455384" y="1344382"/>
            <a:ext cx="8255000" cy="2222500"/>
          </a:xfrm>
          <a:prstGeom prst="roundRect">
            <a:avLst>
              <a:gd name="adj" fmla="val 10472"/>
            </a:avLst>
          </a:prstGeom>
          <a:noFill/>
          <a:ln w="28575" cmpd="sng">
            <a:solidFill>
              <a:srgbClr val="9C1E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cxnSp>
        <p:nvCxnSpPr>
          <p:cNvPr id="52" name="Straight Connector 51"/>
          <p:cNvCxnSpPr/>
          <p:nvPr/>
        </p:nvCxnSpPr>
        <p:spPr>
          <a:xfrm>
            <a:off x="5353172" y="1487282"/>
            <a:ext cx="0" cy="19812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2525211" y="1633393"/>
            <a:ext cx="2226190" cy="338554"/>
          </a:xfrm>
          <a:prstGeom prst="rect">
            <a:avLst/>
          </a:prstGeom>
          <a:noFill/>
        </p:spPr>
        <p:txBody>
          <a:bodyPr wrap="none" rtlCol="0">
            <a:spAutoFit/>
          </a:bodyPr>
          <a:lstStyle/>
          <a:p>
            <a:pPr fontAlgn="base">
              <a:spcBef>
                <a:spcPct val="0"/>
              </a:spcBef>
              <a:spcAft>
                <a:spcPct val="0"/>
              </a:spcAft>
            </a:pPr>
            <a:r>
              <a:rPr lang="en-AU" sz="1600" dirty="0" smtClean="0">
                <a:solidFill>
                  <a:srgbClr val="FFFFFF"/>
                </a:solidFill>
                <a:ea typeface="MS PGothic" panose="020B0600070205080204" pitchFamily="34" charset="-128"/>
              </a:rPr>
              <a:t>What does this mean?</a:t>
            </a:r>
            <a:endParaRPr lang="en-AU" sz="1600" dirty="0">
              <a:solidFill>
                <a:srgbClr val="FFFFFF"/>
              </a:solidFill>
              <a:ea typeface="MS PGothic" panose="020B0600070205080204" pitchFamily="34" charset="-128"/>
            </a:endParaRPr>
          </a:p>
        </p:txBody>
      </p:sp>
      <p:sp>
        <p:nvSpPr>
          <p:cNvPr id="56" name="TextBox 55"/>
          <p:cNvSpPr txBox="1"/>
          <p:nvPr/>
        </p:nvSpPr>
        <p:spPr>
          <a:xfrm>
            <a:off x="5778414" y="1633392"/>
            <a:ext cx="1815621" cy="338554"/>
          </a:xfrm>
          <a:prstGeom prst="rect">
            <a:avLst/>
          </a:prstGeom>
          <a:noFill/>
        </p:spPr>
        <p:txBody>
          <a:bodyPr wrap="none" rtlCol="0">
            <a:spAutoFit/>
          </a:bodyPr>
          <a:lstStyle/>
          <a:p>
            <a:pPr fontAlgn="base">
              <a:spcBef>
                <a:spcPct val="0"/>
              </a:spcBef>
              <a:spcAft>
                <a:spcPct val="0"/>
              </a:spcAft>
            </a:pPr>
            <a:r>
              <a:rPr lang="en-AU" sz="1600" dirty="0" smtClean="0">
                <a:solidFill>
                  <a:srgbClr val="FFFFFF"/>
                </a:solidFill>
                <a:ea typeface="MS PGothic" panose="020B0600070205080204" pitchFamily="34" charset="-128"/>
              </a:rPr>
              <a:t>Business Benefits</a:t>
            </a:r>
            <a:endParaRPr lang="en-AU" sz="1600" dirty="0">
              <a:solidFill>
                <a:srgbClr val="FFFFFF"/>
              </a:solidFill>
              <a:ea typeface="MS PGothic" panose="020B0600070205080204" pitchFamily="34" charset="-128"/>
            </a:endParaRPr>
          </a:p>
        </p:txBody>
      </p:sp>
      <p:sp>
        <p:nvSpPr>
          <p:cNvPr id="57" name="TextBox 56"/>
          <p:cNvSpPr txBox="1"/>
          <p:nvPr/>
        </p:nvSpPr>
        <p:spPr>
          <a:xfrm>
            <a:off x="2309754" y="1939776"/>
            <a:ext cx="2920830" cy="1492716"/>
          </a:xfrm>
          <a:prstGeom prst="rect">
            <a:avLst/>
          </a:prstGeom>
          <a:noFill/>
        </p:spPr>
        <p:txBody>
          <a:bodyPr wrap="square" rtlCol="0">
            <a:spAutoFit/>
          </a:bodyPr>
          <a:lstStyle/>
          <a:p>
            <a:pPr marL="228600" indent="-228600" fontAlgn="base">
              <a:spcBef>
                <a:spcPct val="0"/>
              </a:spcBef>
              <a:spcAft>
                <a:spcPct val="0"/>
              </a:spcAft>
              <a:buFont typeface="+mj-lt"/>
              <a:buAutoNum type="arabicPeriod"/>
            </a:pPr>
            <a:r>
              <a:rPr lang="en-GB" sz="1300" dirty="0" smtClean="0">
                <a:solidFill>
                  <a:srgbClr val="FFFFFF"/>
                </a:solidFill>
                <a:ea typeface="Calibri"/>
                <a:cs typeface="Calibri"/>
                <a:sym typeface="Calibri"/>
              </a:rPr>
              <a:t>Encompasses the latest innovations  in virtualisation  to separate software from platform</a:t>
            </a:r>
            <a:endParaRPr lang="en-GB" sz="1300" dirty="0">
              <a:solidFill>
                <a:srgbClr val="FFFFFF"/>
              </a:solidFill>
              <a:ea typeface="Calibri"/>
              <a:cs typeface="Calibri"/>
              <a:sym typeface="Calibri"/>
            </a:endParaRPr>
          </a:p>
          <a:p>
            <a:pPr marL="228600" indent="-228600" fontAlgn="base">
              <a:spcBef>
                <a:spcPct val="0"/>
              </a:spcBef>
              <a:spcAft>
                <a:spcPct val="0"/>
              </a:spcAft>
              <a:buFont typeface="+mj-lt"/>
              <a:buAutoNum type="arabicPeriod"/>
            </a:pPr>
            <a:r>
              <a:rPr lang="en-GB" sz="1300" dirty="0">
                <a:solidFill>
                  <a:srgbClr val="FFFFFF"/>
                </a:solidFill>
                <a:ea typeface="Calibri"/>
                <a:cs typeface="Calibri"/>
                <a:sym typeface="Calibri"/>
              </a:rPr>
              <a:t>Links directly onto the network backbone. </a:t>
            </a:r>
          </a:p>
          <a:p>
            <a:pPr marL="228600" indent="-228600" fontAlgn="base">
              <a:spcBef>
                <a:spcPct val="0"/>
              </a:spcBef>
              <a:spcAft>
                <a:spcPct val="0"/>
              </a:spcAft>
              <a:buFont typeface="+mj-lt"/>
              <a:buAutoNum type="arabicPeriod"/>
            </a:pPr>
            <a:r>
              <a:rPr lang="en-GB" sz="1300" dirty="0">
                <a:solidFill>
                  <a:srgbClr val="FFFFFF"/>
                </a:solidFill>
                <a:ea typeface="Calibri"/>
                <a:cs typeface="Calibri"/>
                <a:sym typeface="Calibri"/>
              </a:rPr>
              <a:t>Secure, </a:t>
            </a:r>
            <a:r>
              <a:rPr lang="en-GB" sz="1300" dirty="0" smtClean="0">
                <a:solidFill>
                  <a:srgbClr val="FFFFFF"/>
                </a:solidFill>
                <a:ea typeface="Calibri"/>
                <a:cs typeface="Calibri"/>
                <a:sym typeface="Calibri"/>
              </a:rPr>
              <a:t>two </a:t>
            </a:r>
            <a:r>
              <a:rPr lang="en-GB" sz="1300" dirty="0">
                <a:solidFill>
                  <a:srgbClr val="FFFFFF"/>
                </a:solidFill>
                <a:ea typeface="Calibri"/>
                <a:cs typeface="Calibri"/>
                <a:sym typeface="Calibri"/>
              </a:rPr>
              <a:t>Tier 4 ISO27001 accredited Data Centres</a:t>
            </a:r>
            <a:endParaRPr lang="en-AU" sz="1300" dirty="0">
              <a:solidFill>
                <a:srgbClr val="FFFFFF"/>
              </a:solidFill>
              <a:ea typeface="MS PGothic" panose="020B0600070205080204" pitchFamily="34" charset="-128"/>
            </a:endParaRPr>
          </a:p>
        </p:txBody>
      </p:sp>
      <p:sp>
        <p:nvSpPr>
          <p:cNvPr id="58" name="TextBox 57"/>
          <p:cNvSpPr txBox="1"/>
          <p:nvPr/>
        </p:nvSpPr>
        <p:spPr>
          <a:xfrm>
            <a:off x="5552968" y="1925458"/>
            <a:ext cx="2636495" cy="1092607"/>
          </a:xfrm>
          <a:prstGeom prst="rect">
            <a:avLst/>
          </a:prstGeom>
          <a:noFill/>
        </p:spPr>
        <p:txBody>
          <a:bodyPr wrap="square" rtlCol="0">
            <a:spAutoFit/>
          </a:bodyPr>
          <a:lstStyle/>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Confidence in operational up-time</a:t>
            </a:r>
          </a:p>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Best of breed call quality</a:t>
            </a:r>
          </a:p>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Best of breed SIP call delivery</a:t>
            </a:r>
          </a:p>
          <a:p>
            <a:pPr marL="228600" indent="-228600" fontAlgn="base">
              <a:spcBef>
                <a:spcPct val="0"/>
              </a:spcBef>
              <a:spcAft>
                <a:spcPct val="0"/>
              </a:spcAft>
              <a:buFont typeface="Arial"/>
              <a:buChar char="•"/>
            </a:pPr>
            <a:r>
              <a:rPr lang="en-GB" sz="1300" dirty="0" smtClean="0">
                <a:solidFill>
                  <a:srgbClr val="FFFFFF"/>
                </a:solidFill>
                <a:ea typeface="MS PGothic" panose="020B0600070205080204" pitchFamily="34" charset="-128"/>
                <a:sym typeface="Calibri"/>
              </a:rPr>
              <a:t>Lower call costs</a:t>
            </a:r>
            <a:endParaRPr lang="en-AU" sz="1300" dirty="0">
              <a:solidFill>
                <a:srgbClr val="FFFFFF"/>
              </a:solidFill>
              <a:ea typeface="MS PGothic" panose="020B0600070205080204" pitchFamily="34" charset="-128"/>
            </a:endParaRPr>
          </a:p>
        </p:txBody>
      </p:sp>
    </p:spTree>
    <p:extLst>
      <p:ext uri="{BB962C8B-B14F-4D97-AF65-F5344CB8AC3E}">
        <p14:creationId xmlns:p14="http://schemas.microsoft.com/office/powerpoint/2010/main" val="1978351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ounded Rectangle 38"/>
          <p:cNvSpPr/>
          <p:nvPr/>
        </p:nvSpPr>
        <p:spPr>
          <a:xfrm>
            <a:off x="2608658" y="3390901"/>
            <a:ext cx="1827212" cy="2723412"/>
          </a:xfrm>
          <a:prstGeom prst="roundRect">
            <a:avLst>
              <a:gd name="adj" fmla="val 4476"/>
            </a:avLst>
          </a:prstGeom>
          <a:solidFill>
            <a:schemeClr val="bg1"/>
          </a:solidFill>
          <a:ln w="28575">
            <a:solidFill>
              <a:srgbClr val="9C1C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AU" sz="2400" dirty="0">
              <a:solidFill>
                <a:srgbClr val="9C1E5F"/>
              </a:solidFill>
            </a:endParaRPr>
          </a:p>
        </p:txBody>
      </p:sp>
      <p:sp>
        <p:nvSpPr>
          <p:cNvPr id="43" name="Rounded Rectangle 42"/>
          <p:cNvSpPr/>
          <p:nvPr/>
        </p:nvSpPr>
        <p:spPr>
          <a:xfrm>
            <a:off x="4722290" y="3390901"/>
            <a:ext cx="1827212" cy="2723412"/>
          </a:xfrm>
          <a:prstGeom prst="roundRect">
            <a:avLst>
              <a:gd name="adj" fmla="val 4476"/>
            </a:avLst>
          </a:prstGeom>
          <a:solidFill>
            <a:schemeClr val="bg1"/>
          </a:solidFill>
          <a:ln w="28575">
            <a:solidFill>
              <a:srgbClr val="9C1C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AU" sz="2400" dirty="0">
              <a:solidFill>
                <a:srgbClr val="9C1E5F"/>
              </a:solidFill>
            </a:endParaRPr>
          </a:p>
        </p:txBody>
      </p:sp>
      <p:sp>
        <p:nvSpPr>
          <p:cNvPr id="44" name="Rounded Rectangle 43"/>
          <p:cNvSpPr/>
          <p:nvPr/>
        </p:nvSpPr>
        <p:spPr>
          <a:xfrm>
            <a:off x="6848622" y="3390901"/>
            <a:ext cx="1827212" cy="2723412"/>
          </a:xfrm>
          <a:prstGeom prst="roundRect">
            <a:avLst>
              <a:gd name="adj" fmla="val 4476"/>
            </a:avLst>
          </a:prstGeom>
          <a:solidFill>
            <a:schemeClr val="bg1"/>
          </a:solidFill>
          <a:ln w="28575">
            <a:solidFill>
              <a:srgbClr val="9C1C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AU" sz="2400" dirty="0">
              <a:solidFill>
                <a:srgbClr val="9C1E5F"/>
              </a:solidFill>
            </a:endParaRPr>
          </a:p>
        </p:txBody>
      </p:sp>
      <p:sp>
        <p:nvSpPr>
          <p:cNvPr id="36" name="Rounded Rectangle 35"/>
          <p:cNvSpPr/>
          <p:nvPr/>
        </p:nvSpPr>
        <p:spPr>
          <a:xfrm>
            <a:off x="486270" y="3390901"/>
            <a:ext cx="1827212" cy="2723412"/>
          </a:xfrm>
          <a:prstGeom prst="roundRect">
            <a:avLst>
              <a:gd name="adj" fmla="val 4476"/>
            </a:avLst>
          </a:prstGeom>
          <a:solidFill>
            <a:schemeClr val="bg1"/>
          </a:solidFill>
          <a:ln w="28575">
            <a:solidFill>
              <a:srgbClr val="9C1C5F"/>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AU" sz="2400" dirty="0">
              <a:solidFill>
                <a:srgbClr val="9C1E5F"/>
              </a:solidFill>
            </a:endParaRPr>
          </a:p>
        </p:txBody>
      </p:sp>
      <p:sp>
        <p:nvSpPr>
          <p:cNvPr id="29" name="Rectangle 28"/>
          <p:cNvSpPr/>
          <p:nvPr/>
        </p:nvSpPr>
        <p:spPr>
          <a:xfrm>
            <a:off x="0" y="0"/>
            <a:ext cx="9144000" cy="1382233"/>
          </a:xfrm>
          <a:prstGeom prst="rect">
            <a:avLst/>
          </a:prstGeom>
          <a:solidFill>
            <a:srgbClr val="8B014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AU" sz="2400">
              <a:solidFill>
                <a:srgbClr val="FFFFFF"/>
              </a:solidFill>
            </a:endParaRPr>
          </a:p>
        </p:txBody>
      </p:sp>
      <p:sp>
        <p:nvSpPr>
          <p:cNvPr id="6" name="TextBox 5"/>
          <p:cNvSpPr txBox="1"/>
          <p:nvPr/>
        </p:nvSpPr>
        <p:spPr>
          <a:xfrm>
            <a:off x="369888" y="268288"/>
            <a:ext cx="5018105" cy="892552"/>
          </a:xfrm>
          <a:prstGeom prst="rect">
            <a:avLst/>
          </a:prstGeom>
          <a:noFill/>
        </p:spPr>
        <p:txBody>
          <a:bodyPr wrap="none" rtlCol="0">
            <a:spAutoFit/>
          </a:bodyPr>
          <a:lstStyle/>
          <a:p>
            <a:pPr lvl="0"/>
            <a:r>
              <a:rPr lang="en-US" sz="2600">
                <a:solidFill>
                  <a:srgbClr val="FFFFFF"/>
                </a:solidFill>
              </a:rPr>
              <a:t>WHY IS [PRODUCT NAME] </a:t>
            </a:r>
            <a:br>
              <a:rPr lang="en-US" sz="2600">
                <a:solidFill>
                  <a:srgbClr val="FFFFFF"/>
                </a:solidFill>
              </a:rPr>
            </a:br>
            <a:r>
              <a:rPr lang="en-US" sz="2600">
                <a:solidFill>
                  <a:srgbClr val="FFFFFF"/>
                </a:solidFill>
              </a:rPr>
              <a:t>GOOD FOR YOUR BUSINESS?</a:t>
            </a:r>
            <a:endParaRPr lang="en-US" sz="2600" dirty="0">
              <a:solidFill>
                <a:srgbClr val="FFFFFF"/>
              </a:solidFill>
            </a:endParaRPr>
          </a:p>
        </p:txBody>
      </p:sp>
      <p:sp>
        <p:nvSpPr>
          <p:cNvPr id="24" name="TextBox 23"/>
          <p:cNvSpPr txBox="1"/>
          <p:nvPr/>
        </p:nvSpPr>
        <p:spPr>
          <a:xfrm>
            <a:off x="6898181" y="4182513"/>
            <a:ext cx="1752601" cy="2006960"/>
          </a:xfrm>
          <a:prstGeom prst="rect">
            <a:avLst/>
          </a:prstGeom>
          <a:noFill/>
        </p:spPr>
        <p:txBody>
          <a:bodyPr wrap="square" rtlCol="0">
            <a:spAutoFit/>
          </a:bodyPr>
          <a:lstStyle/>
          <a:p>
            <a:pPr marL="180975" indent="-180975" defTabSz="457200" fontAlgn="base">
              <a:spcBef>
                <a:spcPts val="600"/>
              </a:spcBef>
              <a:spcAft>
                <a:spcPct val="0"/>
              </a:spcAft>
              <a:buFont typeface="Arial" pitchFamily="34" charset="0"/>
              <a:buChar char="•"/>
              <a:defRPr/>
            </a:pPr>
            <a:r>
              <a:rPr lang="en-GB" sz="1300" kern="0" dirty="0">
                <a:solidFill>
                  <a:srgbClr val="9C1E5F"/>
                </a:solidFill>
                <a:ea typeface="MS PGothic" panose="020B0600070205080204" pitchFamily="34" charset="-128"/>
              </a:rPr>
              <a:t>No capital outlay upfront</a:t>
            </a:r>
          </a:p>
          <a:p>
            <a:pPr marL="180975" indent="-180975" defTabSz="457200" fontAlgn="base">
              <a:spcBef>
                <a:spcPts val="600"/>
              </a:spcBef>
              <a:spcAft>
                <a:spcPct val="0"/>
              </a:spcAft>
              <a:buFont typeface="Arial" pitchFamily="34" charset="0"/>
              <a:buChar char="•"/>
              <a:defRPr/>
            </a:pPr>
            <a:r>
              <a:rPr lang="en-GB" sz="1300" kern="0" dirty="0">
                <a:solidFill>
                  <a:srgbClr val="9C1E5F"/>
                </a:solidFill>
                <a:ea typeface="MS PGothic" panose="020B0600070205080204" pitchFamily="34" charset="-128"/>
              </a:rPr>
              <a:t>Pay as you go </a:t>
            </a:r>
            <a:r>
              <a:rPr lang="en-GB" sz="1300" kern="0" dirty="0" smtClean="0">
                <a:solidFill>
                  <a:srgbClr val="9C1E5F"/>
                </a:solidFill>
                <a:ea typeface="MS PGothic" panose="020B0600070205080204" pitchFamily="34" charset="-128"/>
              </a:rPr>
              <a:t>pricing</a:t>
            </a:r>
            <a:endParaRPr lang="en-GB" sz="1300" kern="0" dirty="0">
              <a:solidFill>
                <a:srgbClr val="9C1E5F"/>
              </a:solidFill>
              <a:ea typeface="MS PGothic" panose="020B0600070205080204" pitchFamily="34" charset="-128"/>
            </a:endParaRPr>
          </a:p>
          <a:p>
            <a:pPr marL="180975" indent="-180975" defTabSz="457200" fontAlgn="base">
              <a:spcBef>
                <a:spcPts val="600"/>
              </a:spcBef>
              <a:spcAft>
                <a:spcPct val="0"/>
              </a:spcAft>
              <a:buFont typeface="Arial" pitchFamily="34" charset="0"/>
              <a:buChar char="•"/>
              <a:defRPr/>
            </a:pPr>
            <a:r>
              <a:rPr lang="en-GB" sz="1300" kern="0" dirty="0">
                <a:solidFill>
                  <a:srgbClr val="9C1E5F"/>
                </a:solidFill>
                <a:ea typeface="MS PGothic" panose="020B0600070205080204" pitchFamily="34" charset="-128"/>
              </a:rPr>
              <a:t>No upgrades or other “hidden costs”</a:t>
            </a:r>
          </a:p>
          <a:p>
            <a:pPr marL="177800" indent="-177800" fontAlgn="base">
              <a:lnSpc>
                <a:spcPct val="150000"/>
              </a:lnSpc>
              <a:spcBef>
                <a:spcPts val="600"/>
              </a:spcBef>
              <a:spcAft>
                <a:spcPct val="0"/>
              </a:spcAft>
              <a:buFont typeface="Arial" panose="020B0604020202020204" pitchFamily="34" charset="0"/>
              <a:buChar char="•"/>
            </a:pPr>
            <a:endParaRPr lang="en-AU" sz="1300" dirty="0">
              <a:solidFill>
                <a:srgbClr val="9C1E5F"/>
              </a:solidFill>
              <a:ea typeface="MS PGothic" panose="020B0600070205080204" pitchFamily="34" charset="-128"/>
            </a:endParaRPr>
          </a:p>
        </p:txBody>
      </p:sp>
      <p:sp>
        <p:nvSpPr>
          <p:cNvPr id="12" name="TextBox 11"/>
          <p:cNvSpPr txBox="1"/>
          <p:nvPr/>
        </p:nvSpPr>
        <p:spPr>
          <a:xfrm>
            <a:off x="654873" y="3455911"/>
            <a:ext cx="1490628" cy="584776"/>
          </a:xfrm>
          <a:prstGeom prst="rect">
            <a:avLst/>
          </a:prstGeom>
          <a:noFill/>
        </p:spPr>
        <p:txBody>
          <a:bodyPr wrap="square" rtlCol="0">
            <a:spAutoFit/>
          </a:bodyPr>
          <a:lstStyle/>
          <a:p>
            <a:pPr algn="ctr" fontAlgn="base">
              <a:spcBef>
                <a:spcPct val="0"/>
              </a:spcBef>
              <a:spcAft>
                <a:spcPct val="0"/>
              </a:spcAft>
            </a:pPr>
            <a:r>
              <a:rPr lang="en-GB" sz="1600" dirty="0" smtClean="0">
                <a:solidFill>
                  <a:srgbClr val="9C1E5F"/>
                </a:solidFill>
                <a:ea typeface="MS PGothic" panose="020B0600070205080204" pitchFamily="34" charset="-128"/>
              </a:rPr>
              <a:t>Secure, Cloud Innovation</a:t>
            </a: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215" y="1677988"/>
            <a:ext cx="1587600" cy="1587600"/>
          </a:xfrm>
          <a:prstGeom prst="rect">
            <a:avLst/>
          </a:prstGeom>
        </p:spPr>
      </p:pic>
      <p:sp>
        <p:nvSpPr>
          <p:cNvPr id="27" name="TextBox 26"/>
          <p:cNvSpPr txBox="1"/>
          <p:nvPr/>
        </p:nvSpPr>
        <p:spPr>
          <a:xfrm>
            <a:off x="2782123" y="3452736"/>
            <a:ext cx="1490628" cy="584776"/>
          </a:xfrm>
          <a:prstGeom prst="rect">
            <a:avLst/>
          </a:prstGeom>
          <a:noFill/>
        </p:spPr>
        <p:txBody>
          <a:bodyPr wrap="square" rtlCol="0">
            <a:spAutoFit/>
          </a:bodyPr>
          <a:lstStyle/>
          <a:p>
            <a:pPr algn="ctr" fontAlgn="base">
              <a:spcBef>
                <a:spcPct val="0"/>
              </a:spcBef>
              <a:spcAft>
                <a:spcPct val="0"/>
              </a:spcAft>
            </a:pPr>
            <a:r>
              <a:rPr lang="en-GB" sz="1600" dirty="0" smtClean="0">
                <a:solidFill>
                  <a:srgbClr val="9C1E5F"/>
                </a:solidFill>
                <a:ea typeface="MS PGothic" panose="020B0600070205080204" pitchFamily="34" charset="-128"/>
              </a:rPr>
              <a:t>Real Time Changes</a:t>
            </a:r>
          </a:p>
        </p:txBody>
      </p:sp>
      <p:sp>
        <p:nvSpPr>
          <p:cNvPr id="28" name="TextBox 27"/>
          <p:cNvSpPr txBox="1"/>
          <p:nvPr/>
        </p:nvSpPr>
        <p:spPr>
          <a:xfrm>
            <a:off x="6990257" y="3460802"/>
            <a:ext cx="1490628" cy="584776"/>
          </a:xfrm>
          <a:prstGeom prst="rect">
            <a:avLst/>
          </a:prstGeom>
          <a:noFill/>
        </p:spPr>
        <p:txBody>
          <a:bodyPr wrap="square" rtlCol="0">
            <a:spAutoFit/>
          </a:bodyPr>
          <a:lstStyle/>
          <a:p>
            <a:pPr algn="ctr" fontAlgn="base">
              <a:spcBef>
                <a:spcPct val="0"/>
              </a:spcBef>
              <a:spcAft>
                <a:spcPct val="0"/>
              </a:spcAft>
            </a:pPr>
            <a:r>
              <a:rPr lang="en-GB" sz="1600" dirty="0" smtClean="0">
                <a:solidFill>
                  <a:srgbClr val="9C1E5F"/>
                </a:solidFill>
                <a:ea typeface="MS PGothic" panose="020B0600070205080204" pitchFamily="34" charset="-128"/>
              </a:rPr>
              <a:t>100% PAYG Pricing</a:t>
            </a:r>
          </a:p>
        </p:txBody>
      </p:sp>
      <p:sp>
        <p:nvSpPr>
          <p:cNvPr id="32" name="TextBox 31"/>
          <p:cNvSpPr txBox="1"/>
          <p:nvPr/>
        </p:nvSpPr>
        <p:spPr>
          <a:xfrm>
            <a:off x="4752652" y="4177750"/>
            <a:ext cx="1765300" cy="1646605"/>
          </a:xfrm>
          <a:prstGeom prst="rect">
            <a:avLst/>
          </a:prstGeom>
          <a:noFill/>
        </p:spPr>
        <p:txBody>
          <a:bodyPr wrap="square" rtlCol="0">
            <a:spAutoFit/>
          </a:bodyPr>
          <a:lstStyle/>
          <a:p>
            <a:pPr marL="177800" indent="-177800" fontAlgn="base">
              <a:spcBef>
                <a:spcPts val="600"/>
              </a:spcBef>
              <a:spcAft>
                <a:spcPct val="0"/>
              </a:spcAft>
              <a:buFont typeface="Arial" panose="020B0604020202020204" pitchFamily="34" charset="0"/>
              <a:buChar char="•"/>
            </a:pPr>
            <a:r>
              <a:rPr lang="en-AU" sz="1300" dirty="0" smtClean="0">
                <a:solidFill>
                  <a:srgbClr val="9C1E5F"/>
                </a:solidFill>
                <a:ea typeface="MS PGothic" panose="020B0600070205080204" pitchFamily="34" charset="-128"/>
              </a:rPr>
              <a:t>One licence for all  Inbound and Outbound features</a:t>
            </a:r>
          </a:p>
          <a:p>
            <a:pPr marL="177800" indent="-177800" fontAlgn="base">
              <a:spcBef>
                <a:spcPts val="600"/>
              </a:spcBef>
              <a:spcAft>
                <a:spcPct val="0"/>
              </a:spcAft>
              <a:buFont typeface="Arial" panose="020B0604020202020204" pitchFamily="34" charset="0"/>
              <a:buChar char="•"/>
            </a:pPr>
            <a:r>
              <a:rPr lang="en-AU" sz="1300" dirty="0" smtClean="0">
                <a:solidFill>
                  <a:srgbClr val="9C1E5F"/>
                </a:solidFill>
                <a:ea typeface="MS PGothic" panose="020B0600070205080204" pitchFamily="34" charset="-128"/>
              </a:rPr>
              <a:t>No extra costs for Reports, IVR, Recording or DR</a:t>
            </a:r>
          </a:p>
          <a:p>
            <a:pPr marL="177800" indent="-177800" fontAlgn="base">
              <a:spcBef>
                <a:spcPts val="600"/>
              </a:spcBef>
              <a:spcAft>
                <a:spcPct val="0"/>
              </a:spcAft>
              <a:buFont typeface="Arial" panose="020B0604020202020204" pitchFamily="34" charset="0"/>
              <a:buChar char="•"/>
            </a:pPr>
            <a:endParaRPr lang="en-AU" sz="1300" dirty="0">
              <a:solidFill>
                <a:srgbClr val="9C1E5F"/>
              </a:solidFill>
              <a:ea typeface="MS PGothic" panose="020B0600070205080204" pitchFamily="34" charset="-128"/>
            </a:endParaRPr>
          </a:p>
        </p:txBody>
      </p:sp>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9912" y="1679124"/>
            <a:ext cx="1585328" cy="1585328"/>
          </a:xfrm>
          <a:prstGeom prst="rect">
            <a:avLst/>
          </a:prstGeom>
        </p:spPr>
      </p:pic>
      <p:sp>
        <p:nvSpPr>
          <p:cNvPr id="26" name="TextBox 25"/>
          <p:cNvSpPr txBox="1"/>
          <p:nvPr/>
        </p:nvSpPr>
        <p:spPr>
          <a:xfrm>
            <a:off x="4891061" y="3455911"/>
            <a:ext cx="1490628" cy="584776"/>
          </a:xfrm>
          <a:prstGeom prst="rect">
            <a:avLst/>
          </a:prstGeom>
          <a:noFill/>
        </p:spPr>
        <p:txBody>
          <a:bodyPr wrap="square" rtlCol="0">
            <a:spAutoFit/>
          </a:bodyPr>
          <a:lstStyle/>
          <a:p>
            <a:pPr algn="ctr" fontAlgn="base">
              <a:spcBef>
                <a:spcPct val="0"/>
              </a:spcBef>
              <a:spcAft>
                <a:spcPct val="0"/>
              </a:spcAft>
            </a:pPr>
            <a:r>
              <a:rPr lang="en-GB" sz="1600" dirty="0" smtClean="0">
                <a:solidFill>
                  <a:srgbClr val="9C1E5F"/>
                </a:solidFill>
                <a:ea typeface="MS PGothic" panose="020B0600070205080204" pitchFamily="34" charset="-128"/>
              </a:rPr>
              <a:t>One Licence. One Price.</a:t>
            </a:r>
          </a:p>
        </p:txBody>
      </p:sp>
      <p:pic>
        <p:nvPicPr>
          <p:cNvPr id="34"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0024" y="1679122"/>
            <a:ext cx="1585329" cy="1585329"/>
          </a:xfrm>
          <a:prstGeom prst="rect">
            <a:avLst/>
          </a:prstGeom>
        </p:spPr>
      </p:pic>
      <p:sp>
        <p:nvSpPr>
          <p:cNvPr id="37" name="TextBox 36"/>
          <p:cNvSpPr txBox="1"/>
          <p:nvPr/>
        </p:nvSpPr>
        <p:spPr>
          <a:xfrm>
            <a:off x="535482" y="4174043"/>
            <a:ext cx="1714500" cy="1723549"/>
          </a:xfrm>
          <a:prstGeom prst="rect">
            <a:avLst/>
          </a:prstGeom>
          <a:noFill/>
        </p:spPr>
        <p:txBody>
          <a:bodyPr wrap="square" rtlCol="0">
            <a:spAutoFit/>
          </a:bodyPr>
          <a:lstStyle/>
          <a:p>
            <a:pPr marL="177800" indent="-177800" fontAlgn="base">
              <a:spcBef>
                <a:spcPts val="600"/>
              </a:spcBef>
              <a:spcAft>
                <a:spcPct val="0"/>
              </a:spcAft>
              <a:buFont typeface="Arial" panose="020B0604020202020204" pitchFamily="34" charset="0"/>
              <a:buChar char="•"/>
            </a:pPr>
            <a:r>
              <a:rPr lang="en-AU" sz="1300" dirty="0" smtClean="0">
                <a:solidFill>
                  <a:srgbClr val="9C1E5F"/>
                </a:solidFill>
                <a:ea typeface="MS PGothic" panose="020B0600070205080204" pitchFamily="34" charset="-128"/>
              </a:rPr>
              <a:t>Linked to the BT core network</a:t>
            </a:r>
          </a:p>
          <a:p>
            <a:pPr marL="177800" indent="-177800" fontAlgn="base">
              <a:spcBef>
                <a:spcPts val="600"/>
              </a:spcBef>
              <a:spcAft>
                <a:spcPct val="0"/>
              </a:spcAft>
              <a:buFont typeface="Arial" panose="020B0604020202020204" pitchFamily="34" charset="0"/>
              <a:buChar char="•"/>
            </a:pPr>
            <a:r>
              <a:rPr lang="en-AU" sz="1300" dirty="0" smtClean="0">
                <a:solidFill>
                  <a:srgbClr val="9C1E5F"/>
                </a:solidFill>
                <a:ea typeface="MS PGothic" panose="020B0600070205080204" pitchFamily="34" charset="-128"/>
              </a:rPr>
              <a:t>World class cloud innovation</a:t>
            </a:r>
          </a:p>
          <a:p>
            <a:pPr marL="177800" indent="-177800" fontAlgn="base">
              <a:spcBef>
                <a:spcPts val="600"/>
              </a:spcBef>
              <a:spcAft>
                <a:spcPct val="0"/>
              </a:spcAft>
              <a:buFont typeface="Arial" panose="020B0604020202020204" pitchFamily="34" charset="0"/>
              <a:buChar char="•"/>
            </a:pPr>
            <a:r>
              <a:rPr lang="en-AU" sz="1300" dirty="0" smtClean="0">
                <a:solidFill>
                  <a:srgbClr val="9C1E5F"/>
                </a:solidFill>
                <a:ea typeface="MS PGothic" panose="020B0600070205080204" pitchFamily="34" charset="-128"/>
              </a:rPr>
              <a:t>Operational Stability</a:t>
            </a:r>
          </a:p>
          <a:p>
            <a:pPr marL="177800" indent="-177800" fontAlgn="base">
              <a:spcBef>
                <a:spcPts val="600"/>
              </a:spcBef>
              <a:spcAft>
                <a:spcPct val="0"/>
              </a:spcAft>
              <a:buFont typeface="Arial" panose="020B0604020202020204" pitchFamily="34" charset="0"/>
              <a:buChar char="•"/>
            </a:pPr>
            <a:endParaRPr lang="en-AU" sz="1300" dirty="0">
              <a:solidFill>
                <a:srgbClr val="9C1E5F"/>
              </a:solidFill>
              <a:ea typeface="MS PGothic" panose="020B0600070205080204" pitchFamily="34" charset="-128"/>
            </a:endParaRPr>
          </a:p>
        </p:txBody>
      </p:sp>
      <p:pic>
        <p:nvPicPr>
          <p:cNvPr id="38" name="Pictur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26373" y="1677988"/>
            <a:ext cx="1589093" cy="1589093"/>
          </a:xfrm>
          <a:prstGeom prst="rect">
            <a:avLst/>
          </a:prstGeom>
        </p:spPr>
      </p:pic>
      <p:sp>
        <p:nvSpPr>
          <p:cNvPr id="42" name="TextBox 41"/>
          <p:cNvSpPr txBox="1"/>
          <p:nvPr/>
        </p:nvSpPr>
        <p:spPr>
          <a:xfrm>
            <a:off x="2654918" y="4184296"/>
            <a:ext cx="1752600" cy="1930016"/>
          </a:xfrm>
          <a:prstGeom prst="rect">
            <a:avLst/>
          </a:prstGeom>
          <a:noFill/>
        </p:spPr>
        <p:txBody>
          <a:bodyPr wrap="square" rtlCol="0">
            <a:spAutoFit/>
          </a:bodyPr>
          <a:lstStyle/>
          <a:p>
            <a:pPr marL="180975" indent="-180975" defTabSz="457200" fontAlgn="base">
              <a:spcBef>
                <a:spcPts val="600"/>
              </a:spcBef>
              <a:spcAft>
                <a:spcPct val="0"/>
              </a:spcAft>
              <a:buFont typeface="Arial" pitchFamily="34" charset="0"/>
              <a:buChar char="•"/>
              <a:defRPr/>
            </a:pPr>
            <a:r>
              <a:rPr lang="en-GB" sz="1300" kern="0" dirty="0" smtClean="0">
                <a:solidFill>
                  <a:srgbClr val="9C1E5F"/>
                </a:solidFill>
                <a:ea typeface="MS PGothic" panose="020B0600070205080204" pitchFamily="34" charset="-128"/>
                <a:cs typeface="Arial"/>
              </a:rPr>
              <a:t>Intuitive interface enables you to make real time changes to any system feature</a:t>
            </a:r>
          </a:p>
          <a:p>
            <a:pPr marL="180975" indent="-180975" defTabSz="457200" fontAlgn="base">
              <a:spcBef>
                <a:spcPts val="600"/>
              </a:spcBef>
              <a:spcAft>
                <a:spcPct val="0"/>
              </a:spcAft>
              <a:buFont typeface="Arial" pitchFamily="34" charset="0"/>
              <a:buChar char="•"/>
              <a:defRPr/>
            </a:pPr>
            <a:r>
              <a:rPr lang="en-GB" sz="1300" kern="0" dirty="0" smtClean="0">
                <a:solidFill>
                  <a:srgbClr val="9C1E5F"/>
                </a:solidFill>
                <a:ea typeface="MS PGothic" panose="020B0600070205080204" pitchFamily="34" charset="-128"/>
                <a:cs typeface="Arial"/>
              </a:rPr>
              <a:t>No 3rd Party Costs or delays</a:t>
            </a:r>
            <a:endParaRPr lang="en-GB" sz="1300" kern="0" dirty="0">
              <a:solidFill>
                <a:srgbClr val="9C1E5F"/>
              </a:solidFill>
              <a:ea typeface="MS PGothic" panose="020B0600070205080204" pitchFamily="34" charset="-128"/>
              <a:cs typeface="Arial"/>
            </a:endParaRPr>
          </a:p>
          <a:p>
            <a:pPr marL="177800" indent="-177800" fontAlgn="base">
              <a:lnSpc>
                <a:spcPct val="150000"/>
              </a:lnSpc>
              <a:spcBef>
                <a:spcPts val="600"/>
              </a:spcBef>
              <a:spcAft>
                <a:spcPct val="0"/>
              </a:spcAft>
              <a:buFont typeface="Arial" panose="020B0604020202020204" pitchFamily="34" charset="0"/>
              <a:buChar char="•"/>
            </a:pPr>
            <a:endParaRPr lang="en-AU" sz="1300" dirty="0">
              <a:solidFill>
                <a:srgbClr val="9C1E5F"/>
              </a:solidFill>
              <a:ea typeface="MS PGothic" panose="020B0600070205080204" pitchFamily="34" charset="-128"/>
              <a:cs typeface="Arial"/>
            </a:endParaRPr>
          </a:p>
        </p:txBody>
      </p:sp>
    </p:spTree>
    <p:extLst>
      <p:ext uri="{BB962C8B-B14F-4D97-AF65-F5344CB8AC3E}">
        <p14:creationId xmlns:p14="http://schemas.microsoft.com/office/powerpoint/2010/main" val="2287260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399" y="1677988"/>
            <a:ext cx="4289375" cy="46983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AU" sz="1400" dirty="0">
                <a:solidFill>
                  <a:srgbClr val="7F7F7F"/>
                </a:solidFill>
              </a:rPr>
              <a:t>With </a:t>
            </a:r>
            <a:r>
              <a:rPr lang="en-AU" sz="1400" dirty="0" smtClean="0">
                <a:solidFill>
                  <a:srgbClr val="7F7F7F"/>
                </a:solidFill>
              </a:rPr>
              <a:t>[Product Name] you </a:t>
            </a:r>
            <a:r>
              <a:rPr lang="en-AU" sz="1400" dirty="0">
                <a:solidFill>
                  <a:srgbClr val="7F7F7F"/>
                </a:solidFill>
              </a:rPr>
              <a:t>can set </a:t>
            </a:r>
            <a:r>
              <a:rPr lang="en-AU" sz="1400" dirty="0" smtClean="0">
                <a:solidFill>
                  <a:srgbClr val="7F7F7F"/>
                </a:solidFill>
              </a:rPr>
              <a:t>up or change </a:t>
            </a:r>
            <a:r>
              <a:rPr lang="en-AU" sz="1400" dirty="0">
                <a:solidFill>
                  <a:srgbClr val="7F7F7F"/>
                </a:solidFill>
              </a:rPr>
              <a:t>inbound, outbound or </a:t>
            </a:r>
            <a:r>
              <a:rPr lang="en-AU" sz="1400" dirty="0" smtClean="0">
                <a:solidFill>
                  <a:srgbClr val="7F7F7F"/>
                </a:solidFill>
              </a:rPr>
              <a:t>Voice campaigns </a:t>
            </a:r>
            <a:r>
              <a:rPr lang="en-AU" sz="1400" dirty="0">
                <a:solidFill>
                  <a:srgbClr val="7F7F7F"/>
                </a:solidFill>
              </a:rPr>
              <a:t>in minutes.</a:t>
            </a:r>
          </a:p>
          <a:p>
            <a:pPr marL="177800" indent="-177800">
              <a:spcAft>
                <a:spcPts val="600"/>
              </a:spcAft>
              <a:buClr>
                <a:srgbClr val="8B024C"/>
              </a:buClr>
            </a:pPr>
            <a:r>
              <a:rPr lang="en-AU" sz="1400" dirty="0" smtClean="0">
                <a:solidFill>
                  <a:srgbClr val="7F7F7F"/>
                </a:solidFill>
              </a:rPr>
              <a:t>All features are delivered via a secure html link  </a:t>
            </a:r>
            <a:r>
              <a:rPr lang="en-AU" sz="1400" dirty="0">
                <a:solidFill>
                  <a:srgbClr val="7F7F7F"/>
                </a:solidFill>
              </a:rPr>
              <a:t>– </a:t>
            </a:r>
            <a:r>
              <a:rPr lang="en-AU" sz="1400" dirty="0" smtClean="0">
                <a:solidFill>
                  <a:srgbClr val="7F7F7F"/>
                </a:solidFill>
              </a:rPr>
              <a:t>no new hardware or software</a:t>
            </a:r>
          </a:p>
          <a:p>
            <a:pPr marL="177800" indent="-177800">
              <a:spcAft>
                <a:spcPts val="600"/>
              </a:spcAft>
              <a:buClr>
                <a:srgbClr val="8B024C"/>
              </a:buClr>
            </a:pPr>
            <a:r>
              <a:rPr lang="en-AU" sz="1400" dirty="0" smtClean="0">
                <a:solidFill>
                  <a:srgbClr val="7F7F7F"/>
                </a:solidFill>
              </a:rPr>
              <a:t>Cloud delivers ‘stretch-to-fit</a:t>
            </a:r>
            <a:r>
              <a:rPr lang="en-AU" sz="1400" dirty="0">
                <a:solidFill>
                  <a:srgbClr val="7F7F7F"/>
                </a:solidFill>
              </a:rPr>
              <a:t>’ capacity – scale up when you need extra agents or scale back when there’s less demand.</a:t>
            </a:r>
          </a:p>
          <a:p>
            <a:pPr marL="177800" indent="-177800">
              <a:spcAft>
                <a:spcPts val="600"/>
              </a:spcAft>
              <a:buClr>
                <a:srgbClr val="8B024C"/>
              </a:buClr>
            </a:pPr>
            <a:r>
              <a:rPr lang="en-AU" sz="1400" dirty="0" smtClean="0">
                <a:solidFill>
                  <a:srgbClr val="7F7F7F"/>
                </a:solidFill>
              </a:rPr>
              <a:t>Pricing is 100% usage based – so you’ll </a:t>
            </a:r>
            <a:r>
              <a:rPr lang="en-AU" sz="1400" dirty="0">
                <a:solidFill>
                  <a:srgbClr val="7F7F7F"/>
                </a:solidFill>
              </a:rPr>
              <a:t>only ever pay for what you use</a:t>
            </a:r>
            <a:r>
              <a:rPr lang="en-AU" sz="1400" dirty="0" smtClean="0">
                <a:solidFill>
                  <a:srgbClr val="7F7F7F"/>
                </a:solidFill>
              </a:rPr>
              <a:t>.</a:t>
            </a:r>
          </a:p>
          <a:p>
            <a:pPr marL="177800" indent="-177800">
              <a:spcAft>
                <a:spcPts val="600"/>
              </a:spcAft>
              <a:buClr>
                <a:srgbClr val="8B024C"/>
              </a:buClr>
            </a:pPr>
            <a:r>
              <a:rPr lang="en-AU" sz="1400" dirty="0" smtClean="0">
                <a:solidFill>
                  <a:srgbClr val="7F7F7F"/>
                </a:solidFill>
              </a:rPr>
              <a:t>The </a:t>
            </a:r>
            <a:r>
              <a:rPr lang="en-AU" sz="1400" dirty="0">
                <a:solidFill>
                  <a:srgbClr val="7F7F7F"/>
                </a:solidFill>
              </a:rPr>
              <a:t>intuitive web interface puts control at your fingertips – so you can add or rework campaign scripts, workflows and agent allocations in minutes - and be live as soon as you press ‘save</a:t>
            </a:r>
            <a:r>
              <a:rPr lang="en-AU" sz="1400" dirty="0" smtClean="0">
                <a:solidFill>
                  <a:srgbClr val="7F7F7F"/>
                </a:solidFill>
              </a:rPr>
              <a:t>’</a:t>
            </a:r>
          </a:p>
          <a:p>
            <a:pPr marL="177800" indent="-177800">
              <a:spcAft>
                <a:spcPts val="600"/>
              </a:spcAft>
              <a:buClr>
                <a:srgbClr val="8B024C"/>
              </a:buClr>
            </a:pPr>
            <a:r>
              <a:rPr lang="en-AU" sz="1400" dirty="0" smtClean="0">
                <a:solidFill>
                  <a:srgbClr val="7F7F7F"/>
                </a:solidFill>
              </a:rPr>
              <a:t>All calls are recorded as standard and the Intuitive IVR allows your team to make changes to call flows in minutes</a:t>
            </a:r>
            <a:endParaRPr lang="en-AU" sz="1400" dirty="0">
              <a:solidFill>
                <a:srgbClr val="7F7F7F"/>
              </a:solidFill>
            </a:endParaRPr>
          </a:p>
        </p:txBody>
      </p:sp>
      <p:sp>
        <p:nvSpPr>
          <p:cNvPr id="4" name="Rectangle 3"/>
          <p:cNvSpPr/>
          <p:nvPr/>
        </p:nvSpPr>
        <p:spPr>
          <a:xfrm>
            <a:off x="467544" y="2742754"/>
            <a:ext cx="2686584" cy="364715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lvl="0" indent="-171450">
              <a:spcBef>
                <a:spcPts val="600"/>
              </a:spcBef>
              <a:buFont typeface="Wingdings" panose="05000000000000000000" pitchFamily="2" charset="2"/>
              <a:buChar char="ü"/>
            </a:pPr>
            <a:r>
              <a:rPr lang="en-AU" sz="1100" dirty="0">
                <a:solidFill>
                  <a:schemeClr val="bg1"/>
                </a:solidFill>
              </a:rPr>
              <a:t>Interactive Campaign Management Tool</a:t>
            </a:r>
          </a:p>
          <a:p>
            <a:pPr marL="171450" lvl="0" indent="-171450">
              <a:spcBef>
                <a:spcPts val="600"/>
              </a:spcBef>
              <a:buFont typeface="Wingdings" panose="05000000000000000000" pitchFamily="2" charset="2"/>
              <a:buChar char="ü"/>
            </a:pPr>
            <a:r>
              <a:rPr lang="en-AU" sz="1100" dirty="0">
                <a:solidFill>
                  <a:schemeClr val="bg1"/>
                </a:solidFill>
              </a:rPr>
              <a:t>Intuitive single Agent Toolbar</a:t>
            </a:r>
          </a:p>
          <a:p>
            <a:pPr marL="171450" lvl="0" indent="-171450">
              <a:spcBef>
                <a:spcPts val="600"/>
              </a:spcBef>
              <a:buFont typeface="Wingdings" panose="05000000000000000000" pitchFamily="2" charset="2"/>
              <a:buChar char="ü"/>
            </a:pPr>
            <a:r>
              <a:rPr lang="en-AU" sz="1100" dirty="0">
                <a:solidFill>
                  <a:schemeClr val="bg1"/>
                </a:solidFill>
              </a:rPr>
              <a:t>Easy to use script designer</a:t>
            </a:r>
          </a:p>
          <a:p>
            <a:pPr marL="171450" lvl="0" indent="-171450">
              <a:spcBef>
                <a:spcPts val="600"/>
              </a:spcBef>
              <a:buFont typeface="Wingdings" panose="05000000000000000000" pitchFamily="2" charset="2"/>
              <a:buChar char="ü"/>
            </a:pPr>
            <a:r>
              <a:rPr lang="en-AU" sz="1100" dirty="0">
                <a:solidFill>
                  <a:schemeClr val="bg1"/>
                </a:solidFill>
              </a:rPr>
              <a:t>Drag and drop workflow / IVR builder</a:t>
            </a:r>
          </a:p>
          <a:p>
            <a:pPr marL="171450" lvl="0" indent="-171450">
              <a:spcBef>
                <a:spcPts val="600"/>
              </a:spcBef>
              <a:buFont typeface="Wingdings" panose="05000000000000000000" pitchFamily="2" charset="2"/>
              <a:buChar char="ü"/>
            </a:pPr>
            <a:r>
              <a:rPr lang="en-AU" sz="1100" dirty="0">
                <a:solidFill>
                  <a:schemeClr val="bg1"/>
                </a:solidFill>
              </a:rPr>
              <a:t>Voicemail/ Self Service / </a:t>
            </a:r>
            <a:r>
              <a:rPr lang="en-AU" sz="1100" dirty="0" smtClean="0">
                <a:solidFill>
                  <a:schemeClr val="bg1"/>
                </a:solidFill>
              </a:rPr>
              <a:t>Call back </a:t>
            </a:r>
            <a:r>
              <a:rPr lang="en-AU" sz="1100" dirty="0">
                <a:solidFill>
                  <a:schemeClr val="bg1"/>
                </a:solidFill>
              </a:rPr>
              <a:t>function</a:t>
            </a:r>
          </a:p>
          <a:p>
            <a:pPr marL="171450" lvl="0" indent="-171450">
              <a:spcBef>
                <a:spcPts val="600"/>
              </a:spcBef>
              <a:buFont typeface="Wingdings" panose="05000000000000000000" pitchFamily="2" charset="2"/>
              <a:buChar char="ü"/>
            </a:pPr>
            <a:r>
              <a:rPr lang="en-AU" sz="1100" dirty="0">
                <a:solidFill>
                  <a:schemeClr val="bg1"/>
                </a:solidFill>
              </a:rPr>
              <a:t>Blended Campaigns – Inbound and Outbound</a:t>
            </a:r>
          </a:p>
          <a:p>
            <a:pPr marL="171450" lvl="0" indent="-171450">
              <a:spcBef>
                <a:spcPts val="600"/>
              </a:spcBef>
              <a:buFont typeface="Wingdings" panose="05000000000000000000" pitchFamily="2" charset="2"/>
              <a:buChar char="ü"/>
            </a:pPr>
            <a:r>
              <a:rPr lang="en-AU" sz="1100" dirty="0">
                <a:solidFill>
                  <a:schemeClr val="bg1"/>
                </a:solidFill>
              </a:rPr>
              <a:t>Preview, Auto Preview and Adaptive Predictive Dialler</a:t>
            </a:r>
          </a:p>
          <a:p>
            <a:pPr marL="171450" lvl="0" indent="-171450">
              <a:spcBef>
                <a:spcPts val="600"/>
              </a:spcBef>
              <a:buFont typeface="Wingdings" panose="05000000000000000000" pitchFamily="2" charset="2"/>
              <a:buChar char="ü"/>
            </a:pPr>
            <a:r>
              <a:rPr lang="en-AU" sz="1100" dirty="0">
                <a:solidFill>
                  <a:schemeClr val="bg1"/>
                </a:solidFill>
              </a:rPr>
              <a:t>Intelligent Call Routing</a:t>
            </a:r>
          </a:p>
          <a:p>
            <a:pPr marL="171450" lvl="0" indent="-171450">
              <a:spcBef>
                <a:spcPts val="600"/>
              </a:spcBef>
              <a:buFont typeface="Wingdings" panose="05000000000000000000" pitchFamily="2" charset="2"/>
              <a:buChar char="ü"/>
            </a:pPr>
            <a:r>
              <a:rPr lang="en-AU" sz="1100" dirty="0">
                <a:solidFill>
                  <a:schemeClr val="bg1"/>
                </a:solidFill>
              </a:rPr>
              <a:t>CTI and Real Time Screen Pop</a:t>
            </a:r>
          </a:p>
          <a:p>
            <a:pPr marL="171450" lvl="0" indent="-171450">
              <a:spcBef>
                <a:spcPts val="600"/>
              </a:spcBef>
              <a:buFont typeface="Wingdings" panose="05000000000000000000" pitchFamily="2" charset="2"/>
              <a:buChar char="ü"/>
            </a:pPr>
            <a:r>
              <a:rPr lang="en-AU" sz="1100" dirty="0">
                <a:solidFill>
                  <a:schemeClr val="bg1"/>
                </a:solidFill>
              </a:rPr>
              <a:t>Real time and historical reporting</a:t>
            </a:r>
          </a:p>
          <a:p>
            <a:pPr marL="171450" lvl="0" indent="-171450">
              <a:spcBef>
                <a:spcPts val="600"/>
              </a:spcBef>
              <a:buFont typeface="Wingdings" panose="05000000000000000000" pitchFamily="2" charset="2"/>
              <a:buChar char="ü"/>
            </a:pPr>
            <a:r>
              <a:rPr lang="en-AU" sz="1100" dirty="0">
                <a:solidFill>
                  <a:schemeClr val="bg1"/>
                </a:solidFill>
              </a:rPr>
              <a:t>Secure Cloud Platform</a:t>
            </a:r>
          </a:p>
          <a:p>
            <a:pPr marL="171450" lvl="0" indent="-171450">
              <a:spcBef>
                <a:spcPts val="600"/>
              </a:spcBef>
              <a:buFont typeface="Wingdings" panose="05000000000000000000" pitchFamily="2" charset="2"/>
              <a:buChar char="ü"/>
            </a:pPr>
            <a:r>
              <a:rPr lang="en-AU" sz="1100" dirty="0">
                <a:solidFill>
                  <a:schemeClr val="bg1"/>
                </a:solidFill>
              </a:rPr>
              <a:t>Call Recording</a:t>
            </a:r>
          </a:p>
        </p:txBody>
      </p:sp>
      <p:sp>
        <p:nvSpPr>
          <p:cNvPr id="12" name="TextBox 11"/>
          <p:cNvSpPr txBox="1"/>
          <p:nvPr/>
        </p:nvSpPr>
        <p:spPr>
          <a:xfrm>
            <a:off x="369888" y="268288"/>
            <a:ext cx="3303809" cy="492443"/>
          </a:xfrm>
          <a:prstGeom prst="rect">
            <a:avLst/>
          </a:prstGeom>
          <a:noFill/>
        </p:spPr>
        <p:txBody>
          <a:bodyPr wrap="none" rtlCol="0">
            <a:spAutoFit/>
          </a:bodyPr>
          <a:lstStyle/>
          <a:p>
            <a:r>
              <a:rPr lang="en-US" sz="2600" dirty="0" smtClean="0">
                <a:solidFill>
                  <a:srgbClr val="FFFFFF"/>
                </a:solidFill>
              </a:rPr>
              <a:t>VOICE CAMPAIGNS</a:t>
            </a:r>
            <a:endParaRPr lang="en-US" sz="2600" dirty="0">
              <a:solidFill>
                <a:srgbClr val="FFFFFF"/>
              </a:solidFill>
            </a:endParaRPr>
          </a:p>
        </p:txBody>
      </p:sp>
      <p:sp>
        <p:nvSpPr>
          <p:cNvPr id="14" name="Rounded Rectangle 13"/>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sp>
        <p:nvSpPr>
          <p:cNvPr id="15" name="TextBox 14"/>
          <p:cNvSpPr txBox="1"/>
          <p:nvPr/>
        </p:nvSpPr>
        <p:spPr>
          <a:xfrm>
            <a:off x="675266" y="2790825"/>
            <a:ext cx="3072475" cy="3285514"/>
          </a:xfrm>
          <a:prstGeom prst="rect">
            <a:avLst/>
          </a:prstGeom>
          <a:noFill/>
          <a:ln>
            <a:noFill/>
          </a:ln>
        </p:spPr>
        <p:txBody>
          <a:bodyPr wrap="square" rtlCol="0" anchor="t" anchorCtr="0">
            <a:spAutoFit/>
          </a:bodyPr>
          <a:lstStyle/>
          <a:p>
            <a:pPr marL="171450" lvl="0" indent="-171450">
              <a:spcAft>
                <a:spcPts val="300"/>
              </a:spcAft>
              <a:buClr>
                <a:schemeClr val="bg1"/>
              </a:buClr>
              <a:buFont typeface="Arial" panose="020B0604020202020204" pitchFamily="34" charset="0"/>
              <a:buChar char="•"/>
            </a:pPr>
            <a:r>
              <a:rPr lang="en-AU" sz="1200" dirty="0">
                <a:solidFill>
                  <a:schemeClr val="bg1"/>
                </a:solidFill>
              </a:rPr>
              <a:t>Interactive Campaign </a:t>
            </a:r>
            <a:r>
              <a:rPr lang="en-AU" sz="1200" dirty="0" smtClean="0">
                <a:solidFill>
                  <a:schemeClr val="bg1"/>
                </a:solidFill>
              </a:rPr>
              <a:t>Management </a:t>
            </a:r>
            <a:r>
              <a:rPr lang="en-AU" sz="1200" dirty="0">
                <a:solidFill>
                  <a:schemeClr val="bg1"/>
                </a:solidFill>
              </a:rPr>
              <a:t>Tool</a:t>
            </a:r>
          </a:p>
          <a:p>
            <a:pPr marL="171450" lvl="0" indent="-171450">
              <a:spcAft>
                <a:spcPts val="300"/>
              </a:spcAft>
              <a:buClr>
                <a:schemeClr val="bg1"/>
              </a:buClr>
              <a:buFont typeface="Arial" panose="020B0604020202020204" pitchFamily="34" charset="0"/>
              <a:buChar char="•"/>
            </a:pPr>
            <a:r>
              <a:rPr lang="en-AU" sz="1200" dirty="0">
                <a:solidFill>
                  <a:schemeClr val="bg1"/>
                </a:solidFill>
              </a:rPr>
              <a:t>Intuitive single Agent Toolbar</a:t>
            </a:r>
          </a:p>
          <a:p>
            <a:pPr marL="171450" lvl="0" indent="-171450">
              <a:spcAft>
                <a:spcPts val="300"/>
              </a:spcAft>
              <a:buClr>
                <a:schemeClr val="bg1"/>
              </a:buClr>
              <a:buFont typeface="Arial" panose="020B0604020202020204" pitchFamily="34" charset="0"/>
              <a:buChar char="•"/>
            </a:pPr>
            <a:r>
              <a:rPr lang="en-AU" sz="1200" dirty="0">
                <a:solidFill>
                  <a:schemeClr val="bg1"/>
                </a:solidFill>
              </a:rPr>
              <a:t>Easy to use script designer</a:t>
            </a:r>
          </a:p>
          <a:p>
            <a:pPr marL="171450" lvl="0" indent="-171450">
              <a:spcAft>
                <a:spcPts val="300"/>
              </a:spcAft>
              <a:buClr>
                <a:schemeClr val="bg1"/>
              </a:buClr>
              <a:buFont typeface="Arial" panose="020B0604020202020204" pitchFamily="34" charset="0"/>
              <a:buChar char="•"/>
            </a:pPr>
            <a:r>
              <a:rPr lang="en-AU" sz="1200" dirty="0">
                <a:solidFill>
                  <a:schemeClr val="bg1"/>
                </a:solidFill>
              </a:rPr>
              <a:t>Drag and drop </a:t>
            </a:r>
            <a:r>
              <a:rPr lang="en-AU" sz="1200" dirty="0" smtClean="0">
                <a:solidFill>
                  <a:schemeClr val="bg1"/>
                </a:solidFill>
              </a:rPr>
              <a:t>workflow/IVR </a:t>
            </a:r>
            <a:r>
              <a:rPr lang="en-AU" sz="1200" dirty="0">
                <a:solidFill>
                  <a:schemeClr val="bg1"/>
                </a:solidFill>
              </a:rPr>
              <a:t>builder</a:t>
            </a:r>
          </a:p>
          <a:p>
            <a:pPr marL="171450" lvl="0" indent="-171450">
              <a:spcAft>
                <a:spcPts val="300"/>
              </a:spcAft>
              <a:buClr>
                <a:schemeClr val="bg1"/>
              </a:buClr>
              <a:buFont typeface="Arial" panose="020B0604020202020204" pitchFamily="34" charset="0"/>
              <a:buChar char="•"/>
            </a:pPr>
            <a:r>
              <a:rPr lang="en-AU" sz="1200" dirty="0">
                <a:solidFill>
                  <a:schemeClr val="bg1"/>
                </a:solidFill>
              </a:rPr>
              <a:t>Voicemail</a:t>
            </a:r>
            <a:r>
              <a:rPr lang="en-AU" sz="1200" dirty="0" smtClean="0">
                <a:solidFill>
                  <a:schemeClr val="bg1"/>
                </a:solidFill>
              </a:rPr>
              <a:t>/Self Service/Call </a:t>
            </a:r>
            <a:r>
              <a:rPr lang="en-AU" sz="1200" dirty="0">
                <a:solidFill>
                  <a:schemeClr val="bg1"/>
                </a:solidFill>
              </a:rPr>
              <a:t>back function</a:t>
            </a:r>
          </a:p>
          <a:p>
            <a:pPr marL="171450" lvl="0" indent="-171450">
              <a:spcAft>
                <a:spcPts val="300"/>
              </a:spcAft>
              <a:buClr>
                <a:schemeClr val="bg1"/>
              </a:buClr>
              <a:buFont typeface="Arial" panose="020B0604020202020204" pitchFamily="34" charset="0"/>
              <a:buChar char="•"/>
            </a:pPr>
            <a:r>
              <a:rPr lang="en-AU" sz="1200" dirty="0">
                <a:solidFill>
                  <a:schemeClr val="bg1"/>
                </a:solidFill>
              </a:rPr>
              <a:t>Blended Campaigns – </a:t>
            </a:r>
            <a:r>
              <a:rPr lang="en-AU" sz="1200" dirty="0" smtClean="0">
                <a:solidFill>
                  <a:schemeClr val="bg1"/>
                </a:solidFill>
              </a:rPr>
              <a:t>Inbound and</a:t>
            </a:r>
            <a:r>
              <a:rPr lang="en-AU" sz="1200" dirty="0">
                <a:solidFill>
                  <a:schemeClr val="bg1"/>
                </a:solidFill>
              </a:rPr>
              <a:t> Outbound</a:t>
            </a:r>
          </a:p>
          <a:p>
            <a:pPr marL="171450" lvl="0" indent="-171450">
              <a:spcAft>
                <a:spcPts val="300"/>
              </a:spcAft>
              <a:buClr>
                <a:schemeClr val="bg1"/>
              </a:buClr>
              <a:buFont typeface="Arial" panose="020B0604020202020204" pitchFamily="34" charset="0"/>
              <a:buChar char="•"/>
            </a:pPr>
            <a:r>
              <a:rPr lang="en-AU" sz="1200" dirty="0">
                <a:solidFill>
                  <a:schemeClr val="bg1"/>
                </a:solidFill>
              </a:rPr>
              <a:t>Preview, Auto Preview and </a:t>
            </a:r>
            <a:r>
              <a:rPr lang="en-AU" sz="1200" dirty="0" smtClean="0">
                <a:solidFill>
                  <a:schemeClr val="bg1"/>
                </a:solidFill>
              </a:rPr>
              <a:t>Adaptive </a:t>
            </a:r>
            <a:r>
              <a:rPr lang="en-AU" sz="1200" dirty="0">
                <a:solidFill>
                  <a:schemeClr val="bg1"/>
                </a:solidFill>
              </a:rPr>
              <a:t>Predictive Dialler</a:t>
            </a:r>
          </a:p>
          <a:p>
            <a:pPr marL="171450" lvl="0" indent="-171450">
              <a:spcAft>
                <a:spcPts val="300"/>
              </a:spcAft>
              <a:buClr>
                <a:schemeClr val="bg1"/>
              </a:buClr>
              <a:buFont typeface="Arial" panose="020B0604020202020204" pitchFamily="34" charset="0"/>
              <a:buChar char="•"/>
            </a:pPr>
            <a:r>
              <a:rPr lang="en-AU" sz="1200" dirty="0">
                <a:solidFill>
                  <a:schemeClr val="bg1"/>
                </a:solidFill>
              </a:rPr>
              <a:t>Intelligent Call Routing</a:t>
            </a:r>
          </a:p>
          <a:p>
            <a:pPr marL="171450" lvl="0" indent="-171450">
              <a:spcAft>
                <a:spcPts val="300"/>
              </a:spcAft>
              <a:buClr>
                <a:schemeClr val="bg1"/>
              </a:buClr>
              <a:buFont typeface="Arial" panose="020B0604020202020204" pitchFamily="34" charset="0"/>
              <a:buChar char="•"/>
            </a:pPr>
            <a:r>
              <a:rPr lang="en-AU" sz="1200" dirty="0">
                <a:solidFill>
                  <a:schemeClr val="bg1"/>
                </a:solidFill>
              </a:rPr>
              <a:t>CTI and Real Time Screen Pop</a:t>
            </a:r>
          </a:p>
          <a:p>
            <a:pPr marL="171450" lvl="0" indent="-171450">
              <a:spcAft>
                <a:spcPts val="300"/>
              </a:spcAft>
              <a:buClr>
                <a:schemeClr val="bg1"/>
              </a:buClr>
              <a:buFont typeface="Arial" panose="020B0604020202020204" pitchFamily="34" charset="0"/>
              <a:buChar char="•"/>
            </a:pPr>
            <a:r>
              <a:rPr lang="en-AU" sz="1200" dirty="0">
                <a:solidFill>
                  <a:schemeClr val="bg1"/>
                </a:solidFill>
              </a:rPr>
              <a:t>Real time and historical reporting</a:t>
            </a:r>
          </a:p>
          <a:p>
            <a:pPr marL="171450" lvl="0" indent="-171450">
              <a:spcAft>
                <a:spcPts val="300"/>
              </a:spcAft>
              <a:buClr>
                <a:schemeClr val="bg1"/>
              </a:buClr>
              <a:buFont typeface="Arial" panose="020B0604020202020204" pitchFamily="34" charset="0"/>
              <a:buChar char="•"/>
            </a:pPr>
            <a:r>
              <a:rPr lang="en-AU" sz="1200" dirty="0">
                <a:solidFill>
                  <a:schemeClr val="bg1"/>
                </a:solidFill>
              </a:rPr>
              <a:t>Secure Cloud Platform</a:t>
            </a:r>
          </a:p>
          <a:p>
            <a:pPr marL="171450" lvl="0" indent="-171450">
              <a:spcAft>
                <a:spcPts val="300"/>
              </a:spcAft>
              <a:buClr>
                <a:schemeClr val="bg1"/>
              </a:buClr>
              <a:buFont typeface="Arial" panose="020B0604020202020204" pitchFamily="34" charset="0"/>
              <a:buChar char="•"/>
            </a:pPr>
            <a:r>
              <a:rPr lang="en-AU" sz="1200" dirty="0">
                <a:solidFill>
                  <a:schemeClr val="bg1"/>
                </a:solidFill>
              </a:rPr>
              <a:t>Call </a:t>
            </a:r>
            <a:r>
              <a:rPr lang="en-AU" sz="1200" dirty="0" smtClean="0">
                <a:solidFill>
                  <a:schemeClr val="bg1"/>
                </a:solidFill>
              </a:rPr>
              <a:t>Recording</a:t>
            </a:r>
            <a:endParaRPr lang="en-AU" sz="1200" dirty="0">
              <a:solidFill>
                <a:schemeClr val="bg1"/>
              </a:solidFill>
            </a:endParaRPr>
          </a:p>
        </p:txBody>
      </p:sp>
      <p:grpSp>
        <p:nvGrpSpPr>
          <p:cNvPr id="2" name="Group 1"/>
          <p:cNvGrpSpPr/>
          <p:nvPr/>
        </p:nvGrpSpPr>
        <p:grpSpPr>
          <a:xfrm>
            <a:off x="813600" y="1432800"/>
            <a:ext cx="2724572" cy="1161848"/>
            <a:chOff x="634970" y="1380968"/>
            <a:chExt cx="2724572" cy="1161848"/>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34970"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6" name="TextBox 15"/>
            <p:cNvSpPr txBox="1"/>
            <p:nvPr/>
          </p:nvSpPr>
          <p:spPr>
            <a:xfrm>
              <a:off x="1807322"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Tree>
    <p:extLst>
      <p:ext uri="{BB962C8B-B14F-4D97-AF65-F5344CB8AC3E}">
        <p14:creationId xmlns:p14="http://schemas.microsoft.com/office/powerpoint/2010/main" val="30564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sp>
        <p:nvSpPr>
          <p:cNvPr id="10" name="Rectangle 9"/>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400" y="1677988"/>
            <a:ext cx="3950693"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AU" sz="1400" dirty="0">
                <a:solidFill>
                  <a:srgbClr val="7F7F7F"/>
                </a:solidFill>
              </a:rPr>
              <a:t>With [Product Name] </a:t>
            </a:r>
            <a:r>
              <a:rPr lang="en-AU" sz="1400" dirty="0" smtClean="0">
                <a:solidFill>
                  <a:srgbClr val="7F7F7F"/>
                </a:solidFill>
              </a:rPr>
              <a:t>agents </a:t>
            </a:r>
            <a:r>
              <a:rPr lang="en-AU" sz="1400" dirty="0">
                <a:solidFill>
                  <a:srgbClr val="7F7F7F"/>
                </a:solidFill>
              </a:rPr>
              <a:t>access, search for and respond to email contacts from a single toolbar  - the same one they use for voice.  This means they are more productive and can manage blended multi-channel campaigns quickly and more accurately.</a:t>
            </a:r>
          </a:p>
          <a:p>
            <a:pPr marL="177800" indent="-177800">
              <a:spcAft>
                <a:spcPts val="600"/>
              </a:spcAft>
              <a:buClr>
                <a:srgbClr val="8B024C"/>
              </a:buClr>
            </a:pPr>
            <a:r>
              <a:rPr lang="en-AU" sz="1400" dirty="0" smtClean="0">
                <a:solidFill>
                  <a:srgbClr val="7F7F7F"/>
                </a:solidFill>
              </a:rPr>
              <a:t>[Product name’s] real-time </a:t>
            </a:r>
            <a:r>
              <a:rPr lang="en-AU" sz="1400" dirty="0">
                <a:solidFill>
                  <a:srgbClr val="7F7F7F"/>
                </a:solidFill>
              </a:rPr>
              <a:t>control means you can regulate email campaigns second by second.  </a:t>
            </a:r>
          </a:p>
          <a:p>
            <a:pPr marL="177800" indent="-177800">
              <a:spcAft>
                <a:spcPts val="600"/>
              </a:spcAft>
              <a:buClr>
                <a:srgbClr val="8B024C"/>
              </a:buClr>
            </a:pPr>
            <a:r>
              <a:rPr lang="en-AU" sz="1400" dirty="0">
                <a:solidFill>
                  <a:srgbClr val="7F7F7F"/>
                </a:solidFill>
              </a:rPr>
              <a:t>Email templates also deliver greater messaging control and improve agent productivity. </a:t>
            </a:r>
          </a:p>
          <a:p>
            <a:pPr marL="177800" indent="-177800">
              <a:spcAft>
                <a:spcPts val="600"/>
              </a:spcAft>
              <a:buClr>
                <a:srgbClr val="8B024C"/>
              </a:buClr>
            </a:pPr>
            <a:r>
              <a:rPr lang="en-AU" sz="1400" dirty="0">
                <a:solidFill>
                  <a:srgbClr val="7F7F7F"/>
                </a:solidFill>
              </a:rPr>
              <a:t>Supervisors can review email </a:t>
            </a:r>
            <a:r>
              <a:rPr lang="en-AU" sz="1400" dirty="0" smtClean="0">
                <a:solidFill>
                  <a:srgbClr val="7F7F7F"/>
                </a:solidFill>
              </a:rPr>
              <a:t>replies </a:t>
            </a:r>
            <a:r>
              <a:rPr lang="en-AU" sz="1400" dirty="0">
                <a:solidFill>
                  <a:srgbClr val="7F7F7F"/>
                </a:solidFill>
              </a:rPr>
              <a:t>in real time and </a:t>
            </a:r>
            <a:r>
              <a:rPr lang="en-AU" sz="1400" dirty="0" smtClean="0">
                <a:solidFill>
                  <a:srgbClr val="7F7F7F"/>
                </a:solidFill>
              </a:rPr>
              <a:t>reallocate </a:t>
            </a:r>
            <a:r>
              <a:rPr lang="en-AU" sz="1400" dirty="0">
                <a:solidFill>
                  <a:srgbClr val="7F7F7F"/>
                </a:solidFill>
              </a:rPr>
              <a:t>or amend as required.</a:t>
            </a:r>
          </a:p>
          <a:p>
            <a:pPr marL="177800" indent="-177800">
              <a:spcAft>
                <a:spcPts val="600"/>
              </a:spcAft>
              <a:buClr>
                <a:srgbClr val="8B024C"/>
              </a:buClr>
            </a:pPr>
            <a:endParaRPr lang="en-AU" sz="1400" dirty="0">
              <a:solidFill>
                <a:srgbClr val="7F7F7F"/>
              </a:solidFill>
            </a:endParaRPr>
          </a:p>
          <a:p>
            <a:pPr marL="177800" indent="-177800">
              <a:spcAft>
                <a:spcPts val="600"/>
              </a:spcAft>
              <a:buClr>
                <a:srgbClr val="8B024C"/>
              </a:buClr>
            </a:pPr>
            <a:endParaRPr lang="en-AU" sz="1400" dirty="0">
              <a:solidFill>
                <a:srgbClr val="7F7F7F"/>
              </a:solidFill>
            </a:endParaRPr>
          </a:p>
        </p:txBody>
      </p:sp>
      <p:sp>
        <p:nvSpPr>
          <p:cNvPr id="12" name="TextBox 11"/>
          <p:cNvSpPr txBox="1"/>
          <p:nvPr/>
        </p:nvSpPr>
        <p:spPr>
          <a:xfrm>
            <a:off x="369888" y="268288"/>
            <a:ext cx="1172892" cy="492443"/>
          </a:xfrm>
          <a:prstGeom prst="rect">
            <a:avLst/>
          </a:prstGeom>
          <a:noFill/>
        </p:spPr>
        <p:txBody>
          <a:bodyPr wrap="none" rtlCol="0">
            <a:spAutoFit/>
          </a:bodyPr>
          <a:lstStyle/>
          <a:p>
            <a:r>
              <a:rPr lang="en-US" sz="2600" dirty="0" smtClean="0">
                <a:solidFill>
                  <a:srgbClr val="FFFFFF"/>
                </a:solidFill>
              </a:rPr>
              <a:t>EMAIL</a:t>
            </a:r>
            <a:endParaRPr lang="en-US" sz="2600" dirty="0">
              <a:solidFill>
                <a:srgbClr val="FFFFFF"/>
              </a:solidFill>
            </a:endParaRPr>
          </a:p>
        </p:txBody>
      </p:sp>
      <p:sp>
        <p:nvSpPr>
          <p:cNvPr id="15" name="TextBox 14"/>
          <p:cNvSpPr txBox="1"/>
          <p:nvPr/>
        </p:nvSpPr>
        <p:spPr>
          <a:xfrm>
            <a:off x="692662" y="2790825"/>
            <a:ext cx="2957389" cy="2246769"/>
          </a:xfrm>
          <a:prstGeom prst="rect">
            <a:avLst/>
          </a:prstGeom>
          <a:noFill/>
          <a:ln>
            <a:noFill/>
          </a:ln>
        </p:spPr>
        <p:txBody>
          <a:bodyPr wrap="square" rtlCol="0">
            <a:spAutoFit/>
          </a:bodyPr>
          <a:lstStyle/>
          <a:p>
            <a:pPr marL="171450" lvl="0" indent="-171450">
              <a:spcAft>
                <a:spcPts val="300"/>
              </a:spcAft>
              <a:buClr>
                <a:schemeClr val="bg1"/>
              </a:buClr>
              <a:buFont typeface="Arial" panose="020B0604020202020204" pitchFamily="34" charset="0"/>
              <a:buChar char="•"/>
            </a:pPr>
            <a:r>
              <a:rPr lang="en-AU" sz="1200" dirty="0">
                <a:solidFill>
                  <a:srgbClr val="FFFFFF"/>
                </a:solidFill>
              </a:rPr>
              <a:t>Email Campaign Management Tool</a:t>
            </a:r>
          </a:p>
          <a:p>
            <a:pPr marL="171450" lvl="0" indent="-171450">
              <a:spcAft>
                <a:spcPts val="300"/>
              </a:spcAft>
              <a:buClr>
                <a:schemeClr val="bg1"/>
              </a:buClr>
              <a:buFont typeface="Arial" panose="020B0604020202020204" pitchFamily="34" charset="0"/>
              <a:buChar char="•"/>
            </a:pPr>
            <a:r>
              <a:rPr lang="en-AU" sz="1200" dirty="0">
                <a:solidFill>
                  <a:srgbClr val="FFFFFF"/>
                </a:solidFill>
              </a:rPr>
              <a:t>Single Blended Agent Toolbar</a:t>
            </a:r>
          </a:p>
          <a:p>
            <a:pPr marL="171450" lvl="0" indent="-171450">
              <a:spcAft>
                <a:spcPts val="300"/>
              </a:spcAft>
              <a:buClr>
                <a:schemeClr val="bg1"/>
              </a:buClr>
              <a:buFont typeface="Arial" panose="020B0604020202020204" pitchFamily="34" charset="0"/>
              <a:buChar char="•"/>
            </a:pPr>
            <a:r>
              <a:rPr lang="en-AU" sz="1200" dirty="0">
                <a:solidFill>
                  <a:srgbClr val="FFFFFF"/>
                </a:solidFill>
              </a:rPr>
              <a:t>Single Agent Queues</a:t>
            </a:r>
          </a:p>
          <a:p>
            <a:pPr marL="171450" lvl="0" indent="-171450">
              <a:spcAft>
                <a:spcPts val="300"/>
              </a:spcAft>
              <a:buClr>
                <a:schemeClr val="bg1"/>
              </a:buClr>
              <a:buFont typeface="Arial" panose="020B0604020202020204" pitchFamily="34" charset="0"/>
              <a:buChar char="•"/>
            </a:pPr>
            <a:r>
              <a:rPr lang="en-AU" sz="1200" dirty="0">
                <a:solidFill>
                  <a:srgbClr val="FFFFFF"/>
                </a:solidFill>
              </a:rPr>
              <a:t>Agent and Campaign Prioritisation</a:t>
            </a:r>
          </a:p>
          <a:p>
            <a:pPr marL="171450" lvl="0" indent="-171450">
              <a:spcAft>
                <a:spcPts val="300"/>
              </a:spcAft>
              <a:buClr>
                <a:schemeClr val="bg1"/>
              </a:buClr>
              <a:buFont typeface="Arial" panose="020B0604020202020204" pitchFamily="34" charset="0"/>
              <a:buChar char="•"/>
            </a:pPr>
            <a:r>
              <a:rPr lang="en-AU" sz="1200" dirty="0">
                <a:solidFill>
                  <a:srgbClr val="FFFFFF"/>
                </a:solidFill>
              </a:rPr>
              <a:t>Email Online Search Tool</a:t>
            </a:r>
          </a:p>
          <a:p>
            <a:pPr marL="171450" lvl="0" indent="-171450">
              <a:spcAft>
                <a:spcPts val="300"/>
              </a:spcAft>
              <a:buClr>
                <a:schemeClr val="bg1"/>
              </a:buClr>
              <a:buFont typeface="Arial" panose="020B0604020202020204" pitchFamily="34" charset="0"/>
              <a:buChar char="•"/>
            </a:pPr>
            <a:r>
              <a:rPr lang="en-AU" sz="1200" dirty="0">
                <a:solidFill>
                  <a:srgbClr val="FFFFFF"/>
                </a:solidFill>
              </a:rPr>
              <a:t>Email history</a:t>
            </a:r>
          </a:p>
          <a:p>
            <a:pPr marL="171450" lvl="0" indent="-171450">
              <a:spcAft>
                <a:spcPts val="300"/>
              </a:spcAft>
              <a:buClr>
                <a:schemeClr val="bg1"/>
              </a:buClr>
              <a:buFont typeface="Arial" panose="020B0604020202020204" pitchFamily="34" charset="0"/>
              <a:buChar char="•"/>
            </a:pPr>
            <a:r>
              <a:rPr lang="en-AU" sz="1200" dirty="0">
                <a:solidFill>
                  <a:srgbClr val="FFFFFF"/>
                </a:solidFill>
              </a:rPr>
              <a:t>Standard and customisable email templates</a:t>
            </a:r>
          </a:p>
          <a:p>
            <a:pPr marL="171450" lvl="0" indent="-171450">
              <a:spcAft>
                <a:spcPts val="300"/>
              </a:spcAft>
              <a:buClr>
                <a:schemeClr val="bg1"/>
              </a:buClr>
              <a:buFont typeface="Arial" panose="020B0604020202020204" pitchFamily="34" charset="0"/>
              <a:buChar char="•"/>
            </a:pPr>
            <a:r>
              <a:rPr lang="en-AU" sz="1200" dirty="0">
                <a:solidFill>
                  <a:srgbClr val="FFFFFF"/>
                </a:solidFill>
              </a:rPr>
              <a:t>Real time and historical reporting</a:t>
            </a:r>
          </a:p>
          <a:p>
            <a:pPr marL="177800" indent="-177800">
              <a:spcAft>
                <a:spcPts val="300"/>
              </a:spcAft>
              <a:buClr>
                <a:schemeClr val="bg1"/>
              </a:buClr>
              <a:buFont typeface="Arial" panose="020B0604020202020204" pitchFamily="34" charset="0"/>
              <a:buChar char="•"/>
            </a:pPr>
            <a:endParaRPr lang="en-AU" sz="1200" dirty="0">
              <a:solidFill>
                <a:srgbClr val="FFFFFF"/>
              </a:solidFill>
            </a:endParaRPr>
          </a:p>
        </p:txBody>
      </p:sp>
      <p:grpSp>
        <p:nvGrpSpPr>
          <p:cNvPr id="2" name="Group 1"/>
          <p:cNvGrpSpPr/>
          <p:nvPr/>
        </p:nvGrpSpPr>
        <p:grpSpPr>
          <a:xfrm>
            <a:off x="813600" y="1432800"/>
            <a:ext cx="2724572" cy="1161848"/>
            <a:chOff x="634970" y="1380968"/>
            <a:chExt cx="2724572" cy="1161848"/>
          </a:xfrm>
        </p:grpSpPr>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34970"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TextBox 17"/>
            <p:cNvSpPr txBox="1"/>
            <p:nvPr/>
          </p:nvSpPr>
          <p:spPr>
            <a:xfrm>
              <a:off x="1807322"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Tree>
    <p:extLst>
      <p:ext uri="{BB962C8B-B14F-4D97-AF65-F5344CB8AC3E}">
        <p14:creationId xmlns:p14="http://schemas.microsoft.com/office/powerpoint/2010/main" val="196063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67542" y="1287438"/>
            <a:ext cx="3407545" cy="4883175"/>
          </a:xfrm>
          <a:prstGeom prst="roundRect">
            <a:avLst>
              <a:gd name="adj" fmla="val 3469"/>
            </a:avLst>
          </a:prstGeom>
          <a:solidFill>
            <a:srgbClr val="8B024C"/>
          </a:solidFill>
          <a:ln w="28575">
            <a:solidFill>
              <a:srgbClr val="8B024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100" dirty="0">
              <a:solidFill>
                <a:schemeClr val="tx1">
                  <a:lumMod val="50000"/>
                </a:schemeClr>
              </a:solidFill>
            </a:endParaRPr>
          </a:p>
        </p:txBody>
      </p:sp>
      <p:grpSp>
        <p:nvGrpSpPr>
          <p:cNvPr id="2" name="Group 1"/>
          <p:cNvGrpSpPr/>
          <p:nvPr/>
        </p:nvGrpSpPr>
        <p:grpSpPr>
          <a:xfrm>
            <a:off x="813600" y="1432800"/>
            <a:ext cx="2724572" cy="1161848"/>
            <a:chOff x="634970" y="1380968"/>
            <a:chExt cx="2724572" cy="1161848"/>
          </a:xfrm>
        </p:grpSpPr>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34970" y="1380968"/>
              <a:ext cx="1161848" cy="11618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8" name="TextBox 17"/>
            <p:cNvSpPr txBox="1"/>
            <p:nvPr/>
          </p:nvSpPr>
          <p:spPr>
            <a:xfrm>
              <a:off x="1807322" y="1791094"/>
              <a:ext cx="1552220" cy="400110"/>
            </a:xfrm>
            <a:prstGeom prst="rect">
              <a:avLst/>
            </a:prstGeom>
            <a:noFill/>
          </p:spPr>
          <p:txBody>
            <a:bodyPr wrap="none" rtlCol="0">
              <a:spAutoFit/>
            </a:bodyPr>
            <a:lstStyle/>
            <a:p>
              <a:r>
                <a:rPr lang="en-AU" sz="2000" dirty="0" smtClean="0">
                  <a:solidFill>
                    <a:srgbClr val="FFFFFF"/>
                  </a:solidFill>
                </a:rPr>
                <a:t>FEATURES</a:t>
              </a:r>
              <a:endParaRPr lang="en-AU" sz="2000" dirty="0">
                <a:solidFill>
                  <a:srgbClr val="FFFFFF"/>
                </a:solidFill>
              </a:endParaRPr>
            </a:p>
          </p:txBody>
        </p:sp>
      </p:grpSp>
      <p:sp>
        <p:nvSpPr>
          <p:cNvPr id="10" name="Rectangle 9"/>
          <p:cNvSpPr/>
          <p:nvPr/>
        </p:nvSpPr>
        <p:spPr>
          <a:xfrm>
            <a:off x="0" y="0"/>
            <a:ext cx="9144000" cy="1015999"/>
          </a:xfrm>
          <a:prstGeom prst="rect">
            <a:avLst/>
          </a:prstGeom>
          <a:solidFill>
            <a:srgbClr val="8B024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3" name="Content Placeholder 2"/>
          <p:cNvSpPr>
            <a:spLocks noGrp="1"/>
          </p:cNvSpPr>
          <p:nvPr/>
        </p:nvSpPr>
        <p:spPr>
          <a:xfrm>
            <a:off x="4216400" y="1677988"/>
            <a:ext cx="3994150" cy="3597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indent="-177800">
              <a:spcAft>
                <a:spcPts val="600"/>
              </a:spcAft>
              <a:buClr>
                <a:srgbClr val="8B024C"/>
              </a:buClr>
            </a:pPr>
            <a:r>
              <a:rPr lang="en-GB" sz="1400" dirty="0">
                <a:solidFill>
                  <a:srgbClr val="7F7F7F"/>
                </a:solidFill>
              </a:rPr>
              <a:t>Your Outbound campaigns will be super efficient when you optimise campaigns in real time with </a:t>
            </a:r>
            <a:r>
              <a:rPr lang="en-GB" sz="1400" dirty="0" smtClean="0">
                <a:solidFill>
                  <a:srgbClr val="7F7F7F"/>
                </a:solidFill>
              </a:rPr>
              <a:t>one of [PRODUCT NAME’S] three Dialler settings</a:t>
            </a:r>
            <a:endParaRPr lang="en-GB" sz="1400" dirty="0">
              <a:solidFill>
                <a:srgbClr val="7F7F7F"/>
              </a:solidFill>
            </a:endParaRPr>
          </a:p>
          <a:p>
            <a:pPr marL="177800" indent="-177800">
              <a:spcAft>
                <a:spcPts val="600"/>
              </a:spcAft>
              <a:buClr>
                <a:srgbClr val="8B024C"/>
              </a:buClr>
            </a:pPr>
            <a:r>
              <a:rPr lang="en-GB" sz="1400" dirty="0">
                <a:solidFill>
                  <a:srgbClr val="7F7F7F"/>
                </a:solidFill>
              </a:rPr>
              <a:t>The innovative Predictive Adaptive Dialler aligns live outbound campaign call ratios to agent call answering ratios. So if your agents are busy it throttles back and if they’re super efficient, it accelerates to deliver more connected customers</a:t>
            </a:r>
            <a:r>
              <a:rPr lang="en-GB" sz="1400" dirty="0" smtClean="0">
                <a:solidFill>
                  <a:srgbClr val="7F7F7F"/>
                </a:solidFill>
              </a:rPr>
              <a:t>. </a:t>
            </a:r>
            <a:endParaRPr lang="en-GB" sz="1400" dirty="0">
              <a:solidFill>
                <a:srgbClr val="7F7F7F"/>
              </a:solidFill>
            </a:endParaRPr>
          </a:p>
          <a:p>
            <a:pPr marL="177800" indent="-177800">
              <a:buClr>
                <a:srgbClr val="8B024C"/>
              </a:buClr>
            </a:pPr>
            <a:r>
              <a:rPr lang="en-GB" sz="1400" dirty="0" smtClean="0">
                <a:solidFill>
                  <a:srgbClr val="7F7F7F"/>
                </a:solidFill>
              </a:rPr>
              <a:t>If </a:t>
            </a:r>
            <a:r>
              <a:rPr lang="en-GB" sz="1400" dirty="0">
                <a:solidFill>
                  <a:srgbClr val="7F7F7F"/>
                </a:solidFill>
              </a:rPr>
              <a:t>you want to give your agents more </a:t>
            </a:r>
            <a:r>
              <a:rPr lang="en-GB" sz="1400" dirty="0" smtClean="0">
                <a:solidFill>
                  <a:srgbClr val="7F7F7F"/>
                </a:solidFill>
              </a:rPr>
              <a:t>control then simply </a:t>
            </a:r>
            <a:r>
              <a:rPr lang="en-GB" sz="1400" dirty="0">
                <a:solidFill>
                  <a:srgbClr val="7F7F7F"/>
                </a:solidFill>
              </a:rPr>
              <a:t>set the Dialler to Preview Mode. </a:t>
            </a:r>
            <a:r>
              <a:rPr lang="en-GB" sz="1400" dirty="0" smtClean="0">
                <a:solidFill>
                  <a:srgbClr val="7F7F7F"/>
                </a:solidFill>
              </a:rPr>
              <a:t>The </a:t>
            </a:r>
            <a:r>
              <a:rPr lang="en-GB" sz="1400" dirty="0">
                <a:solidFill>
                  <a:srgbClr val="7F7F7F"/>
                </a:solidFill>
              </a:rPr>
              <a:t>call information is presented to the agent </a:t>
            </a:r>
            <a:br>
              <a:rPr lang="en-GB" sz="1400" dirty="0">
                <a:solidFill>
                  <a:srgbClr val="7F7F7F"/>
                </a:solidFill>
              </a:rPr>
            </a:br>
            <a:r>
              <a:rPr lang="en-GB" sz="1400" dirty="0">
                <a:solidFill>
                  <a:srgbClr val="7F7F7F"/>
                </a:solidFill>
              </a:rPr>
              <a:t>first, and the agent initiates the call through </a:t>
            </a:r>
            <a:br>
              <a:rPr lang="en-GB" sz="1400" dirty="0">
                <a:solidFill>
                  <a:srgbClr val="7F7F7F"/>
                </a:solidFill>
              </a:rPr>
            </a:br>
            <a:r>
              <a:rPr lang="en-GB" sz="1400" dirty="0">
                <a:solidFill>
                  <a:srgbClr val="7F7F7F"/>
                </a:solidFill>
              </a:rPr>
              <a:t>the system once they are ready to </a:t>
            </a:r>
            <a:br>
              <a:rPr lang="en-GB" sz="1400" dirty="0">
                <a:solidFill>
                  <a:srgbClr val="7F7F7F"/>
                </a:solidFill>
              </a:rPr>
            </a:br>
            <a:r>
              <a:rPr lang="en-GB" sz="1400" dirty="0">
                <a:solidFill>
                  <a:srgbClr val="7F7F7F"/>
                </a:solidFill>
              </a:rPr>
              <a:t>speak to a </a:t>
            </a:r>
            <a:r>
              <a:rPr lang="en-GB" sz="1400" dirty="0" smtClean="0">
                <a:solidFill>
                  <a:srgbClr val="7F7F7F"/>
                </a:solidFill>
              </a:rPr>
              <a:t>customer</a:t>
            </a:r>
            <a:endParaRPr lang="en-GB" sz="1400" dirty="0">
              <a:solidFill>
                <a:srgbClr val="7F7F7F"/>
              </a:solidFill>
            </a:endParaRPr>
          </a:p>
          <a:p>
            <a:pPr marL="177800" indent="-177800">
              <a:buClr>
                <a:srgbClr val="8B024C"/>
              </a:buClr>
            </a:pPr>
            <a:r>
              <a:rPr lang="en-GB" sz="1400" dirty="0" smtClean="0">
                <a:solidFill>
                  <a:srgbClr val="7F7F7F"/>
                </a:solidFill>
              </a:rPr>
              <a:t>If you want to limit the time agents spend reviewing information before calling, use the Auto-Preview mode to set a pre-defined time before the systems calls a customer record.  </a:t>
            </a:r>
            <a:endParaRPr lang="en-GB" sz="1400" dirty="0">
              <a:solidFill>
                <a:srgbClr val="7F7F7F"/>
              </a:solidFill>
            </a:endParaRPr>
          </a:p>
          <a:p>
            <a:pPr marL="177800" indent="-177800">
              <a:spcAft>
                <a:spcPts val="600"/>
              </a:spcAft>
              <a:buClr>
                <a:srgbClr val="8B024C"/>
              </a:buClr>
            </a:pPr>
            <a:endParaRPr lang="en-AU" sz="1400" dirty="0">
              <a:solidFill>
                <a:srgbClr val="7F7F7F"/>
              </a:solidFill>
            </a:endParaRPr>
          </a:p>
        </p:txBody>
      </p:sp>
      <p:sp>
        <p:nvSpPr>
          <p:cNvPr id="12" name="TextBox 11"/>
          <p:cNvSpPr txBox="1"/>
          <p:nvPr/>
        </p:nvSpPr>
        <p:spPr>
          <a:xfrm>
            <a:off x="369888" y="268288"/>
            <a:ext cx="1574532" cy="492443"/>
          </a:xfrm>
          <a:prstGeom prst="rect">
            <a:avLst/>
          </a:prstGeom>
          <a:noFill/>
        </p:spPr>
        <p:txBody>
          <a:bodyPr wrap="none" rtlCol="0">
            <a:spAutoFit/>
          </a:bodyPr>
          <a:lstStyle/>
          <a:p>
            <a:r>
              <a:rPr lang="en-US" sz="2600" dirty="0" smtClean="0">
                <a:solidFill>
                  <a:srgbClr val="FFFFFF"/>
                </a:solidFill>
              </a:rPr>
              <a:t>DIALLER</a:t>
            </a:r>
            <a:endParaRPr lang="en-US" sz="2600" dirty="0">
              <a:solidFill>
                <a:srgbClr val="FFFFFF"/>
              </a:solidFill>
            </a:endParaRPr>
          </a:p>
        </p:txBody>
      </p:sp>
      <p:sp>
        <p:nvSpPr>
          <p:cNvPr id="15" name="TextBox 14"/>
          <p:cNvSpPr txBox="1"/>
          <p:nvPr/>
        </p:nvSpPr>
        <p:spPr>
          <a:xfrm>
            <a:off x="695970" y="2790825"/>
            <a:ext cx="2591939" cy="2508379"/>
          </a:xfrm>
          <a:prstGeom prst="rect">
            <a:avLst/>
          </a:prstGeom>
          <a:noFill/>
          <a:ln>
            <a:noFill/>
          </a:ln>
        </p:spPr>
        <p:txBody>
          <a:bodyPr wrap="square" rtlCol="0">
            <a:spAutoFit/>
          </a:bodyPr>
          <a:lstStyle/>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Real </a:t>
            </a:r>
            <a:r>
              <a:rPr lang="en-AU" sz="1200" dirty="0">
                <a:solidFill>
                  <a:srgbClr val="FFFFFF"/>
                </a:solidFill>
              </a:rPr>
              <a:t>time Performance Reports</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Preview </a:t>
            </a:r>
            <a:r>
              <a:rPr lang="en-AU" sz="1200" dirty="0">
                <a:solidFill>
                  <a:srgbClr val="FFFFFF"/>
                </a:solidFill>
              </a:rPr>
              <a:t>Dialler</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Auto </a:t>
            </a:r>
            <a:r>
              <a:rPr lang="en-AU" sz="1200" dirty="0">
                <a:solidFill>
                  <a:srgbClr val="FFFFFF"/>
                </a:solidFill>
              </a:rPr>
              <a:t>Preview Dialler</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Adaptive </a:t>
            </a:r>
            <a:r>
              <a:rPr lang="en-AU" sz="1200" dirty="0">
                <a:solidFill>
                  <a:srgbClr val="FFFFFF"/>
                </a:solidFill>
              </a:rPr>
              <a:t>Predictive Dialler</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Multi</a:t>
            </a:r>
            <a:r>
              <a:rPr lang="en-AU" sz="1200" dirty="0">
                <a:solidFill>
                  <a:srgbClr val="FFFFFF"/>
                </a:solidFill>
              </a:rPr>
              <a:t>-number dialling</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List </a:t>
            </a:r>
            <a:r>
              <a:rPr lang="en-AU" sz="1200" dirty="0">
                <a:solidFill>
                  <a:srgbClr val="FFFFFF"/>
                </a:solidFill>
              </a:rPr>
              <a:t>Loader</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Answer </a:t>
            </a:r>
            <a:r>
              <a:rPr lang="en-AU" sz="1200" dirty="0">
                <a:solidFill>
                  <a:srgbClr val="FFFFFF"/>
                </a:solidFill>
              </a:rPr>
              <a:t>Machine Detection</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Call </a:t>
            </a:r>
            <a:r>
              <a:rPr lang="en-AU" sz="1200" dirty="0">
                <a:solidFill>
                  <a:srgbClr val="FFFFFF"/>
                </a:solidFill>
              </a:rPr>
              <a:t>Back Scheduler</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Lead </a:t>
            </a:r>
            <a:r>
              <a:rPr lang="en-AU" sz="1200" dirty="0">
                <a:solidFill>
                  <a:srgbClr val="FFFFFF"/>
                </a:solidFill>
              </a:rPr>
              <a:t>Management</a:t>
            </a:r>
          </a:p>
          <a:p>
            <a:pPr marL="171450" lvl="0" indent="-171450">
              <a:spcAft>
                <a:spcPts val="300"/>
              </a:spcAft>
              <a:buClr>
                <a:schemeClr val="bg1"/>
              </a:buClr>
              <a:buFont typeface="Arial" panose="020B0604020202020204" pitchFamily="34" charset="0"/>
              <a:buChar char="•"/>
            </a:pPr>
            <a:r>
              <a:rPr lang="en-AU" sz="1200" dirty="0" smtClean="0">
                <a:solidFill>
                  <a:srgbClr val="FFFFFF"/>
                </a:solidFill>
              </a:rPr>
              <a:t>CLI </a:t>
            </a:r>
            <a:r>
              <a:rPr lang="en-AU" sz="1200" dirty="0">
                <a:solidFill>
                  <a:srgbClr val="FFFFFF"/>
                </a:solidFill>
              </a:rPr>
              <a:t>Presentation</a:t>
            </a:r>
          </a:p>
          <a:p>
            <a:pPr marL="171450" indent="-171450">
              <a:spcAft>
                <a:spcPts val="300"/>
              </a:spcAft>
              <a:buClr>
                <a:schemeClr val="bg1"/>
              </a:buClr>
              <a:buFont typeface="Arial" panose="020B0604020202020204" pitchFamily="34" charset="0"/>
              <a:buChar char="•"/>
            </a:pPr>
            <a:endParaRPr lang="en-AU" sz="1200" dirty="0">
              <a:solidFill>
                <a:srgbClr val="FFFFFF"/>
              </a:solidFill>
            </a:endParaRPr>
          </a:p>
        </p:txBody>
      </p:sp>
    </p:spTree>
    <p:extLst>
      <p:ext uri="{BB962C8B-B14F-4D97-AF65-F5344CB8AC3E}">
        <p14:creationId xmlns:p14="http://schemas.microsoft.com/office/powerpoint/2010/main" val="414143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3_BTW PRECISE">
  <a:themeElements>
    <a:clrScheme name="BT Wholesale - Generic Tempalate">
      <a:dk1>
        <a:srgbClr val="6E6E6E"/>
      </a:dk1>
      <a:lt1>
        <a:srgbClr val="FFFFFF"/>
      </a:lt1>
      <a:dk2>
        <a:srgbClr val="30527F"/>
      </a:dk2>
      <a:lt2>
        <a:srgbClr val="FFFFFF"/>
      </a:lt2>
      <a:accent1>
        <a:srgbClr val="000066"/>
      </a:accent1>
      <a:accent2>
        <a:srgbClr val="8FB4CB"/>
      </a:accent2>
      <a:accent3>
        <a:srgbClr val="C7C8CA"/>
      </a:accent3>
      <a:accent4>
        <a:srgbClr val="636466"/>
      </a:accent4>
      <a:accent5>
        <a:srgbClr val="BACAD3"/>
      </a:accent5>
      <a:accent6>
        <a:srgbClr val="30527F"/>
      </a:accent6>
      <a:hlink>
        <a:srgbClr val="939598"/>
      </a:hlink>
      <a:folHlink>
        <a:srgbClr val="6D94C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TW PRECISE">
  <a:themeElements>
    <a:clrScheme name="BT Wholesale - Generic Tempalate">
      <a:dk1>
        <a:srgbClr val="6E6E6E"/>
      </a:dk1>
      <a:lt1>
        <a:srgbClr val="FFFFFF"/>
      </a:lt1>
      <a:dk2>
        <a:srgbClr val="30527F"/>
      </a:dk2>
      <a:lt2>
        <a:srgbClr val="FFFFFF"/>
      </a:lt2>
      <a:accent1>
        <a:srgbClr val="000066"/>
      </a:accent1>
      <a:accent2>
        <a:srgbClr val="8FB4CB"/>
      </a:accent2>
      <a:accent3>
        <a:srgbClr val="C7C8CA"/>
      </a:accent3>
      <a:accent4>
        <a:srgbClr val="636466"/>
      </a:accent4>
      <a:accent5>
        <a:srgbClr val="BACAD3"/>
      </a:accent5>
      <a:accent6>
        <a:srgbClr val="30527F"/>
      </a:accent6>
      <a:hlink>
        <a:srgbClr val="939598"/>
      </a:hlink>
      <a:folHlink>
        <a:srgbClr val="6D94C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BTW PRECISE">
  <a:themeElements>
    <a:clrScheme name="BT Wholesale - Generic Tempalate">
      <a:dk1>
        <a:srgbClr val="6E6E6E"/>
      </a:dk1>
      <a:lt1>
        <a:srgbClr val="FFFFFF"/>
      </a:lt1>
      <a:dk2>
        <a:srgbClr val="30527F"/>
      </a:dk2>
      <a:lt2>
        <a:srgbClr val="FFFFFF"/>
      </a:lt2>
      <a:accent1>
        <a:srgbClr val="000066"/>
      </a:accent1>
      <a:accent2>
        <a:srgbClr val="8FB4CB"/>
      </a:accent2>
      <a:accent3>
        <a:srgbClr val="C7C8CA"/>
      </a:accent3>
      <a:accent4>
        <a:srgbClr val="636466"/>
      </a:accent4>
      <a:accent5>
        <a:srgbClr val="BACAD3"/>
      </a:accent5>
      <a:accent6>
        <a:srgbClr val="30527F"/>
      </a:accent6>
      <a:hlink>
        <a:srgbClr val="939598"/>
      </a:hlink>
      <a:folHlink>
        <a:srgbClr val="6D94C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BTW PRECISE">
  <a:themeElements>
    <a:clrScheme name="BT Wholesale - Generic Tempalate">
      <a:dk1>
        <a:srgbClr val="6E6E6E"/>
      </a:dk1>
      <a:lt1>
        <a:srgbClr val="FFFFFF"/>
      </a:lt1>
      <a:dk2>
        <a:srgbClr val="30527F"/>
      </a:dk2>
      <a:lt2>
        <a:srgbClr val="FFFFFF"/>
      </a:lt2>
      <a:accent1>
        <a:srgbClr val="000066"/>
      </a:accent1>
      <a:accent2>
        <a:srgbClr val="8FB4CB"/>
      </a:accent2>
      <a:accent3>
        <a:srgbClr val="C7C8CA"/>
      </a:accent3>
      <a:accent4>
        <a:srgbClr val="636466"/>
      </a:accent4>
      <a:accent5>
        <a:srgbClr val="BACAD3"/>
      </a:accent5>
      <a:accent6>
        <a:srgbClr val="30527F"/>
      </a:accent6>
      <a:hlink>
        <a:srgbClr val="939598"/>
      </a:hlink>
      <a:folHlink>
        <a:srgbClr val="6D94C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BTW PRECISE">
  <a:themeElements>
    <a:clrScheme name="BT Wholesale - Generic Tempalate">
      <a:dk1>
        <a:srgbClr val="6E6E6E"/>
      </a:dk1>
      <a:lt1>
        <a:srgbClr val="FFFFFF"/>
      </a:lt1>
      <a:dk2>
        <a:srgbClr val="30527F"/>
      </a:dk2>
      <a:lt2>
        <a:srgbClr val="FFFFFF"/>
      </a:lt2>
      <a:accent1>
        <a:srgbClr val="000066"/>
      </a:accent1>
      <a:accent2>
        <a:srgbClr val="8FB4CB"/>
      </a:accent2>
      <a:accent3>
        <a:srgbClr val="C7C8CA"/>
      </a:accent3>
      <a:accent4>
        <a:srgbClr val="636466"/>
      </a:accent4>
      <a:accent5>
        <a:srgbClr val="BACAD3"/>
      </a:accent5>
      <a:accent6>
        <a:srgbClr val="30527F"/>
      </a:accent6>
      <a:hlink>
        <a:srgbClr val="939598"/>
      </a:hlink>
      <a:folHlink>
        <a:srgbClr val="6D94C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BT Default Item" ma:contentTypeID="0x0101005EEE68971716474CABDF87371185FDEC00EC6EA5ED20A94112869E9D0DC08914F4005E8A76A01F25DB4EB6EB3FF151FFD8F0" ma:contentTypeVersion="13" ma:contentTypeDescription="Default item with a two year maximum retention period." ma:contentTypeScope="" ma:versionID="4475c44da445dcca9c7895d2a84c9777">
  <xsd:schema xmlns:xsd="http://www.w3.org/2001/XMLSchema" xmlns:xs="http://www.w3.org/2001/XMLSchema" xmlns:p="http://schemas.microsoft.com/office/2006/metadata/properties" xmlns:ns2="e0e35bac-e255-4a69-af54-5f01336af94f" targetNamespace="http://schemas.microsoft.com/office/2006/metadata/properties" ma:root="true" ma:fieldsID="9dd834e87a42e4a98bcf1dd3b7c2d548" ns2:_="">
    <xsd:import namespace="e0e35bac-e255-4a69-af54-5f01336af94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BT_x0020_Document_x0020_Owner" minOccurs="0"/>
                <xsd:element ref="ns2:BT_x0020_Data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35bac-e255-4a69-af54-5f01336af9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d0e5215-e656-4dd4-beff-4d8e21d1b6bd}" ma:internalName="TaxCatchAll" ma:showField="CatchAllData"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d0e5215-e656-4dd4-beff-4d8e21d1b6bd}" ma:internalName="TaxCatchAllLabel" ma:readOnly="true" ma:showField="CatchAllDataLabel"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BT_x0020_Document_x0020_Owner" ma:index="13" nillable="true" ma:displayName="BT Content Owner" ma:list="UserInfo" ma:SharePointGroup="0" ma:internalName="BT_x0020_Document_x0020_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T_x0020_Data_x0020_Classification" ma:index="14" nillable="true" ma:displayName="BT Data Classification" ma:default="In Confidence" ma:description="To understand more about BT Data Classifications: https://office.bt.com/sites/BTFixIt/Lists/How%20To%20Articles/DispForm_Cust.aspx?ID=1937&#10;&#10;Please note that data classified as IN STRICTEST CONFIDENCE must be encrypted before it is uploaded to office.bt.com.&#10;&#10;To understand how to easily encrypt IN STRICTEST CONFIDENCE information: https://office.bt.com/sites/BTFixIt/SitePages/view.aspx?article=11561" ma:format="Dropdown" ma:internalName="BT_x0020_Data_x0020_Classification">
      <xsd:simpleType>
        <xsd:restriction base="dms:Choice">
          <xsd:enumeration value="Public"/>
          <xsd:enumeration value="BT Internal"/>
          <xsd:enumeration value="In Confidence"/>
          <xsd:enumeration value="In Strictest Confide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False</openByDefault>
  <xsnScope/>
</customXsn>
</file>

<file path=customXml/item5.xml><?xml version="1.0" encoding="utf-8"?>
<?mso-contentType ?>
<SharedContentType xmlns="Microsoft.SharePoint.Taxonomy.ContentTypeSync" SourceId="242584ab-b7b4-45ad-9c64-f936d5cb8ab7" ContentTypeId="0x0101005EEE68971716474CABDF87371185FDEC00EC6EA5ED20A94112869E9D0DC08914F4" PreviousValue="false"/>
</file>

<file path=customXml/item6.xml><?xml version="1.0" encoding="utf-8"?>
<p:properties xmlns:p="http://schemas.microsoft.com/office/2006/metadata/properties" xmlns:xsi="http://www.w3.org/2001/XMLSchema-instance" xmlns:pc="http://schemas.microsoft.com/office/infopath/2007/PartnerControls">
  <documentManagement>
    <BT_x0020_Document_x0020_Owner xmlns="e0e35bac-e255-4a69-af54-5f01336af94f">
      <UserInfo>
        <DisplayName>IUSER\802470841</DisplayName>
        <AccountId>604</AccountId>
        <AccountType/>
      </UserInfo>
    </BT_x0020_Document_x0020_Owner>
    <BT_x0020_Data_x0020_Classification xmlns="e0e35bac-e255-4a69-af54-5f01336af94f">Public</BT_x0020_Data_x0020_Classification>
    <TaxCatchAll xmlns="e0e35bac-e255-4a69-af54-5f01336af94f"/>
    <_dlc_DocId xmlns="e0e35bac-e255-4a69-af54-5f01336af94f">FXKM3USVKQV5-12-214921</_dlc_DocId>
    <_dlc_DocIdUrl xmlns="e0e35bac-e255-4a69-af54-5f01336af94f">
      <Url>https://office.bt.com/sites/btwholesaleproducts/_layouts/DocIdRedir.aspx?ID=FXKM3USVKQV5-12-214921</Url>
      <Description>FXKM3USVKQV5-12-214921</Description>
    </_dlc_DocIdUrl>
  </documentManagement>
</p:properties>
</file>

<file path=customXml/itemProps1.xml><?xml version="1.0" encoding="utf-8"?>
<ds:datastoreItem xmlns:ds="http://schemas.openxmlformats.org/officeDocument/2006/customXml" ds:itemID="{D1359A64-FC52-41E5-B9D1-25354E7F5538}"/>
</file>

<file path=customXml/itemProps2.xml><?xml version="1.0" encoding="utf-8"?>
<ds:datastoreItem xmlns:ds="http://schemas.openxmlformats.org/officeDocument/2006/customXml" ds:itemID="{64A0805D-840F-4B60-A3BD-AFAF26DC5496}"/>
</file>

<file path=customXml/itemProps3.xml><?xml version="1.0" encoding="utf-8"?>
<ds:datastoreItem xmlns:ds="http://schemas.openxmlformats.org/officeDocument/2006/customXml" ds:itemID="{61C8120A-7ECF-4552-8884-DE6C7B16F0F2}"/>
</file>

<file path=customXml/itemProps4.xml><?xml version="1.0" encoding="utf-8"?>
<ds:datastoreItem xmlns:ds="http://schemas.openxmlformats.org/officeDocument/2006/customXml" ds:itemID="{EAB0B629-96BE-4E6F-9746-160F0EF37ABD}"/>
</file>

<file path=customXml/itemProps5.xml><?xml version="1.0" encoding="utf-8"?>
<ds:datastoreItem xmlns:ds="http://schemas.openxmlformats.org/officeDocument/2006/customXml" ds:itemID="{56457E69-87A8-48F8-9623-A69397D11EB2}"/>
</file>

<file path=customXml/itemProps6.xml><?xml version="1.0" encoding="utf-8"?>
<ds:datastoreItem xmlns:ds="http://schemas.openxmlformats.org/officeDocument/2006/customXml" ds:itemID="{7F34F62F-55D1-4FF7-97D7-26A60DE1F23E}"/>
</file>

<file path=docProps/app.xml><?xml version="1.0" encoding="utf-8"?>
<Properties xmlns="http://schemas.openxmlformats.org/officeDocument/2006/extended-properties" xmlns:vt="http://schemas.openxmlformats.org/officeDocument/2006/docPropsVTypes">
  <TotalTime>727</TotalTime>
  <Words>1292</Words>
  <Application>Microsoft Office PowerPoint</Application>
  <PresentationFormat>On-screen Show (4:3)</PresentationFormat>
  <Paragraphs>204</Paragraphs>
  <Slides>17</Slides>
  <Notes>3</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17</vt:i4>
      </vt:variant>
    </vt:vector>
  </HeadingPairs>
  <TitlesOfParts>
    <vt:vector size="27" baseType="lpstr">
      <vt:lpstr>ＭＳ Ｐゴシック</vt:lpstr>
      <vt:lpstr>ＭＳ Ｐゴシック</vt:lpstr>
      <vt:lpstr>Arial</vt:lpstr>
      <vt:lpstr>Calibri</vt:lpstr>
      <vt:lpstr>Wingdings</vt:lpstr>
      <vt:lpstr>3_BTW PRECISE</vt:lpstr>
      <vt:lpstr>BTW PRECISE</vt:lpstr>
      <vt:lpstr>1_BTW PRECISE</vt:lpstr>
      <vt:lpstr>2_BTW PRECISE</vt:lpstr>
      <vt:lpstr>4_BTW PRECISE</vt:lpstr>
      <vt:lpstr>PowerPoint Presentation</vt:lpstr>
      <vt:lpstr>PowerPoint Presentation</vt:lpstr>
      <vt:lpstr>[PRODUCT NAME] INCLUDES EVERYTHING YOU NEED TO RUN AN INBOUND OR OUTBOUND CONTACT CENTRE</vt:lpstr>
      <vt:lpstr>ALL FEATURES ARE ACCESSED  FROM THE CLOUD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BT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Lovelock</dc:creator>
  <cp:lastModifiedBy>Jones,NG,Nick,K5D R</cp:lastModifiedBy>
  <cp:revision>59</cp:revision>
  <dcterms:created xsi:type="dcterms:W3CDTF">2014-09-04T11:38:06Z</dcterms:created>
  <dcterms:modified xsi:type="dcterms:W3CDTF">2016-01-07T17:06:29Z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0x0101005EEE68971716474CABDF87371185FDEC00EC6EA5ED20A94112869E9D0DC08914F4005E8A76A01F25DB4EB6EB3FF151FFD8F0</vt:lpwstr>
  </property>
  <property fmtid="{D5CDD505-2E9C-101B-9397-08002B2CF9AE}" pid="3" name="_dlc_DocIdItemGuid">
    <vt:lpwstr>1fd70ff7-3663-4095-86cf-edfea7ae4324</vt:lpwstr>
  </property>
</Properties>
</file>