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5"/>
  </p:notesMasterIdLst>
  <p:sldIdLst>
    <p:sldId id="292" r:id="rId8"/>
    <p:sldId id="294" r:id="rId9"/>
    <p:sldId id="295" r:id="rId10"/>
    <p:sldId id="304" r:id="rId11"/>
    <p:sldId id="305" r:id="rId12"/>
    <p:sldId id="306" r:id="rId13"/>
    <p:sldId id="307" r:id="rId14"/>
    <p:sldId id="308" r:id="rId15"/>
    <p:sldId id="309" r:id="rId16"/>
    <p:sldId id="311" r:id="rId17"/>
    <p:sldId id="312" r:id="rId18"/>
    <p:sldId id="313" r:id="rId19"/>
    <p:sldId id="314" r:id="rId20"/>
    <p:sldId id="315" r:id="rId21"/>
    <p:sldId id="316" r:id="rId22"/>
    <p:sldId id="310" r:id="rId23"/>
    <p:sldId id="257" r:id="rId24"/>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0" autoAdjust="0"/>
    <p:restoredTop sz="96261" autoAdjust="0"/>
  </p:normalViewPr>
  <p:slideViewPr>
    <p:cSldViewPr showGuides="1">
      <p:cViewPr varScale="1">
        <p:scale>
          <a:sx n="75" d="100"/>
          <a:sy n="75" d="100"/>
        </p:scale>
        <p:origin x="570" y="54"/>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03/01/2019</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a:t>
            </a:r>
            <a:r>
              <a:rPr lang="en-GB" sz="1000" dirty="0" err="1">
                <a:solidFill>
                  <a:schemeClr val="bg1"/>
                </a:solidFill>
              </a:rPr>
              <a:t>plc</a:t>
            </a:r>
            <a:r>
              <a:rPr lang="en-GB" sz="1000" dirty="0">
                <a:solidFill>
                  <a:schemeClr val="bg1"/>
                </a:solidFill>
              </a:rPr>
              <a:t> </a:t>
            </a:r>
            <a:r>
              <a:rPr lang="en-GB" sz="1000" dirty="0" smtClean="0">
                <a:solidFill>
                  <a:schemeClr val="bg1"/>
                </a:solidFill>
              </a:rPr>
              <a:t>2018</a:t>
            </a:r>
            <a:endParaRPr lang="en-GB" sz="1000" dirty="0">
              <a:solidFill>
                <a:schemeClr val="bg1"/>
              </a:solidFill>
            </a:endParaRP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a:t>
            </a:r>
            <a:r>
              <a:rPr lang="en-GB" sz="1000" dirty="0" err="1">
                <a:solidFill>
                  <a:srgbClr val="FFFFFF"/>
                </a:solidFill>
              </a:rPr>
              <a:t>plc</a:t>
            </a:r>
            <a:r>
              <a:rPr lang="en-GB" sz="1000" dirty="0">
                <a:solidFill>
                  <a:srgbClr val="FFFFFF"/>
                </a:solidFill>
              </a:rPr>
              <a:t> </a:t>
            </a:r>
            <a:r>
              <a:rPr lang="en-GB" sz="1000" dirty="0" smtClean="0">
                <a:solidFill>
                  <a:srgbClr val="FFFFFF"/>
                </a:solidFill>
              </a:rPr>
              <a:t>2018</a:t>
            </a:r>
            <a:endParaRPr lang="en-GB" sz="1000" dirty="0">
              <a:solidFill>
                <a:srgbClr val="FFFFFF"/>
              </a:solidFill>
            </a:endParaRP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a:t>
            </a:r>
            <a:r>
              <a:rPr lang="en-GB" sz="1000" dirty="0" err="1">
                <a:solidFill>
                  <a:schemeClr val="accent1"/>
                </a:solidFill>
              </a:rPr>
              <a:t>plc</a:t>
            </a:r>
            <a:r>
              <a:rPr lang="en-GB" sz="1000" dirty="0">
                <a:solidFill>
                  <a:schemeClr val="accent1"/>
                </a:solidFill>
              </a:rPr>
              <a:t>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1.xml"/><Relationship Id="rId1" Type="http://schemas.openxmlformats.org/officeDocument/2006/relationships/slideLayout" Target="../slideLayouts/slideLayout1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image" Target="../media/image4.png"/><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484164"/>
            <a:ext cx="8640000" cy="575835"/>
          </a:xfrm>
        </p:spPr>
        <p:txBody>
          <a:bodyPr/>
          <a:lstStyle/>
          <a:p>
            <a:r>
              <a:rPr lang="en-GB" dirty="0"/>
              <a:t>Business Zone – User Guide</a:t>
            </a:r>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a:xfrm>
            <a:off x="481875" y="3204245"/>
            <a:ext cx="8640000" cy="789984"/>
          </a:xfrm>
        </p:spPr>
        <p:txBody>
          <a:bodyPr/>
          <a:lstStyle/>
          <a:p>
            <a:r>
              <a:rPr lang="en-US" dirty="0"/>
              <a:t>BT Wholesale Online</a:t>
            </a:r>
          </a:p>
          <a:p>
            <a:r>
              <a:rPr lang="en-US" dirty="0" smtClean="0"/>
              <a:t>V3</a:t>
            </a:r>
            <a:endParaRPr lang="en-US" dirty="0"/>
          </a:p>
        </p:txBody>
      </p:sp>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
        <p:nvSpPr>
          <p:cNvPr id="2" name="TextBox 1"/>
          <p:cNvSpPr txBox="1"/>
          <p:nvPr/>
        </p:nvSpPr>
        <p:spPr>
          <a:xfrm>
            <a:off x="2599267" y="6434169"/>
            <a:ext cx="914400" cy="914400"/>
          </a:xfrm>
          <a:prstGeom prst="rect">
            <a:avLst/>
          </a:prstGeom>
          <a:noFill/>
        </p:spPr>
        <p:txBody>
          <a:bodyPr wrap="none" lIns="0" tIns="0" rIns="0" bIns="0" rtlCol="0">
            <a:noAutofit/>
          </a:bodyPr>
          <a:lstStyle/>
          <a:p>
            <a:endParaRPr lang="en-US" sz="1500" dirty="0" err="1" smtClean="0"/>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Inventory</a:t>
            </a:r>
          </a:p>
        </p:txBody>
      </p:sp>
      <p:sp>
        <p:nvSpPr>
          <p:cNvPr id="5" name="Content Placeholder 2"/>
          <p:cNvSpPr>
            <a:spLocks noGrp="1"/>
          </p:cNvSpPr>
          <p:nvPr>
            <p:ph idx="1"/>
          </p:nvPr>
        </p:nvSpPr>
        <p:spPr>
          <a:xfrm>
            <a:off x="504000" y="1332037"/>
            <a:ext cx="5975852" cy="9361040"/>
          </a:xfrm>
        </p:spPr>
        <p:txBody>
          <a:bodyPr vert="horz" lIns="0" tIns="0" rIns="0" bIns="0" rtlCol="0" anchor="t" anchorCtr="0">
            <a:noAutofit/>
          </a:bodyPr>
          <a:lstStyle/>
          <a:p>
            <a:pPr>
              <a:lnSpc>
                <a:spcPct val="120000"/>
              </a:lnSpc>
            </a:pPr>
            <a:r>
              <a:rPr lang="en-GB" sz="1600" dirty="0">
                <a:cs typeface="Arial" panose="020B0604020202020204" pitchFamily="34" charset="0"/>
              </a:rPr>
              <a:t>In the table, you can use the applicable icons to:</a:t>
            </a:r>
          </a:p>
          <a:p>
            <a:pPr>
              <a:lnSpc>
                <a:spcPct val="120000"/>
              </a:lnSpc>
            </a:pP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See the address associated with the service</a:t>
            </a:r>
          </a:p>
          <a:p>
            <a:pPr marL="228600" indent="-228600">
              <a:lnSpc>
                <a:spcPct val="120000"/>
              </a:lnSpc>
              <a:buFont typeface="+mj-lt"/>
              <a:buAutoNum type="arabicPeriod"/>
            </a:pPr>
            <a:r>
              <a:rPr lang="en-GB" sz="1600" dirty="0">
                <a:cs typeface="Arial" panose="020B0604020202020204" pitchFamily="34" charset="0"/>
              </a:rPr>
              <a:t>View fault details if a faults has been raised against the asset</a:t>
            </a:r>
          </a:p>
          <a:p>
            <a:pPr marL="228600" indent="-228600">
              <a:lnSpc>
                <a:spcPct val="120000"/>
              </a:lnSpc>
              <a:buFont typeface="+mj-lt"/>
              <a:buAutoNum type="arabicPeriod"/>
            </a:pPr>
            <a:r>
              <a:rPr lang="en-GB" sz="1600" dirty="0">
                <a:cs typeface="Arial" panose="020B0604020202020204" pitchFamily="34" charset="0"/>
              </a:rPr>
              <a:t>Diagnose a fault</a:t>
            </a:r>
          </a:p>
          <a:p>
            <a:pPr marL="228600" indent="-228600">
              <a:lnSpc>
                <a:spcPct val="120000"/>
              </a:lnSpc>
              <a:buFont typeface="+mj-lt"/>
              <a:buAutoNum type="arabicPeriod"/>
            </a:pPr>
            <a:r>
              <a:rPr lang="en-GB" sz="1600" dirty="0">
                <a:cs typeface="Arial" panose="020B0604020202020204" pitchFamily="34" charset="0"/>
              </a:rPr>
              <a:t>Modify the service</a:t>
            </a:r>
          </a:p>
          <a:p>
            <a:pPr marL="228600" indent="-228600">
              <a:lnSpc>
                <a:spcPct val="120000"/>
              </a:lnSpc>
              <a:buFont typeface="+mj-lt"/>
              <a:buAutoNum type="arabicPeriod"/>
            </a:pPr>
            <a:r>
              <a:rPr lang="en-GB" sz="1600" dirty="0">
                <a:cs typeface="Arial" panose="020B0604020202020204" pitchFamily="34" charset="0"/>
              </a:rPr>
              <a:t>Cease the service</a:t>
            </a:r>
          </a:p>
          <a:p>
            <a:pPr marL="228600" indent="-228600">
              <a:lnSpc>
                <a:spcPct val="120000"/>
              </a:lnSpc>
              <a:buFont typeface="+mj-lt"/>
              <a:buAutoNum type="arabicPeriod"/>
            </a:pPr>
            <a:r>
              <a:rPr lang="en-GB" sz="1600" dirty="0">
                <a:cs typeface="Arial" panose="020B0604020202020204" pitchFamily="34" charset="0"/>
              </a:rPr>
              <a:t>View details of outages affecting the </a:t>
            </a:r>
            <a:r>
              <a:rPr lang="en-GB" sz="1600" dirty="0" smtClean="0">
                <a:cs typeface="Arial" panose="020B0604020202020204" pitchFamily="34" charset="0"/>
              </a:rPr>
              <a:t>service</a:t>
            </a:r>
            <a:endParaRPr lang="en-GB" sz="1600" dirty="0">
              <a:cs typeface="Arial" panose="020B0604020202020204" pitchFamily="34" charset="0"/>
            </a:endParaRPr>
          </a:p>
          <a:p>
            <a:pPr>
              <a:lnSpc>
                <a:spcPct val="120000"/>
              </a:lnSpc>
            </a:pPr>
            <a:endParaRPr lang="en-GB" sz="1600" dirty="0">
              <a:cs typeface="Arial" panose="020B0604020202020204" pitchFamily="34" charset="0"/>
            </a:endParaRPr>
          </a:p>
          <a:p>
            <a:pPr>
              <a:lnSpc>
                <a:spcPct val="120000"/>
              </a:lnSpc>
            </a:pPr>
            <a:endParaRPr lang="en-GB" sz="1600" dirty="0">
              <a:cs typeface="Arial" panose="020B0604020202020204" pitchFamily="34" charset="0"/>
            </a:endParaRPr>
          </a:p>
          <a:p>
            <a:pPr>
              <a:lnSpc>
                <a:spcPct val="120000"/>
              </a:lnSpc>
            </a:pPr>
            <a:r>
              <a:rPr lang="en-GB" sz="1600" dirty="0">
                <a:cs typeface="Arial" panose="020B0604020202020204" pitchFamily="34" charset="0"/>
              </a:rPr>
              <a:t>Clicking on the service type will open the quick view. You will see a summary of your asset here. To see more detail, click </a:t>
            </a:r>
            <a:r>
              <a:rPr lang="en-GB" sz="1600" dirty="0" smtClean="0">
                <a:cs typeface="Arial" panose="020B0604020202020204" pitchFamily="34" charset="0"/>
              </a:rPr>
              <a:t>‘Please select action’</a:t>
            </a:r>
            <a:r>
              <a:rPr lang="en-GB" sz="1600" dirty="0">
                <a:cs typeface="Arial" panose="020B0604020202020204" pitchFamily="34" charset="0"/>
              </a:rPr>
              <a:t>. You’ll also be able to see information on any faults and outages, as well as being able to </a:t>
            </a:r>
            <a:r>
              <a:rPr lang="en-GB" sz="1600" dirty="0" smtClean="0">
                <a:cs typeface="Arial" panose="020B0604020202020204" pitchFamily="34" charset="0"/>
              </a:rPr>
              <a:t>cease, modify or raise a fault on the </a:t>
            </a:r>
            <a:r>
              <a:rPr lang="en-GB" sz="1600" dirty="0">
                <a:cs typeface="Arial" panose="020B0604020202020204" pitchFamily="34" charset="0"/>
              </a:rPr>
              <a:t>service.</a:t>
            </a: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10</a:t>
            </a:fld>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281" y="1332037"/>
            <a:ext cx="3941307" cy="4343400"/>
          </a:xfrm>
          <a:prstGeom prst="rect">
            <a:avLst/>
          </a:prstGeom>
          <a:ln>
            <a:solidFill>
              <a:schemeClr val="tx1"/>
            </a:solidFill>
          </a:ln>
          <a:effectLst>
            <a:outerShdw blurRad="50800" dist="38100" dir="2700000" algn="tl" rotWithShape="0">
              <a:prstClr val="black">
                <a:alpha val="40000"/>
              </a:prstClr>
            </a:outerShdw>
          </a:effectLst>
        </p:spPr>
      </p:pic>
      <p:sp>
        <p:nvSpPr>
          <p:cNvPr id="10" name="Oval 9"/>
          <p:cNvSpPr/>
          <p:nvPr/>
        </p:nvSpPr>
        <p:spPr>
          <a:xfrm flipH="1">
            <a:off x="9936236"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1" name="Oval 10"/>
          <p:cNvSpPr/>
          <p:nvPr/>
        </p:nvSpPr>
        <p:spPr>
          <a:xfrm flipH="1">
            <a:off x="10368284"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sp>
        <p:nvSpPr>
          <p:cNvPr id="14" name="Oval 13"/>
          <p:cNvSpPr/>
          <p:nvPr/>
        </p:nvSpPr>
        <p:spPr>
          <a:xfrm flipH="1">
            <a:off x="10656316"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smtClean="0"/>
              <a:t>3</a:t>
            </a:r>
            <a:endParaRPr lang="en-GB" sz="1100" spc="-300" dirty="0"/>
          </a:p>
        </p:txBody>
      </p:sp>
      <p:sp>
        <p:nvSpPr>
          <p:cNvPr id="18" name="Oval 17"/>
          <p:cNvSpPr/>
          <p:nvPr/>
        </p:nvSpPr>
        <p:spPr>
          <a:xfrm flipH="1">
            <a:off x="10872340"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4</a:t>
            </a:r>
            <a:endParaRPr lang="en-GB" sz="1100" dirty="0"/>
          </a:p>
        </p:txBody>
      </p:sp>
      <p:sp>
        <p:nvSpPr>
          <p:cNvPr id="19" name="Oval 18"/>
          <p:cNvSpPr/>
          <p:nvPr/>
        </p:nvSpPr>
        <p:spPr>
          <a:xfrm flipH="1">
            <a:off x="11160372"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smtClean="0"/>
              <a:t>5</a:t>
            </a:r>
            <a:endParaRPr lang="en-GB" sz="1100" spc="-300" dirty="0"/>
          </a:p>
        </p:txBody>
      </p:sp>
      <p:sp>
        <p:nvSpPr>
          <p:cNvPr id="20" name="Oval 19"/>
          <p:cNvSpPr/>
          <p:nvPr/>
        </p:nvSpPr>
        <p:spPr>
          <a:xfrm flipH="1">
            <a:off x="11376396" y="24121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6</a:t>
            </a:r>
            <a:endParaRPr lang="en-GB" sz="1100" dirty="0"/>
          </a:p>
        </p:txBody>
      </p:sp>
    </p:spTree>
    <p:extLst>
      <p:ext uri="{BB962C8B-B14F-4D97-AF65-F5344CB8AC3E}">
        <p14:creationId xmlns:p14="http://schemas.microsoft.com/office/powerpoint/2010/main" val="355919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956" y="1332037"/>
            <a:ext cx="4429125" cy="432435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My apps</a:t>
            </a:r>
            <a:endParaRPr lang="en-GB" dirty="0"/>
          </a:p>
        </p:txBody>
      </p:sp>
      <p:sp>
        <p:nvSpPr>
          <p:cNvPr id="5" name="Content Placeholder 2"/>
          <p:cNvSpPr>
            <a:spLocks noGrp="1"/>
          </p:cNvSpPr>
          <p:nvPr>
            <p:ph idx="1"/>
          </p:nvPr>
        </p:nvSpPr>
        <p:spPr>
          <a:xfrm>
            <a:off x="504000" y="1332037"/>
            <a:ext cx="5975852" cy="3168352"/>
          </a:xfrm>
        </p:spPr>
        <p:txBody>
          <a:bodyPr vert="horz" lIns="0" tIns="0" rIns="0" bIns="0" rtlCol="0" anchor="t" anchorCtr="0">
            <a:noAutofit/>
          </a:bodyPr>
          <a:lstStyle/>
          <a:p>
            <a:pPr>
              <a:lnSpc>
                <a:spcPct val="120000"/>
              </a:lnSpc>
            </a:pPr>
            <a:r>
              <a:rPr lang="en-GB" sz="1600" dirty="0">
                <a:cs typeface="Arial"/>
              </a:rPr>
              <a:t>Our online applications are available to you via the ‘My apps’ page</a:t>
            </a:r>
            <a:r>
              <a:rPr lang="en-GB" sz="1600" dirty="0" smtClean="0">
                <a:cs typeface="Arial"/>
              </a:rPr>
              <a:t>.</a:t>
            </a:r>
            <a:endParaRPr lang="en-GB" sz="1600" dirty="0">
              <a:cs typeface="Arial" panose="020B0604020202020204" pitchFamily="34" charset="0"/>
            </a:endParaRPr>
          </a:p>
          <a:p>
            <a:pPr marL="228600" indent="-228600">
              <a:lnSpc>
                <a:spcPct val="120000"/>
              </a:lnSpc>
              <a:buFont typeface="+mj-lt"/>
              <a:buAutoNum type="arabicPeriod"/>
            </a:pP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Here, you can launch applications you have access to or request access to our online applications. Please note, It can sometimes take 7-14 days to authorise access to some </a:t>
            </a:r>
            <a:r>
              <a:rPr lang="en-GB" sz="1600" dirty="0" smtClean="0">
                <a:cs typeface="Arial" panose="020B0604020202020204" pitchFamily="34" charset="0"/>
              </a:rPr>
              <a:t>applications</a:t>
            </a:r>
            <a:endParaRPr lang="en-GB" sz="1600" dirty="0">
              <a:cs typeface="Arial" panose="020B0604020202020204" pitchFamily="34" charset="0"/>
            </a:endParaRPr>
          </a:p>
          <a:p>
            <a:pPr marL="228600" indent="-228600">
              <a:lnSpc>
                <a:spcPct val="120000"/>
              </a:lnSpc>
              <a:buFont typeface="+mj-lt"/>
              <a:buAutoNum type="arabicPeriod"/>
            </a:pP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You can also use the tabs to access applications associated with tasks you are performing. If you want to search for all available applications, use the ‘Apps A-Z’ </a:t>
            </a:r>
            <a:r>
              <a:rPr lang="en-GB" sz="1600" dirty="0" smtClean="0">
                <a:cs typeface="Arial" panose="020B0604020202020204" pitchFamily="34" charset="0"/>
              </a:rPr>
              <a:t>tab</a:t>
            </a:r>
            <a:endParaRPr lang="en-GB" sz="1600" dirty="0">
              <a:cs typeface="Arial" panose="020B0604020202020204" pitchFamily="34" charset="0"/>
            </a:endParaRP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11</a:t>
            </a:fld>
            <a:endParaRPr lang="en-GB"/>
          </a:p>
        </p:txBody>
      </p:sp>
      <p:sp>
        <p:nvSpPr>
          <p:cNvPr id="10" name="Oval 9"/>
          <p:cNvSpPr/>
          <p:nvPr/>
        </p:nvSpPr>
        <p:spPr>
          <a:xfrm flipH="1">
            <a:off x="7415956" y="298822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1" name="Oval 10"/>
          <p:cNvSpPr/>
          <p:nvPr/>
        </p:nvSpPr>
        <p:spPr>
          <a:xfrm flipH="1">
            <a:off x="7848004" y="241215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spTree>
    <p:extLst>
      <p:ext uri="{BB962C8B-B14F-4D97-AF65-F5344CB8AC3E}">
        <p14:creationId xmlns:p14="http://schemas.microsoft.com/office/powerpoint/2010/main" val="202957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briefings</a:t>
            </a:r>
            <a:endParaRPr lang="en-GB" dirty="0"/>
          </a:p>
        </p:txBody>
      </p:sp>
      <p:sp>
        <p:nvSpPr>
          <p:cNvPr id="5" name="Content Placeholder 2"/>
          <p:cNvSpPr>
            <a:spLocks noGrp="1"/>
          </p:cNvSpPr>
          <p:nvPr>
            <p:ph idx="1"/>
          </p:nvPr>
        </p:nvSpPr>
        <p:spPr>
          <a:xfrm>
            <a:off x="504000" y="1332037"/>
            <a:ext cx="5975852" cy="3168352"/>
          </a:xfrm>
        </p:spPr>
        <p:txBody>
          <a:bodyPr vert="horz" lIns="0" tIns="0" rIns="0" bIns="0" rtlCol="0" anchor="t" anchorCtr="0">
            <a:noAutofit/>
          </a:bodyPr>
          <a:lstStyle/>
          <a:p>
            <a:pPr>
              <a:lnSpc>
                <a:spcPct val="120000"/>
              </a:lnSpc>
            </a:pPr>
            <a:r>
              <a:rPr lang="en-GB" sz="1600" dirty="0">
                <a:cs typeface="Arial"/>
              </a:rPr>
              <a:t>Our online </a:t>
            </a:r>
            <a:r>
              <a:rPr lang="en-GB" sz="1600" dirty="0">
                <a:cs typeface="Arial" panose="020B0604020202020204" pitchFamily="34" charset="0"/>
              </a:rPr>
              <a:t>My briefings is a great way to keep up to date with improvements and changes we are introducing.</a:t>
            </a:r>
          </a:p>
          <a:p>
            <a:pPr>
              <a:lnSpc>
                <a:spcPct val="120000"/>
              </a:lnSpc>
            </a:pPr>
            <a:endParaRPr lang="en-GB" sz="1600" dirty="0">
              <a:cs typeface="Arial" panose="020B0604020202020204" pitchFamily="34" charset="0"/>
            </a:endParaRPr>
          </a:p>
          <a:p>
            <a:pPr>
              <a:lnSpc>
                <a:spcPct val="120000"/>
              </a:lnSpc>
            </a:pPr>
            <a:r>
              <a:rPr lang="en-GB" sz="1600" dirty="0">
                <a:cs typeface="Arial" panose="020B0604020202020204" pitchFamily="34" charset="0"/>
              </a:rPr>
              <a:t>From here, you can view all present and past briefings in one place and set up your preferences so that you only get the updates relevant to you.</a:t>
            </a:r>
          </a:p>
          <a:p>
            <a:endParaRPr lang="en-GB" sz="1600" dirty="0" smtClean="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12</a:t>
            </a:fld>
            <a:endParaRPr lang="en-GB"/>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9"/>
          <a:stretch/>
        </p:blipFill>
        <p:spPr bwMode="auto">
          <a:xfrm>
            <a:off x="7071532" y="1446149"/>
            <a:ext cx="4692089" cy="204612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51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39892" y="1116013"/>
            <a:ext cx="5040346" cy="397838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Major service outages (MSOs)</a:t>
            </a:r>
          </a:p>
        </p:txBody>
      </p:sp>
      <p:sp>
        <p:nvSpPr>
          <p:cNvPr id="5" name="Content Placeholder 2"/>
          <p:cNvSpPr>
            <a:spLocks noGrp="1"/>
          </p:cNvSpPr>
          <p:nvPr>
            <p:ph idx="1"/>
          </p:nvPr>
        </p:nvSpPr>
        <p:spPr>
          <a:xfrm>
            <a:off x="504000" y="1332037"/>
            <a:ext cx="5975852" cy="4176464"/>
          </a:xfrm>
        </p:spPr>
        <p:txBody>
          <a:bodyPr vert="horz" lIns="0" tIns="0" rIns="0" bIns="0" rtlCol="0" anchor="t" anchorCtr="0">
            <a:noAutofit/>
          </a:bodyPr>
          <a:lstStyle/>
          <a:p>
            <a:pPr>
              <a:lnSpc>
                <a:spcPct val="120000"/>
              </a:lnSpc>
            </a:pPr>
            <a:r>
              <a:rPr lang="en-GB" sz="1600" dirty="0" smtClean="0">
                <a:cs typeface="Arial" panose="020B0604020202020204" pitchFamily="34" charset="0"/>
              </a:rPr>
              <a:t>You </a:t>
            </a:r>
            <a:r>
              <a:rPr lang="en-GB" sz="1600" dirty="0">
                <a:cs typeface="Arial" panose="020B0604020202020204" pitchFamily="34" charset="0"/>
              </a:rPr>
              <a:t>can check for any Major Service Outages via a dedicated hub page or by checking an asset in your inventory. There’s two tables displayed on this screen. The table located to the top of the screen shows </a:t>
            </a:r>
            <a:r>
              <a:rPr lang="en-GB" sz="1600" dirty="0" smtClean="0">
                <a:cs typeface="Arial" panose="020B0604020202020204" pitchFamily="34" charset="0"/>
              </a:rPr>
              <a:t>on-going </a:t>
            </a:r>
            <a:r>
              <a:rPr lang="en-GB" sz="1600" dirty="0">
                <a:cs typeface="Arial" panose="020B0604020202020204" pitchFamily="34" charset="0"/>
              </a:rPr>
              <a:t>MSOs. The table located to the bottom of the screen shows historic MSOs that have been resolved.</a:t>
            </a:r>
          </a:p>
          <a:p>
            <a:pPr>
              <a:lnSpc>
                <a:spcPct val="120000"/>
              </a:lnSpc>
            </a:pP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On the hub page, you can select the references to see details of the </a:t>
            </a:r>
            <a:r>
              <a:rPr lang="en-GB" sz="1600" dirty="0" smtClean="0">
                <a:cs typeface="Arial" panose="020B0604020202020204" pitchFamily="34" charset="0"/>
              </a:rPr>
              <a:t>notification</a:t>
            </a: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You can also filter MSOs by product using the </a:t>
            </a:r>
            <a:r>
              <a:rPr lang="en-GB" sz="1600" dirty="0" smtClean="0">
                <a:cs typeface="Arial" panose="020B0604020202020204" pitchFamily="34" charset="0"/>
              </a:rPr>
              <a:t>tabs</a:t>
            </a:r>
            <a:endParaRPr lang="en-GB" sz="1600" dirty="0">
              <a:cs typeface="Arial" panose="020B0604020202020204" pitchFamily="34" charset="0"/>
            </a:endParaRPr>
          </a:p>
          <a:p>
            <a:pPr marL="228600" indent="-228600">
              <a:lnSpc>
                <a:spcPct val="120000"/>
              </a:lnSpc>
              <a:buFont typeface="+mj-lt"/>
              <a:buAutoNum type="arabicPeriod"/>
            </a:pPr>
            <a:r>
              <a:rPr lang="en-GB" sz="1600" dirty="0">
                <a:cs typeface="Arial" panose="020B0604020202020204" pitchFamily="34" charset="0"/>
              </a:rPr>
              <a:t>You can select the account to see the services </a:t>
            </a:r>
            <a:r>
              <a:rPr lang="en-GB" sz="1600" dirty="0" smtClean="0">
                <a:cs typeface="Arial" panose="020B0604020202020204" pitchFamily="34" charset="0"/>
              </a:rPr>
              <a:t>affected</a:t>
            </a:r>
            <a:endParaRPr lang="en-GB" sz="1600" dirty="0">
              <a:cs typeface="Arial" panose="020B0604020202020204" pitchFamily="34" charset="0"/>
            </a:endParaRP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13</a:t>
            </a:fld>
            <a:endParaRPr lang="en-GB"/>
          </a:p>
        </p:txBody>
      </p:sp>
      <p:sp>
        <p:nvSpPr>
          <p:cNvPr id="10" name="Oval 9"/>
          <p:cNvSpPr/>
          <p:nvPr/>
        </p:nvSpPr>
        <p:spPr>
          <a:xfrm flipH="1">
            <a:off x="6731880" y="288918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1" name="Oval 10"/>
          <p:cNvSpPr/>
          <p:nvPr/>
        </p:nvSpPr>
        <p:spPr>
          <a:xfrm flipH="1">
            <a:off x="6839892" y="176408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pic>
        <p:nvPicPr>
          <p:cNvPr id="6" name="Picture 5"/>
          <p:cNvPicPr>
            <a:picLocks noChangeAspect="1"/>
          </p:cNvPicPr>
          <p:nvPr/>
        </p:nvPicPr>
        <p:blipFill>
          <a:blip r:embed="rId3"/>
          <a:stretch>
            <a:fillRect/>
          </a:stretch>
        </p:blipFill>
        <p:spPr>
          <a:xfrm>
            <a:off x="8208044" y="3725806"/>
            <a:ext cx="3888432" cy="2820527"/>
          </a:xfrm>
          <a:prstGeom prst="rect">
            <a:avLst/>
          </a:prstGeom>
          <a:ln>
            <a:solidFill>
              <a:schemeClr val="tx1"/>
            </a:solidFill>
          </a:ln>
          <a:effectLst>
            <a:outerShdw blurRad="50800" dist="38100" dir="2700000" algn="tl" rotWithShape="0">
              <a:prstClr val="black">
                <a:alpha val="40000"/>
              </a:prstClr>
            </a:outerShdw>
          </a:effectLst>
        </p:spPr>
      </p:pic>
      <p:sp>
        <p:nvSpPr>
          <p:cNvPr id="13" name="Oval 12"/>
          <p:cNvSpPr/>
          <p:nvPr/>
        </p:nvSpPr>
        <p:spPr>
          <a:xfrm flipH="1">
            <a:off x="11448404" y="414034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smtClean="0"/>
              <a:t>3</a:t>
            </a:r>
            <a:endParaRPr lang="en-GB" sz="1100" spc="-300" dirty="0"/>
          </a:p>
        </p:txBody>
      </p:sp>
    </p:spTree>
    <p:extLst>
      <p:ext uri="{BB962C8B-B14F-4D97-AF65-F5344CB8AC3E}">
        <p14:creationId xmlns:p14="http://schemas.microsoft.com/office/powerpoint/2010/main" val="340868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14242" b="1"/>
          <a:stretch/>
        </p:blipFill>
        <p:spPr>
          <a:xfrm>
            <a:off x="6983908" y="1836093"/>
            <a:ext cx="4777584" cy="315401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Planned </a:t>
            </a:r>
            <a:r>
              <a:rPr lang="en-GB" dirty="0" smtClean="0"/>
              <a:t>Engineer Works (PEWs</a:t>
            </a:r>
            <a:r>
              <a:rPr lang="en-GB" dirty="0"/>
              <a:t>)</a:t>
            </a:r>
          </a:p>
        </p:txBody>
      </p:sp>
      <p:sp>
        <p:nvSpPr>
          <p:cNvPr id="5" name="Content Placeholder 2"/>
          <p:cNvSpPr>
            <a:spLocks noGrp="1"/>
          </p:cNvSpPr>
          <p:nvPr>
            <p:ph idx="1"/>
          </p:nvPr>
        </p:nvSpPr>
        <p:spPr>
          <a:xfrm>
            <a:off x="504000" y="1332037"/>
            <a:ext cx="5975852" cy="4176464"/>
          </a:xfrm>
        </p:spPr>
        <p:txBody>
          <a:bodyPr vert="horz" lIns="0" tIns="0" rIns="0" bIns="0" rtlCol="0" anchor="t" anchorCtr="0">
            <a:noAutofit/>
          </a:bodyPr>
          <a:lstStyle/>
          <a:p>
            <a:pPr>
              <a:lnSpc>
                <a:spcPct val="120000"/>
              </a:lnSpc>
            </a:pPr>
            <a:r>
              <a:rPr lang="en-GB" sz="1600" dirty="0">
                <a:cs typeface="Arial" panose="020B0604020202020204" pitchFamily="34" charset="0"/>
              </a:rPr>
              <a:t>You can check for any </a:t>
            </a:r>
            <a:r>
              <a:rPr lang="en-GB" sz="1600" dirty="0" smtClean="0">
                <a:cs typeface="Arial" panose="020B0604020202020204" pitchFamily="34" charset="0"/>
              </a:rPr>
              <a:t>planned engineer works (PEWs) </a:t>
            </a:r>
            <a:r>
              <a:rPr lang="en-GB" sz="1600" dirty="0">
                <a:cs typeface="Arial" panose="020B0604020202020204" pitchFamily="34" charset="0"/>
              </a:rPr>
              <a:t>via a dedicated hub page or by checking an asset in your inventory.</a:t>
            </a:r>
          </a:p>
          <a:p>
            <a:pPr>
              <a:lnSpc>
                <a:spcPct val="120000"/>
              </a:lnSpc>
            </a:pPr>
            <a:endParaRPr lang="en-GB" sz="1600" dirty="0" smtClean="0">
              <a:cs typeface="Arial" panose="020B0604020202020204" pitchFamily="34" charset="0"/>
            </a:endParaRPr>
          </a:p>
          <a:p>
            <a:pPr marL="342900" indent="-342900">
              <a:lnSpc>
                <a:spcPct val="120000"/>
              </a:lnSpc>
              <a:buFont typeface="+mj-lt"/>
              <a:buAutoNum type="arabicPeriod"/>
            </a:pPr>
            <a:r>
              <a:rPr lang="en-GB" sz="1600" dirty="0" smtClean="0">
                <a:cs typeface="Arial" panose="020B0604020202020204" pitchFamily="34" charset="0"/>
              </a:rPr>
              <a:t>You </a:t>
            </a:r>
            <a:r>
              <a:rPr lang="en-GB" sz="1600" dirty="0">
                <a:cs typeface="Arial" panose="020B0604020202020204" pitchFamily="34" charset="0"/>
              </a:rPr>
              <a:t>can download the information displayed in the table into a CSV, PDF or print using the icon within the grey </a:t>
            </a:r>
            <a:r>
              <a:rPr lang="en-GB" sz="1600" dirty="0" smtClean="0">
                <a:cs typeface="Arial" panose="020B0604020202020204" pitchFamily="34" charset="0"/>
              </a:rPr>
              <a:t>bar</a:t>
            </a:r>
          </a:p>
          <a:p>
            <a:pPr marL="342900" indent="-342900">
              <a:lnSpc>
                <a:spcPct val="120000"/>
              </a:lnSpc>
              <a:buFont typeface="+mj-lt"/>
              <a:buAutoNum type="arabicPeriod"/>
            </a:pPr>
            <a:r>
              <a:rPr lang="en-GB" sz="1600" dirty="0" smtClean="0">
                <a:cs typeface="Arial" panose="020B0604020202020204" pitchFamily="34" charset="0"/>
              </a:rPr>
              <a:t>You </a:t>
            </a:r>
            <a:r>
              <a:rPr lang="en-GB" sz="1600" dirty="0">
                <a:cs typeface="Arial" panose="020B0604020202020204" pitchFamily="34" charset="0"/>
              </a:rPr>
              <a:t>can filter the information by the status of the asset using the </a:t>
            </a:r>
            <a:r>
              <a:rPr lang="en-GB" sz="1600" dirty="0" smtClean="0">
                <a:cs typeface="Arial" panose="020B0604020202020204" pitchFamily="34" charset="0"/>
              </a:rPr>
              <a:t>dropdown</a:t>
            </a:r>
          </a:p>
          <a:p>
            <a:pPr marL="342900" indent="-342900">
              <a:lnSpc>
                <a:spcPct val="120000"/>
              </a:lnSpc>
              <a:buFont typeface="+mj-lt"/>
              <a:buAutoNum type="arabicPeriod"/>
            </a:pPr>
            <a:r>
              <a:rPr lang="en-GB" sz="1600" dirty="0" smtClean="0">
                <a:cs typeface="Arial" panose="020B0604020202020204" pitchFamily="34" charset="0"/>
              </a:rPr>
              <a:t>Additional </a:t>
            </a:r>
            <a:r>
              <a:rPr lang="en-GB" sz="1600" dirty="0">
                <a:cs typeface="Arial" panose="020B0604020202020204" pitchFamily="34" charset="0"/>
              </a:rPr>
              <a:t>filters, such as the date and product, can be applied using the settings </a:t>
            </a:r>
            <a:r>
              <a:rPr lang="en-GB" sz="1600" dirty="0" smtClean="0">
                <a:cs typeface="Arial" panose="020B0604020202020204" pitchFamily="34" charset="0"/>
              </a:rPr>
              <a:t>icon</a:t>
            </a:r>
          </a:p>
          <a:p>
            <a:pPr marL="342900" indent="-342900">
              <a:lnSpc>
                <a:spcPct val="120000"/>
              </a:lnSpc>
              <a:buFont typeface="+mj-lt"/>
              <a:buAutoNum type="arabicPeriod"/>
            </a:pPr>
            <a:r>
              <a:rPr lang="en-GB" sz="1600" dirty="0" smtClean="0">
                <a:cs typeface="Arial" panose="020B0604020202020204" pitchFamily="34" charset="0"/>
              </a:rPr>
              <a:t>Clicking </a:t>
            </a:r>
            <a:r>
              <a:rPr lang="en-GB" sz="1600" dirty="0">
                <a:cs typeface="Arial" panose="020B0604020202020204" pitchFamily="34" charset="0"/>
              </a:rPr>
              <a:t>on the Change Reference will open up the quick view. This gives you more details about the </a:t>
            </a:r>
            <a:r>
              <a:rPr lang="en-GB" sz="1600" dirty="0" smtClean="0">
                <a:cs typeface="Arial" panose="020B0604020202020204" pitchFamily="34" charset="0"/>
              </a:rPr>
              <a:t>PEW</a:t>
            </a:r>
            <a:endParaRPr lang="en-GB" sz="1600" dirty="0">
              <a:cs typeface="Arial" panose="020B0604020202020204" pitchFamily="34" charset="0"/>
            </a:endParaRP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14</a:t>
            </a:fld>
            <a:endParaRPr lang="en-GB"/>
          </a:p>
        </p:txBody>
      </p:sp>
      <p:sp>
        <p:nvSpPr>
          <p:cNvPr id="10" name="Oval 9"/>
          <p:cNvSpPr/>
          <p:nvPr/>
        </p:nvSpPr>
        <p:spPr>
          <a:xfrm flipH="1">
            <a:off x="11016356" y="198010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1" name="Oval 10"/>
          <p:cNvSpPr/>
          <p:nvPr/>
        </p:nvSpPr>
        <p:spPr>
          <a:xfrm flipH="1">
            <a:off x="11448404" y="198010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3</a:t>
            </a:r>
          </a:p>
        </p:txBody>
      </p:sp>
      <p:sp>
        <p:nvSpPr>
          <p:cNvPr id="13" name="Oval 12"/>
          <p:cNvSpPr/>
          <p:nvPr/>
        </p:nvSpPr>
        <p:spPr>
          <a:xfrm flipH="1">
            <a:off x="7992020" y="198010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sp>
        <p:nvSpPr>
          <p:cNvPr id="14" name="Oval 13"/>
          <p:cNvSpPr/>
          <p:nvPr/>
        </p:nvSpPr>
        <p:spPr>
          <a:xfrm flipH="1">
            <a:off x="6983908" y="363629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4</a:t>
            </a:r>
            <a:endParaRPr lang="en-GB" sz="1100" dirty="0"/>
          </a:p>
        </p:txBody>
      </p:sp>
    </p:spTree>
    <p:extLst>
      <p:ext uri="{BB962C8B-B14F-4D97-AF65-F5344CB8AC3E}">
        <p14:creationId xmlns:p14="http://schemas.microsoft.com/office/powerpoint/2010/main" val="172564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860" y="1332037"/>
            <a:ext cx="5187456" cy="222091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Actions required</a:t>
            </a:r>
          </a:p>
        </p:txBody>
      </p:sp>
      <p:sp>
        <p:nvSpPr>
          <p:cNvPr id="5" name="Content Placeholder 2"/>
          <p:cNvSpPr>
            <a:spLocks noGrp="1"/>
          </p:cNvSpPr>
          <p:nvPr>
            <p:ph idx="1"/>
          </p:nvPr>
        </p:nvSpPr>
        <p:spPr>
          <a:xfrm>
            <a:off x="504000" y="1332037"/>
            <a:ext cx="5975852" cy="4176464"/>
          </a:xfrm>
        </p:spPr>
        <p:txBody>
          <a:bodyPr vert="horz" lIns="0" tIns="0" rIns="0" bIns="0" rtlCol="0" anchor="t" anchorCtr="0">
            <a:noAutofit/>
          </a:bodyPr>
          <a:lstStyle/>
          <a:p>
            <a:pPr>
              <a:lnSpc>
                <a:spcPct val="120000"/>
              </a:lnSpc>
            </a:pPr>
            <a:r>
              <a:rPr lang="en-GB" sz="1600" dirty="0" smtClean="0">
                <a:cs typeface="Arial" panose="020B0604020202020204" pitchFamily="34" charset="0"/>
              </a:rPr>
              <a:t>You </a:t>
            </a:r>
            <a:r>
              <a:rPr lang="en-GB" sz="1600" dirty="0">
                <a:cs typeface="Arial" panose="020B0604020202020204" pitchFamily="34" charset="0"/>
              </a:rPr>
              <a:t>can access the Actions required page from the Overview and My orders page. Here, you’ll be able to see all the actions that you need to perform against you orders and faults including accepting welcome backs and excess construction charges.</a:t>
            </a:r>
          </a:p>
          <a:p>
            <a:pPr>
              <a:lnSpc>
                <a:spcPct val="120000"/>
              </a:lnSpc>
            </a:pPr>
            <a:endParaRPr lang="en-GB" sz="1600" dirty="0">
              <a:cs typeface="Arial" panose="020B0604020202020204" pitchFamily="34" charset="0"/>
            </a:endParaRPr>
          </a:p>
          <a:p>
            <a:pPr marL="342900" indent="-342900">
              <a:lnSpc>
                <a:spcPct val="120000"/>
              </a:lnSpc>
              <a:buFont typeface="+mj-lt"/>
              <a:buAutoNum type="arabicPeriod"/>
            </a:pPr>
            <a:r>
              <a:rPr lang="en-GB" sz="1600" dirty="0">
                <a:cs typeface="Arial" panose="020B0604020202020204" pitchFamily="34" charset="0"/>
              </a:rPr>
              <a:t>You can quickly accept or reject an action associated with your order or fault clicking the ‘Accept’ or ‘Reject’ </a:t>
            </a:r>
            <a:r>
              <a:rPr lang="en-GB" sz="1600" dirty="0" smtClean="0">
                <a:cs typeface="Arial" panose="020B0604020202020204" pitchFamily="34" charset="0"/>
              </a:rPr>
              <a:t>links</a:t>
            </a:r>
            <a:br>
              <a:rPr lang="en-GB" sz="1600" dirty="0" smtClean="0">
                <a:cs typeface="Arial" panose="020B0604020202020204" pitchFamily="34" charset="0"/>
              </a:rPr>
            </a:br>
            <a:endParaRPr lang="en-GB" sz="1600" dirty="0">
              <a:cs typeface="Arial" panose="020B0604020202020204" pitchFamily="34" charset="0"/>
            </a:endParaRPr>
          </a:p>
          <a:p>
            <a:pPr marL="342900" indent="-342900">
              <a:lnSpc>
                <a:spcPct val="120000"/>
              </a:lnSpc>
              <a:buFont typeface="+mj-lt"/>
              <a:buAutoNum type="arabicPeriod"/>
            </a:pPr>
            <a:r>
              <a:rPr lang="en-GB" sz="1600" dirty="0">
                <a:cs typeface="Arial" panose="020B0604020202020204" pitchFamily="34" charset="0"/>
              </a:rPr>
              <a:t>Additional filters, such as the date and product, can be applied using the settings </a:t>
            </a:r>
            <a:r>
              <a:rPr lang="en-GB" sz="1600" dirty="0" smtClean="0">
                <a:cs typeface="Arial" panose="020B0604020202020204" pitchFamily="34" charset="0"/>
              </a:rPr>
              <a:t>icon</a:t>
            </a:r>
            <a:endParaRPr lang="en-GB" sz="1600" dirty="0">
              <a:cs typeface="Arial" panose="020B0604020202020204" pitchFamily="34" charset="0"/>
            </a:endParaRP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15</a:t>
            </a:fld>
            <a:endParaRPr lang="en-GB"/>
          </a:p>
        </p:txBody>
      </p:sp>
      <p:sp>
        <p:nvSpPr>
          <p:cNvPr id="10" name="Oval 9"/>
          <p:cNvSpPr/>
          <p:nvPr/>
        </p:nvSpPr>
        <p:spPr>
          <a:xfrm flipH="1">
            <a:off x="9648204" y="277219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pc="-300" dirty="0"/>
              <a:t>1</a:t>
            </a:r>
          </a:p>
        </p:txBody>
      </p:sp>
      <p:sp>
        <p:nvSpPr>
          <p:cNvPr id="13" name="Oval 12"/>
          <p:cNvSpPr/>
          <p:nvPr/>
        </p:nvSpPr>
        <p:spPr>
          <a:xfrm flipH="1">
            <a:off x="11160372" y="21241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a:t>
            </a:r>
            <a:endParaRPr lang="en-GB" sz="1100" dirty="0"/>
          </a:p>
        </p:txBody>
      </p:sp>
    </p:spTree>
    <p:extLst>
      <p:ext uri="{BB962C8B-B14F-4D97-AF65-F5344CB8AC3E}">
        <p14:creationId xmlns:p14="http://schemas.microsoft.com/office/powerpoint/2010/main" val="15856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Help</a:t>
            </a:r>
          </a:p>
        </p:txBody>
      </p:sp>
      <p:sp>
        <p:nvSpPr>
          <p:cNvPr id="5" name="Content Placeholder 2"/>
          <p:cNvSpPr>
            <a:spLocks noGrp="1"/>
          </p:cNvSpPr>
          <p:nvPr>
            <p:ph idx="1"/>
          </p:nvPr>
        </p:nvSpPr>
        <p:spPr>
          <a:xfrm>
            <a:off x="504000" y="1332037"/>
            <a:ext cx="5975852" cy="3744416"/>
          </a:xfrm>
        </p:spPr>
        <p:txBody>
          <a:bodyPr vert="horz" lIns="0" tIns="0" rIns="0" bIns="0" rtlCol="0" anchor="t" anchorCtr="0">
            <a:noAutofit/>
          </a:bodyPr>
          <a:lstStyle/>
          <a:p>
            <a:pPr>
              <a:lnSpc>
                <a:spcPct val="120000"/>
              </a:lnSpc>
            </a:pPr>
            <a:r>
              <a:rPr lang="en-GB" sz="1600" dirty="0">
                <a:cs typeface="Arial" panose="020B0604020202020204" pitchFamily="34" charset="0"/>
              </a:rPr>
              <a:t>There’s a dedicated area where can watch and download material to help you use Business Zone. </a:t>
            </a:r>
          </a:p>
          <a:p>
            <a:pPr>
              <a:lnSpc>
                <a:spcPct val="120000"/>
              </a:lnSpc>
            </a:pPr>
            <a:endParaRPr lang="en-GB" sz="1600" dirty="0">
              <a:cs typeface="Arial" panose="020B0604020202020204" pitchFamily="34" charset="0"/>
            </a:endParaRPr>
          </a:p>
          <a:p>
            <a:pPr>
              <a:lnSpc>
                <a:spcPct val="120000"/>
              </a:lnSpc>
            </a:pPr>
            <a:r>
              <a:rPr lang="en-GB" sz="1600" dirty="0">
                <a:cs typeface="Arial" panose="020B0604020202020204" pitchFamily="34" charset="0"/>
              </a:rPr>
              <a:t>You can also view materials via the ‘Help’ link located to the top-right of the Business Zone Overview screen. You’ll be able to download this guide again from here.</a:t>
            </a:r>
          </a:p>
          <a:p>
            <a:endParaRPr lang="en-GB" sz="1600" dirty="0" smtClean="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16</a:t>
            </a:fld>
            <a:endParaRPr lang="en-GB"/>
          </a:p>
        </p:txBody>
      </p:sp>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088"/>
          <a:stretch/>
        </p:blipFill>
        <p:spPr bwMode="auto">
          <a:xfrm>
            <a:off x="7775996" y="1332037"/>
            <a:ext cx="3938588" cy="234623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9233" y="3773524"/>
            <a:ext cx="1545351" cy="196214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87558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188021"/>
            <a:ext cx="6767940" cy="4716582"/>
          </a:xfrm>
        </p:spPr>
        <p:txBody>
          <a:bodyPr/>
          <a:lstStyle/>
          <a:p>
            <a:r>
              <a:rPr lang="en-GB" b="1" dirty="0">
                <a:solidFill>
                  <a:schemeClr val="accent2"/>
                </a:solidFill>
                <a:latin typeface="+mj-lt"/>
              </a:rPr>
              <a:t>What’s in this User Guide</a:t>
            </a:r>
            <a:r>
              <a:rPr lang="en-GB" b="1" dirty="0" smtClean="0">
                <a:solidFill>
                  <a:schemeClr val="accent2"/>
                </a:solidFill>
                <a:latin typeface="+mj-lt"/>
              </a:rPr>
              <a:t>?</a:t>
            </a:r>
          </a:p>
          <a:p>
            <a:endParaRPr lang="en-GB" b="1" dirty="0">
              <a:solidFill>
                <a:schemeClr val="accent2"/>
              </a:solidFill>
              <a:latin typeface="+mj-lt"/>
            </a:endParaRPr>
          </a:p>
          <a:p>
            <a:r>
              <a:rPr lang="en-GB" dirty="0" smtClean="0">
                <a:hlinkClick r:id="rId2" action="ppaction://hlinksldjump"/>
              </a:rPr>
              <a:t>p3 </a:t>
            </a:r>
            <a:r>
              <a:rPr lang="en-GB" dirty="0">
                <a:hlinkClick r:id="rId2" action="ppaction://hlinksldjump"/>
              </a:rPr>
              <a:t>- Introduction </a:t>
            </a:r>
            <a:endParaRPr lang="en-GB" dirty="0"/>
          </a:p>
          <a:p>
            <a:r>
              <a:rPr lang="en-GB" dirty="0" smtClean="0">
                <a:hlinkClick r:id="rId3" action="ppaction://hlinksldjump"/>
              </a:rPr>
              <a:t>p5 – Accessing Business Zone</a:t>
            </a:r>
            <a:endParaRPr lang="en-GB" dirty="0"/>
          </a:p>
          <a:p>
            <a:r>
              <a:rPr lang="en-GB" dirty="0" smtClean="0">
                <a:hlinkClick r:id="rId4" action="ppaction://hlinksldjump"/>
              </a:rPr>
              <a:t>p6 - Search</a:t>
            </a:r>
            <a:endParaRPr lang="en-GB" dirty="0"/>
          </a:p>
          <a:p>
            <a:r>
              <a:rPr lang="en-GB" dirty="0" smtClean="0">
                <a:hlinkClick r:id="rId5" action="ppaction://hlinksldjump"/>
              </a:rPr>
              <a:t>p7 - Navigation and Layout</a:t>
            </a:r>
            <a:endParaRPr lang="en-GB" dirty="0"/>
          </a:p>
          <a:p>
            <a:r>
              <a:rPr lang="en-GB" dirty="0" smtClean="0">
                <a:hlinkClick r:id="rId6" action="ppaction://hlinksldjump"/>
              </a:rPr>
              <a:t>p8 - My orders</a:t>
            </a:r>
            <a:endParaRPr lang="en-GB" dirty="0"/>
          </a:p>
          <a:p>
            <a:r>
              <a:rPr lang="en-GB" dirty="0" smtClean="0">
                <a:hlinkClick r:id="rId7" action="ppaction://hlinksldjump"/>
              </a:rPr>
              <a:t>p9 - Repairs and faults</a:t>
            </a:r>
            <a:endParaRPr lang="en-GB" dirty="0"/>
          </a:p>
          <a:p>
            <a:r>
              <a:rPr lang="en-GB" dirty="0" smtClean="0">
                <a:hlinkClick r:id="rId8" action="ppaction://hlinksldjump"/>
              </a:rPr>
              <a:t>p10 - Inventory</a:t>
            </a:r>
            <a:endParaRPr lang="en-GB" dirty="0"/>
          </a:p>
          <a:p>
            <a:r>
              <a:rPr lang="en-GB" dirty="0" smtClean="0">
                <a:hlinkClick r:id="rId9" action="ppaction://hlinksldjump"/>
              </a:rPr>
              <a:t>p11 - My apps</a:t>
            </a:r>
            <a:endParaRPr lang="en-GB" dirty="0"/>
          </a:p>
          <a:p>
            <a:r>
              <a:rPr lang="en-GB" dirty="0" smtClean="0">
                <a:hlinkClick r:id="rId10" action="ppaction://hlinksldjump"/>
              </a:rPr>
              <a:t>p12 - My briefings</a:t>
            </a:r>
            <a:endParaRPr lang="en-GB" dirty="0"/>
          </a:p>
          <a:p>
            <a:r>
              <a:rPr lang="en-GB" dirty="0" smtClean="0">
                <a:hlinkClick r:id="rId11" action="ppaction://hlinksldjump"/>
              </a:rPr>
              <a:t>p13 - Major service outages (MSOs)</a:t>
            </a:r>
            <a:endParaRPr lang="en-GB" dirty="0"/>
          </a:p>
          <a:p>
            <a:r>
              <a:rPr lang="en-GB" dirty="0" smtClean="0">
                <a:hlinkClick r:id="rId12" action="ppaction://hlinksldjump"/>
              </a:rPr>
              <a:t>p14 - Planned network change requests (PNCNs)</a:t>
            </a:r>
            <a:endParaRPr lang="en-GB" dirty="0"/>
          </a:p>
          <a:p>
            <a:r>
              <a:rPr lang="en-GB" dirty="0" smtClean="0">
                <a:hlinkClick r:id="rId13" action="ppaction://hlinksldjump"/>
              </a:rPr>
              <a:t>p15 - Actions required</a:t>
            </a:r>
            <a:endParaRPr lang="en-GB" dirty="0" smtClean="0"/>
          </a:p>
          <a:p>
            <a:r>
              <a:rPr lang="mr-IN" dirty="0" smtClean="0">
                <a:hlinkClick r:id="rId14" action="ppaction://hlinksldjump"/>
              </a:rPr>
              <a:t>p16 </a:t>
            </a:r>
            <a:r>
              <a:rPr lang="mr-IN" dirty="0">
                <a:hlinkClick r:id="rId14" action="ppaction://hlinksldjump"/>
              </a:rPr>
              <a:t>– Help</a:t>
            </a:r>
            <a:endParaRPr lang="en-US" dirty="0"/>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31980" y="1188021"/>
            <a:ext cx="4122463" cy="377815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9543143"/>
              </p:ext>
            </p:extLst>
          </p:nvPr>
        </p:nvGraphicFramePr>
        <p:xfrm>
          <a:off x="503238" y="1511300"/>
          <a:ext cx="11233149" cy="144656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600" dirty="0" smtClean="0"/>
                        <a:t>07/11/16</a:t>
                      </a:r>
                      <a:endParaRPr lang="en-GB" sz="1600" dirty="0"/>
                    </a:p>
                  </a:txBody>
                  <a:tcPr marL="124503" marR="124503" marT="60805" marB="60805"/>
                </a:tc>
                <a:tc>
                  <a:txBody>
                    <a:bodyPr/>
                    <a:lstStyle/>
                    <a:p>
                      <a:r>
                        <a:rPr lang="en-GB" sz="1500" dirty="0" smtClean="0"/>
                        <a:t>User</a:t>
                      </a:r>
                      <a:r>
                        <a:rPr lang="en-GB" sz="1500" baseline="0" dirty="0" smtClean="0"/>
                        <a:t> Guide </a:t>
                      </a:r>
                      <a:r>
                        <a:rPr lang="en-GB" sz="1500" dirty="0" smtClean="0"/>
                        <a:t>Published.</a:t>
                      </a:r>
                      <a:endParaRPr lang="en-GB" sz="1500" dirty="0"/>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r h="344560">
                <a:tc>
                  <a:txBody>
                    <a:bodyPr/>
                    <a:lstStyle/>
                    <a:p>
                      <a:r>
                        <a:rPr lang="en-GB" sz="1600" dirty="0" smtClean="0"/>
                        <a:t>08/12/16</a:t>
                      </a:r>
                      <a:endParaRPr lang="en-GB" sz="1600" dirty="0"/>
                    </a:p>
                  </a:txBody>
                  <a:tcPr marL="124503" marR="124503" marT="60805" marB="60805"/>
                </a:tc>
                <a:tc>
                  <a:txBody>
                    <a:bodyPr/>
                    <a:lstStyle/>
                    <a:p>
                      <a:r>
                        <a:rPr lang="en-GB" sz="1600" dirty="0" smtClean="0"/>
                        <a:t>Update</a:t>
                      </a:r>
                      <a:r>
                        <a:rPr lang="en-GB" sz="1600" baseline="0" dirty="0" smtClean="0"/>
                        <a:t> made to search feature.</a:t>
                      </a:r>
                      <a:endParaRPr lang="en-GB" sz="1600" dirty="0"/>
                    </a:p>
                  </a:txBody>
                  <a:tcPr marL="124503" marR="124503" marT="60805" marB="60805"/>
                </a:tc>
                <a:tc>
                  <a:txBody>
                    <a:bodyPr/>
                    <a:lstStyle/>
                    <a:p>
                      <a:r>
                        <a:rPr lang="en-GB" sz="1500" dirty="0" smtClean="0"/>
                        <a:t>2</a:t>
                      </a:r>
                      <a:endParaRPr lang="en-GB" sz="1500" dirty="0"/>
                    </a:p>
                  </a:txBody>
                  <a:tcPr marL="124503" marR="124503" marT="60805" marB="60805"/>
                </a:tc>
              </a:tr>
              <a:tr h="344560">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1600" dirty="0" smtClean="0"/>
                        <a:t>30/4/18</a:t>
                      </a:r>
                    </a:p>
                  </a:txBody>
                  <a:tcPr marL="124503" marR="124503" marT="60805" marB="60805"/>
                </a:tc>
                <a:tc>
                  <a:txBody>
                    <a:bodyPr/>
                    <a:lstStyle/>
                    <a:p>
                      <a:r>
                        <a:rPr lang="en-GB" sz="1600" dirty="0" smtClean="0"/>
                        <a:t>New BT branding</a:t>
                      </a:r>
                      <a:endParaRPr lang="en-GB" sz="1600" dirty="0"/>
                    </a:p>
                  </a:txBody>
                  <a:tcPr marL="124503" marR="124503" marT="60805" marB="60805"/>
                </a:tc>
                <a:tc>
                  <a:txBody>
                    <a:bodyPr/>
                    <a:lstStyle/>
                    <a:p>
                      <a:r>
                        <a:rPr lang="en-GB" sz="1500" dirty="0" smtClean="0"/>
                        <a:t>3</a:t>
                      </a:r>
                      <a:endParaRPr lang="en-GB" sz="1500" dirty="0"/>
                    </a:p>
                  </a:txBody>
                  <a:tcPr marL="124503" marR="124503" marT="60805" marB="60805"/>
                </a:tc>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GB" dirty="0"/>
          </a:p>
        </p:txBody>
      </p:sp>
      <p:sp>
        <p:nvSpPr>
          <p:cNvPr id="5" name="Content Placeholder 2"/>
          <p:cNvSpPr>
            <a:spLocks noGrp="1"/>
          </p:cNvSpPr>
          <p:nvPr>
            <p:ph idx="1"/>
          </p:nvPr>
        </p:nvSpPr>
        <p:spPr>
          <a:xfrm>
            <a:off x="504000" y="1332037"/>
            <a:ext cx="5615812" cy="4896544"/>
          </a:xfrm>
        </p:spPr>
        <p:txBody>
          <a:bodyPr/>
          <a:lstStyle/>
          <a:p>
            <a:r>
              <a:rPr lang="en-GB" sz="1600" b="1" dirty="0">
                <a:solidFill>
                  <a:schemeClr val="accent2"/>
                </a:solidFill>
                <a:latin typeface="BT Font"/>
                <a:cs typeface="BT Font"/>
              </a:rPr>
              <a:t>What is Business Zone?</a:t>
            </a:r>
          </a:p>
          <a:p>
            <a:endParaRPr lang="en-GB" sz="1600" dirty="0" smtClean="0"/>
          </a:p>
          <a:p>
            <a:r>
              <a:rPr lang="en-GB" sz="1600" dirty="0" smtClean="0"/>
              <a:t>Business </a:t>
            </a:r>
            <a:r>
              <a:rPr lang="en-GB" sz="1600" dirty="0"/>
              <a:t>Zone is our one-stop shop for you to do business with us online.</a:t>
            </a:r>
          </a:p>
          <a:p>
            <a:endParaRPr lang="en-GB" sz="1600" dirty="0"/>
          </a:p>
          <a:p>
            <a:r>
              <a:rPr lang="en-GB" sz="1600" dirty="0"/>
              <a:t>Accessed via </a:t>
            </a:r>
            <a:r>
              <a:rPr lang="en-GB" sz="1600" dirty="0" err="1">
                <a:hlinkClick r:id="rId2"/>
              </a:rPr>
              <a:t>btwholesale.com</a:t>
            </a:r>
            <a:r>
              <a:rPr lang="en-GB" sz="1600" dirty="0"/>
              <a:t>, Business Zone gives you a consolidated view of all your BT Wholesale orders, faults and inventory. And our improved search facility and filters make it easy to find the information you’re looking for.</a:t>
            </a:r>
          </a:p>
          <a:p>
            <a:endParaRPr lang="en-GB" sz="1600" dirty="0" smtClean="0"/>
          </a:p>
          <a:p>
            <a:r>
              <a:rPr lang="en-GB" sz="1600" dirty="0"/>
              <a:t>In addition, you can see all your services that are affected by Major Service Outages (MSOs) and Planned Network Change Notifications (PNCNs) from Business Zone.</a:t>
            </a:r>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4</a:t>
            </a:fld>
            <a:endParaRPr lang="en-GB"/>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980" y="1188021"/>
            <a:ext cx="4122463" cy="377815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8009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Accessing Business Zone</a:t>
            </a:r>
          </a:p>
        </p:txBody>
      </p:sp>
      <p:sp>
        <p:nvSpPr>
          <p:cNvPr id="5" name="Content Placeholder 2"/>
          <p:cNvSpPr>
            <a:spLocks noGrp="1"/>
          </p:cNvSpPr>
          <p:nvPr>
            <p:ph idx="1"/>
          </p:nvPr>
        </p:nvSpPr>
        <p:spPr>
          <a:xfrm>
            <a:off x="504000" y="1332037"/>
            <a:ext cx="5615812" cy="4896544"/>
          </a:xfrm>
        </p:spPr>
        <p:txBody>
          <a:bodyPr/>
          <a:lstStyle/>
          <a:p>
            <a:r>
              <a:rPr lang="en-GB" sz="1600" dirty="0" smtClean="0"/>
              <a:t>Accessing </a:t>
            </a:r>
            <a:r>
              <a:rPr lang="en-GB" sz="1600" dirty="0"/>
              <a:t>Business Zone is easy. Simply login to </a:t>
            </a:r>
            <a:r>
              <a:rPr lang="en-GB" sz="1600" dirty="0">
                <a:hlinkClick r:id="rId2"/>
              </a:rPr>
              <a:t>btwholesale.com</a:t>
            </a:r>
            <a:r>
              <a:rPr lang="en-GB" sz="1600" dirty="0" smtClean="0"/>
              <a:t>. </a:t>
            </a:r>
            <a:r>
              <a:rPr lang="en-GB" sz="1600" dirty="0"/>
              <a:t>If you have the correct privileges and accesses, you’ll be taken directly to My BT Wholesale.</a:t>
            </a:r>
          </a:p>
          <a:p>
            <a:endParaRPr lang="en-GB" sz="1600" dirty="0"/>
          </a:p>
          <a:p>
            <a:r>
              <a:rPr lang="en-GB" sz="1600" dirty="0"/>
              <a:t>If you aren’t taken to Business Zone on login, you’ll need to contact your company administrator to provide you access.</a:t>
            </a:r>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5</a:t>
            </a:fld>
            <a:endParaRPr lang="en-GB"/>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83908" y="1476053"/>
            <a:ext cx="4770535" cy="29177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7171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a:t>
            </a:r>
            <a:endParaRPr lang="en-GB" dirty="0"/>
          </a:p>
        </p:txBody>
      </p:sp>
      <p:sp>
        <p:nvSpPr>
          <p:cNvPr id="5" name="Content Placeholder 2"/>
          <p:cNvSpPr>
            <a:spLocks noGrp="1"/>
          </p:cNvSpPr>
          <p:nvPr>
            <p:ph idx="1"/>
          </p:nvPr>
        </p:nvSpPr>
        <p:spPr>
          <a:xfrm>
            <a:off x="504000" y="1332037"/>
            <a:ext cx="5615812" cy="4896544"/>
          </a:xfrm>
        </p:spPr>
        <p:txBody>
          <a:bodyPr vert="horz" lIns="0" tIns="0" rIns="0" bIns="0" rtlCol="0" anchor="t" anchorCtr="0">
            <a:noAutofit/>
          </a:bodyPr>
          <a:lstStyle/>
          <a:p>
            <a:r>
              <a:rPr lang="en-GB" sz="1600" b="1" dirty="0" smtClean="0">
                <a:solidFill>
                  <a:schemeClr val="accent2"/>
                </a:solidFill>
                <a:latin typeface="BT Font"/>
                <a:cs typeface="BT Font"/>
              </a:rPr>
              <a:t>Did you know?</a:t>
            </a:r>
            <a:endParaRPr lang="en-GB" sz="1600" dirty="0" smtClean="0"/>
          </a:p>
          <a:p>
            <a:endParaRPr lang="en-GB" sz="1600" dirty="0" smtClean="0"/>
          </a:p>
          <a:p>
            <a:r>
              <a:rPr lang="en-GB" sz="1600" dirty="0" smtClean="0"/>
              <a:t>You </a:t>
            </a:r>
            <a:r>
              <a:rPr lang="en-GB" sz="1600" dirty="0"/>
              <a:t>can use our search facility to find your orders, faults and assets.</a:t>
            </a:r>
          </a:p>
          <a:p>
            <a:endParaRPr lang="en-GB" sz="1600" dirty="0"/>
          </a:p>
          <a:p>
            <a:r>
              <a:rPr lang="en-GB" sz="1600" dirty="0"/>
              <a:t>Simply enter the service reference, order number, customer reference or friendly name.</a:t>
            </a:r>
          </a:p>
          <a:p>
            <a:endParaRPr lang="en-GB" sz="1600" dirty="0"/>
          </a:p>
          <a:p>
            <a:r>
              <a:rPr lang="en-GB" sz="1600" dirty="0"/>
              <a:t>As you’re typing, we’ll make suggestions.</a:t>
            </a:r>
          </a:p>
          <a:p>
            <a:endParaRPr lang="en-GB" sz="1600" dirty="0"/>
          </a:p>
          <a:p>
            <a:r>
              <a:rPr lang="en-GB" sz="1600" dirty="0"/>
              <a:t>Either click on the magnifying glass to access the Business zone quick view, or click ‘view details’ from the results list to be taken to the applicable  associated journey.</a:t>
            </a:r>
          </a:p>
          <a:p>
            <a:endParaRPr lang="en-GB" sz="1600" dirty="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6</a:t>
            </a:fld>
            <a:endParaRPr lang="en-GB"/>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60132" y="1188021"/>
            <a:ext cx="4042166" cy="93692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60132" y="2360585"/>
            <a:ext cx="4036898" cy="285988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4831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Navigation and Layout</a:t>
            </a:r>
          </a:p>
        </p:txBody>
      </p:sp>
      <p:sp>
        <p:nvSpPr>
          <p:cNvPr id="5" name="Content Placeholder 2"/>
          <p:cNvSpPr>
            <a:spLocks noGrp="1"/>
          </p:cNvSpPr>
          <p:nvPr>
            <p:ph idx="1"/>
          </p:nvPr>
        </p:nvSpPr>
        <p:spPr>
          <a:xfrm>
            <a:off x="504000" y="1332037"/>
            <a:ext cx="5615812" cy="5328592"/>
          </a:xfrm>
        </p:spPr>
        <p:txBody>
          <a:bodyPr vert="horz" lIns="0" tIns="0" rIns="0" bIns="0" rtlCol="0" anchor="t" anchorCtr="0">
            <a:noAutofit/>
          </a:bodyPr>
          <a:lstStyle/>
          <a:p>
            <a:r>
              <a:rPr lang="en-GB" sz="1600" dirty="0" smtClean="0"/>
              <a:t>Using </a:t>
            </a:r>
            <a:r>
              <a:rPr lang="en-GB" sz="1600" dirty="0"/>
              <a:t>Business Zone is easy. Here’s the basics:</a:t>
            </a:r>
          </a:p>
          <a:p>
            <a:endParaRPr lang="en-GB" sz="1200" dirty="0"/>
          </a:p>
          <a:p>
            <a:pPr marL="342900" lvl="0" indent="-342900">
              <a:lnSpc>
                <a:spcPct val="120000"/>
              </a:lnSpc>
              <a:buFont typeface="Arial"/>
              <a:buAutoNum type="arabicPeriod"/>
            </a:pPr>
            <a:r>
              <a:rPr lang="en-GB" sz="1200" b="1" dirty="0">
                <a:cs typeface="Arial" panose="020B0604020202020204" pitchFamily="34" charset="0"/>
              </a:rPr>
              <a:t>The Menu Bar</a:t>
            </a:r>
            <a:r>
              <a:rPr lang="en-GB" sz="1200" dirty="0">
                <a:cs typeface="Arial" panose="020B0604020202020204" pitchFamily="34" charset="0"/>
              </a:rPr>
              <a:t>: You can access different areas of the site using the menu bar. This includes a place where you can find applications and briefings.</a:t>
            </a:r>
          </a:p>
          <a:p>
            <a:pPr marL="342900" lvl="0" indent="-342900">
              <a:lnSpc>
                <a:spcPct val="120000"/>
              </a:lnSpc>
              <a:buFont typeface="Arial"/>
              <a:buAutoNum type="arabicPeriod"/>
            </a:pPr>
            <a:endParaRPr lang="en-GB" sz="1200" dirty="0">
              <a:cs typeface="Arial" panose="020B0604020202020204" pitchFamily="34" charset="0"/>
            </a:endParaRPr>
          </a:p>
          <a:p>
            <a:pPr marL="342900" indent="-342900">
              <a:lnSpc>
                <a:spcPct val="120000"/>
              </a:lnSpc>
              <a:buFont typeface="Arial"/>
              <a:buAutoNum type="arabicPeriod"/>
            </a:pPr>
            <a:r>
              <a:rPr lang="en-GB" sz="1200" b="1" dirty="0">
                <a:cs typeface="Arial" panose="020B0604020202020204" pitchFamily="34" charset="0"/>
              </a:rPr>
              <a:t>Search: </a:t>
            </a:r>
            <a:r>
              <a:rPr lang="en-GB" sz="1200" dirty="0">
                <a:cs typeface="Arial" panose="020B0604020202020204" pitchFamily="34" charset="0"/>
              </a:rPr>
              <a:t>Our search facility lets you find your orders and faults easily. </a:t>
            </a:r>
          </a:p>
          <a:p>
            <a:pPr marL="342900" indent="-342900">
              <a:lnSpc>
                <a:spcPct val="120000"/>
              </a:lnSpc>
              <a:buFont typeface="Arial"/>
              <a:buAutoNum type="arabicPeriod"/>
            </a:pPr>
            <a:endParaRPr lang="en-GB" sz="1200" b="1" dirty="0">
              <a:cs typeface="Arial" panose="020B0604020202020204" pitchFamily="34" charset="0"/>
            </a:endParaRPr>
          </a:p>
          <a:p>
            <a:pPr marL="342900" lvl="0" indent="-342900">
              <a:lnSpc>
                <a:spcPct val="120000"/>
              </a:lnSpc>
              <a:buFont typeface="Arial"/>
              <a:buAutoNum type="arabicPeriod"/>
            </a:pPr>
            <a:r>
              <a:rPr lang="en-GB" sz="1200" b="1" dirty="0">
                <a:cs typeface="Arial" panose="020B0604020202020204" pitchFamily="34" charset="0"/>
              </a:rPr>
              <a:t>Order Status: </a:t>
            </a:r>
            <a:r>
              <a:rPr lang="en-GB" sz="1200" dirty="0">
                <a:cs typeface="Arial" panose="020B0604020202020204" pitchFamily="34" charset="0"/>
              </a:rPr>
              <a:t>Allows you to view your orders.</a:t>
            </a:r>
          </a:p>
          <a:p>
            <a:pPr marL="342900" lvl="0" indent="-342900">
              <a:lnSpc>
                <a:spcPct val="120000"/>
              </a:lnSpc>
              <a:buFont typeface="Arial"/>
              <a:buAutoNum type="arabicPeriod"/>
            </a:pPr>
            <a:endParaRPr lang="en-GB" sz="1200" dirty="0">
              <a:cs typeface="Arial" panose="020B0604020202020204" pitchFamily="34" charset="0"/>
            </a:endParaRPr>
          </a:p>
          <a:p>
            <a:pPr marL="342900" indent="-342900">
              <a:lnSpc>
                <a:spcPct val="120000"/>
              </a:lnSpc>
              <a:buFont typeface="Arial"/>
              <a:buAutoNum type="arabicPeriod"/>
            </a:pPr>
            <a:r>
              <a:rPr lang="en-GB" sz="1200" b="1" dirty="0">
                <a:cs typeface="Arial" panose="020B0604020202020204" pitchFamily="34" charset="0"/>
              </a:rPr>
              <a:t>Inventory: </a:t>
            </a:r>
            <a:r>
              <a:rPr lang="en-GB" sz="1200" dirty="0">
                <a:cs typeface="Arial" panose="020B0604020202020204" pitchFamily="34" charset="0"/>
              </a:rPr>
              <a:t>You can see all the services you have with us here.</a:t>
            </a:r>
          </a:p>
          <a:p>
            <a:pPr marL="342900" indent="-342900">
              <a:lnSpc>
                <a:spcPct val="120000"/>
              </a:lnSpc>
              <a:buFont typeface="Arial"/>
              <a:buAutoNum type="arabicPeriod"/>
            </a:pPr>
            <a:endParaRPr lang="en-GB" sz="1200" dirty="0">
              <a:cs typeface="Arial" panose="020B0604020202020204" pitchFamily="34" charset="0"/>
            </a:endParaRPr>
          </a:p>
          <a:p>
            <a:pPr marL="342900" lvl="0" indent="-342900">
              <a:lnSpc>
                <a:spcPct val="120000"/>
              </a:lnSpc>
              <a:buFont typeface="Arial"/>
              <a:buAutoNum type="arabicPeriod"/>
            </a:pPr>
            <a:r>
              <a:rPr lang="en-GB" sz="1200" b="1" dirty="0">
                <a:cs typeface="Arial" panose="020B0604020202020204" pitchFamily="34" charset="0"/>
              </a:rPr>
              <a:t>Fault Status: </a:t>
            </a:r>
            <a:r>
              <a:rPr lang="en-GB" sz="1200" dirty="0">
                <a:cs typeface="Arial" panose="020B0604020202020204" pitchFamily="34" charset="0"/>
              </a:rPr>
              <a:t>Lets you view all the faults you have with us.</a:t>
            </a:r>
          </a:p>
          <a:p>
            <a:pPr marL="342900" lvl="0" indent="-342900">
              <a:lnSpc>
                <a:spcPct val="120000"/>
              </a:lnSpc>
              <a:buFont typeface="Arial"/>
              <a:buAutoNum type="arabicPeriod"/>
            </a:pPr>
            <a:endParaRPr lang="en-GB" sz="1200" dirty="0">
              <a:cs typeface="Arial" panose="020B0604020202020204" pitchFamily="34" charset="0"/>
            </a:endParaRPr>
          </a:p>
          <a:p>
            <a:pPr marL="342900" indent="-342900">
              <a:lnSpc>
                <a:spcPct val="120000"/>
              </a:lnSpc>
              <a:buFont typeface="Arial"/>
              <a:buAutoNum type="arabicPeriod"/>
            </a:pPr>
            <a:r>
              <a:rPr lang="en-GB" sz="1200" b="1" dirty="0">
                <a:cs typeface="Arial" panose="020B0604020202020204" pitchFamily="34" charset="0"/>
              </a:rPr>
              <a:t>Important Updates: </a:t>
            </a:r>
            <a:r>
              <a:rPr lang="en-GB" sz="1200" dirty="0">
                <a:cs typeface="Arial" panose="020B0604020202020204" pitchFamily="34" charset="0"/>
              </a:rPr>
              <a:t>Gives you an overview of planned network change notifications and major service outages associated with your services.</a:t>
            </a:r>
          </a:p>
          <a:p>
            <a:pPr marL="342900" indent="-342900">
              <a:lnSpc>
                <a:spcPct val="120000"/>
              </a:lnSpc>
              <a:buFont typeface="Arial"/>
              <a:buAutoNum type="arabicPeriod"/>
            </a:pPr>
            <a:endParaRPr lang="en-GB" sz="1200" dirty="0">
              <a:cs typeface="Arial" panose="020B0604020202020204" pitchFamily="34" charset="0"/>
            </a:endParaRPr>
          </a:p>
          <a:p>
            <a:pPr marL="342900" lvl="0" indent="-342900">
              <a:lnSpc>
                <a:spcPct val="120000"/>
              </a:lnSpc>
              <a:buFont typeface="Arial"/>
              <a:buAutoNum type="arabicPeriod"/>
            </a:pPr>
            <a:r>
              <a:rPr lang="en-GB" sz="1200" b="1" dirty="0">
                <a:cs typeface="Arial" panose="020B0604020202020204" pitchFamily="34" charset="0"/>
              </a:rPr>
              <a:t>Actions Required: </a:t>
            </a:r>
            <a:r>
              <a:rPr lang="en-GB" sz="1200" dirty="0">
                <a:cs typeface="Arial" panose="020B0604020202020204" pitchFamily="34" charset="0"/>
              </a:rPr>
              <a:t>Actions that you need to complete, such as accepting welcome backs or excess construction charged can be done from here.</a:t>
            </a:r>
          </a:p>
          <a:p>
            <a:pPr marL="342900" lvl="0" indent="-342900">
              <a:lnSpc>
                <a:spcPct val="120000"/>
              </a:lnSpc>
              <a:buFont typeface="Arial"/>
              <a:buAutoNum type="arabicPeriod"/>
            </a:pPr>
            <a:endParaRPr lang="en-GB" sz="1200" dirty="0">
              <a:cs typeface="Arial" panose="020B0604020202020204" pitchFamily="34" charset="0"/>
            </a:endParaRPr>
          </a:p>
          <a:p>
            <a:pPr marL="342900" indent="-342900">
              <a:lnSpc>
                <a:spcPct val="120000"/>
              </a:lnSpc>
              <a:buFont typeface="Arial"/>
              <a:buAutoNum type="arabicPeriod"/>
            </a:pPr>
            <a:r>
              <a:rPr lang="en-GB" sz="1200" b="1" dirty="0">
                <a:cs typeface="Arial" panose="020B0604020202020204" pitchFamily="34" charset="0"/>
              </a:rPr>
              <a:t>Frequent Tasks: </a:t>
            </a:r>
            <a:r>
              <a:rPr lang="en-GB" sz="1200" dirty="0">
                <a:cs typeface="Arial" panose="020B0604020202020204" pitchFamily="34" charset="0"/>
              </a:rPr>
              <a:t>Links to applications to support frequent tasks.</a:t>
            </a:r>
          </a:p>
          <a:p>
            <a:pPr marL="342900" indent="-342900">
              <a:lnSpc>
                <a:spcPct val="120000"/>
              </a:lnSpc>
              <a:buFont typeface="Arial"/>
              <a:buAutoNum type="arabicPeriod"/>
            </a:pPr>
            <a:endParaRPr lang="en-GB" sz="1200" dirty="0">
              <a:cs typeface="Arial" panose="020B0604020202020204" pitchFamily="34" charset="0"/>
            </a:endParaRPr>
          </a:p>
          <a:p>
            <a:pPr marL="342900" lvl="0" indent="-342900">
              <a:lnSpc>
                <a:spcPct val="120000"/>
              </a:lnSpc>
              <a:buFont typeface="Arial"/>
              <a:buAutoNum type="arabicPeriod"/>
            </a:pPr>
            <a:r>
              <a:rPr lang="en-GB" sz="1200" b="1" dirty="0">
                <a:cs typeface="Arial" panose="020B0604020202020204" pitchFamily="34" charset="0"/>
              </a:rPr>
              <a:t>Help: </a:t>
            </a:r>
            <a:r>
              <a:rPr lang="en-GB" sz="1200" dirty="0">
                <a:cs typeface="Arial" panose="020B0604020202020204" pitchFamily="34" charset="0"/>
              </a:rPr>
              <a:t>If you need any help when using Business Zone, click the help icon. You’ll be able to access our user guides from there</a:t>
            </a:r>
            <a:r>
              <a:rPr lang="en-GB" sz="1200" dirty="0" smtClean="0">
                <a:cs typeface="Arial" panose="020B0604020202020204" pitchFamily="34" charset="0"/>
              </a:rPr>
              <a:t>.</a:t>
            </a:r>
            <a:endParaRPr lang="en-GB" sz="1200" dirty="0"/>
          </a:p>
          <a:p>
            <a:endParaRPr lang="en-GB"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0B868178-02AE-42FC-958D-6B8F13B60175}" type="slidenum">
              <a:rPr lang="en-GB" smtClean="0"/>
              <a:t>7</a:t>
            </a:fld>
            <a:endParaRPr lang="en-GB"/>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924" y="1260028"/>
            <a:ext cx="4634334" cy="486839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10" name="Oval 9"/>
          <p:cNvSpPr/>
          <p:nvPr/>
        </p:nvSpPr>
        <p:spPr>
          <a:xfrm>
            <a:off x="7415956" y="118802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300" dirty="0"/>
              <a:t>1</a:t>
            </a:r>
          </a:p>
        </p:txBody>
      </p:sp>
      <p:sp>
        <p:nvSpPr>
          <p:cNvPr id="11" name="Oval 10"/>
          <p:cNvSpPr/>
          <p:nvPr/>
        </p:nvSpPr>
        <p:spPr>
          <a:xfrm>
            <a:off x="8208044" y="162006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2</a:t>
            </a:r>
            <a:endParaRPr lang="en-GB" sz="1400" dirty="0"/>
          </a:p>
        </p:txBody>
      </p:sp>
      <p:sp>
        <p:nvSpPr>
          <p:cNvPr id="13" name="Oval 12"/>
          <p:cNvSpPr/>
          <p:nvPr/>
        </p:nvSpPr>
        <p:spPr>
          <a:xfrm>
            <a:off x="6983908" y="21241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3</a:t>
            </a:r>
            <a:endParaRPr lang="en-GB" sz="1400" dirty="0"/>
          </a:p>
        </p:txBody>
      </p:sp>
      <p:sp>
        <p:nvSpPr>
          <p:cNvPr id="20" name="Oval 19"/>
          <p:cNvSpPr/>
          <p:nvPr/>
        </p:nvSpPr>
        <p:spPr>
          <a:xfrm>
            <a:off x="6983908" y="428436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4</a:t>
            </a:r>
            <a:endParaRPr lang="en-GB" sz="1400" dirty="0"/>
          </a:p>
        </p:txBody>
      </p:sp>
      <p:sp>
        <p:nvSpPr>
          <p:cNvPr id="21" name="Oval 20"/>
          <p:cNvSpPr/>
          <p:nvPr/>
        </p:nvSpPr>
        <p:spPr>
          <a:xfrm>
            <a:off x="8784108" y="21241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5</a:t>
            </a:r>
            <a:endParaRPr lang="en-GB" sz="1400" dirty="0"/>
          </a:p>
        </p:txBody>
      </p:sp>
      <p:sp>
        <p:nvSpPr>
          <p:cNvPr id="22" name="Oval 21"/>
          <p:cNvSpPr/>
          <p:nvPr/>
        </p:nvSpPr>
        <p:spPr>
          <a:xfrm>
            <a:off x="8784108" y="349227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6</a:t>
            </a:r>
            <a:endParaRPr lang="en-GB" sz="1400" dirty="0"/>
          </a:p>
        </p:txBody>
      </p:sp>
      <p:sp>
        <p:nvSpPr>
          <p:cNvPr id="23" name="Oval 22"/>
          <p:cNvSpPr/>
          <p:nvPr/>
        </p:nvSpPr>
        <p:spPr>
          <a:xfrm>
            <a:off x="10584308" y="212412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7</a:t>
            </a:r>
            <a:endParaRPr lang="en-GB" sz="1400" dirty="0"/>
          </a:p>
        </p:txBody>
      </p:sp>
      <p:sp>
        <p:nvSpPr>
          <p:cNvPr id="24" name="Oval 23"/>
          <p:cNvSpPr/>
          <p:nvPr/>
        </p:nvSpPr>
        <p:spPr>
          <a:xfrm>
            <a:off x="10584308" y="363629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8</a:t>
            </a:r>
            <a:endParaRPr lang="en-GB" sz="1400" dirty="0"/>
          </a:p>
        </p:txBody>
      </p:sp>
      <p:sp>
        <p:nvSpPr>
          <p:cNvPr id="25" name="Oval 24"/>
          <p:cNvSpPr/>
          <p:nvPr/>
        </p:nvSpPr>
        <p:spPr>
          <a:xfrm>
            <a:off x="11160372" y="147605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9</a:t>
            </a:r>
            <a:endParaRPr lang="en-GB" sz="1400" dirty="0"/>
          </a:p>
        </p:txBody>
      </p:sp>
    </p:spTree>
    <p:extLst>
      <p:ext uri="{BB962C8B-B14F-4D97-AF65-F5344CB8AC3E}">
        <p14:creationId xmlns:p14="http://schemas.microsoft.com/office/powerpoint/2010/main" val="42947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Orders</a:t>
            </a:r>
            <a:endParaRPr lang="en-GB" dirty="0"/>
          </a:p>
        </p:txBody>
      </p:sp>
      <p:sp>
        <p:nvSpPr>
          <p:cNvPr id="5" name="Content Placeholder 2"/>
          <p:cNvSpPr>
            <a:spLocks noGrp="1"/>
          </p:cNvSpPr>
          <p:nvPr>
            <p:ph idx="1"/>
          </p:nvPr>
        </p:nvSpPr>
        <p:spPr>
          <a:xfrm>
            <a:off x="504000" y="1188021"/>
            <a:ext cx="5615812" cy="5040560"/>
          </a:xfrm>
        </p:spPr>
        <p:txBody>
          <a:bodyPr vert="horz" lIns="0" tIns="0" rIns="0" bIns="0" rtlCol="0" anchor="t" anchorCtr="0">
            <a:noAutofit/>
          </a:bodyPr>
          <a:lstStyle/>
          <a:p>
            <a:pPr marL="228600" indent="-228600">
              <a:lnSpc>
                <a:spcPct val="120000"/>
              </a:lnSpc>
              <a:buFont typeface="+mj-lt"/>
              <a:buAutoNum type="arabicPeriod"/>
            </a:pPr>
            <a:r>
              <a:rPr lang="en-GB" sz="1200" dirty="0">
                <a:cs typeface="Arial" panose="020B0604020202020204" pitchFamily="34" charset="0"/>
              </a:rPr>
              <a:t>My orders gives you a complete overview of your orders. You can view the latest information on all your orders by clicking on ‘Orders including escalations’. If you want to track orders that you have escalated, you can click ‘Escalations only</a:t>
            </a:r>
            <a:r>
              <a:rPr lang="en-GB" sz="1200" dirty="0" smtClean="0">
                <a:cs typeface="Arial" panose="020B0604020202020204" pitchFamily="34" charset="0"/>
              </a:rPr>
              <a:t>’</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On the ‘Reports’ tab, you can view reports for your orders and filter by order </a:t>
            </a:r>
            <a:r>
              <a:rPr lang="en-GB" sz="1200" dirty="0" smtClean="0">
                <a:cs typeface="Arial" panose="020B0604020202020204" pitchFamily="34" charset="0"/>
              </a:rPr>
              <a:t>status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Place a new order allows you to place orders with us. Choose what you want to order here, and you’ll be taken to the relevant order journey. You can use the ‘Recently Ordered’ tab here to quickly access the last product you ordered cutting the time it takes to re-order with </a:t>
            </a:r>
            <a:r>
              <a:rPr lang="en-GB" sz="1200" dirty="0" smtClean="0">
                <a:cs typeface="Arial" panose="020B0604020202020204" pitchFamily="34" charset="0"/>
              </a:rPr>
              <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You can filter the orders you are viewing here by account (if you have multiple accounts) and order </a:t>
            </a:r>
            <a:r>
              <a:rPr lang="en-GB" sz="1200" dirty="0" smtClean="0">
                <a:cs typeface="Arial" panose="020B0604020202020204" pitchFamily="34" charset="0"/>
              </a:rPr>
              <a:t>status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Additional filters, such as the date and product, can be applied using the settings </a:t>
            </a:r>
            <a:r>
              <a:rPr lang="en-GB" sz="1200" dirty="0" smtClean="0">
                <a:cs typeface="Arial" panose="020B0604020202020204" pitchFamily="34" charset="0"/>
              </a:rPr>
              <a:t>icon</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Clicking on an order reference will open the quick view. You will see a summary of your order here. To see more detail, click ‘View Details’. You’ll also be able to perform actions here such as amending or cancelling your </a:t>
            </a:r>
            <a:r>
              <a:rPr lang="en-GB" sz="1200" dirty="0" smtClean="0">
                <a:cs typeface="Arial" panose="020B0604020202020204" pitchFamily="34" charset="0"/>
              </a:rPr>
              <a:t>order</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You can download the information displayed in the table into a CSV, PDF or print using the icon within the grey bar</a:t>
            </a:r>
            <a:endParaRPr lang="en-US" sz="1200" dirty="0"/>
          </a:p>
          <a:p>
            <a:endParaRPr lang="en-GB" sz="1200" dirty="0"/>
          </a:p>
          <a:p>
            <a:endParaRPr lang="en-GB" sz="1200" dirty="0"/>
          </a:p>
          <a:p>
            <a:endParaRPr lang="en-US" sz="1200" dirty="0"/>
          </a:p>
          <a:p>
            <a:endParaRPr lang="en-US" sz="1200" dirty="0"/>
          </a:p>
        </p:txBody>
      </p:sp>
      <p:sp>
        <p:nvSpPr>
          <p:cNvPr id="4" name="Slide Number Placeholder 3"/>
          <p:cNvSpPr>
            <a:spLocks noGrp="1"/>
          </p:cNvSpPr>
          <p:nvPr>
            <p:ph type="sldNum" sz="quarter" idx="12"/>
          </p:nvPr>
        </p:nvSpPr>
        <p:spPr/>
        <p:txBody>
          <a:bodyPr/>
          <a:lstStyle/>
          <a:p>
            <a:fld id="{0B868178-02AE-42FC-958D-6B8F13B60175}" type="slidenum">
              <a:rPr lang="en-GB" smtClean="0"/>
              <a:t>8</a:t>
            </a:fld>
            <a:endParaRPr lang="en-GB"/>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980" y="1188021"/>
            <a:ext cx="4115396" cy="43001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17" name="Oval 16"/>
          <p:cNvSpPr/>
          <p:nvPr/>
        </p:nvSpPr>
        <p:spPr>
          <a:xfrm>
            <a:off x="7487964" y="20521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300" dirty="0"/>
              <a:t>1</a:t>
            </a:r>
          </a:p>
        </p:txBody>
      </p:sp>
      <p:sp>
        <p:nvSpPr>
          <p:cNvPr id="21" name="Oval 20"/>
          <p:cNvSpPr/>
          <p:nvPr/>
        </p:nvSpPr>
        <p:spPr>
          <a:xfrm>
            <a:off x="8208044" y="18360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2</a:t>
            </a:r>
            <a:endParaRPr lang="en-GB" sz="1200" dirty="0"/>
          </a:p>
        </p:txBody>
      </p:sp>
      <p:sp>
        <p:nvSpPr>
          <p:cNvPr id="22" name="Oval 21"/>
          <p:cNvSpPr/>
          <p:nvPr/>
        </p:nvSpPr>
        <p:spPr>
          <a:xfrm>
            <a:off x="9936236" y="226814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3</a:t>
            </a:r>
            <a:endParaRPr lang="en-GB" sz="1200" dirty="0"/>
          </a:p>
        </p:txBody>
      </p:sp>
      <p:sp>
        <p:nvSpPr>
          <p:cNvPr id="23" name="Oval 22"/>
          <p:cNvSpPr/>
          <p:nvPr/>
        </p:nvSpPr>
        <p:spPr>
          <a:xfrm>
            <a:off x="10368284" y="248416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5</a:t>
            </a:r>
            <a:endParaRPr lang="en-GB" sz="1200" dirty="0"/>
          </a:p>
        </p:txBody>
      </p:sp>
      <p:sp>
        <p:nvSpPr>
          <p:cNvPr id="24" name="Oval 23"/>
          <p:cNvSpPr/>
          <p:nvPr/>
        </p:nvSpPr>
        <p:spPr>
          <a:xfrm>
            <a:off x="9864228" y="248416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7</a:t>
            </a:r>
            <a:endParaRPr lang="en-GB" sz="1200" dirty="0"/>
          </a:p>
        </p:txBody>
      </p:sp>
      <p:sp>
        <p:nvSpPr>
          <p:cNvPr id="25" name="Oval 24"/>
          <p:cNvSpPr/>
          <p:nvPr/>
        </p:nvSpPr>
        <p:spPr>
          <a:xfrm>
            <a:off x="7487964" y="399633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6</a:t>
            </a:r>
            <a:endParaRPr lang="en-GB" sz="1200" dirty="0"/>
          </a:p>
        </p:txBody>
      </p:sp>
      <p:sp>
        <p:nvSpPr>
          <p:cNvPr id="26" name="Oval 25"/>
          <p:cNvSpPr/>
          <p:nvPr/>
        </p:nvSpPr>
        <p:spPr>
          <a:xfrm>
            <a:off x="7487964" y="255617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4</a:t>
            </a:r>
            <a:endParaRPr lang="en-GB" sz="1200" dirty="0"/>
          </a:p>
        </p:txBody>
      </p:sp>
    </p:spTree>
    <p:extLst>
      <p:ext uri="{BB962C8B-B14F-4D97-AF65-F5344CB8AC3E}">
        <p14:creationId xmlns:p14="http://schemas.microsoft.com/office/powerpoint/2010/main" val="12460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a:r>
            <a:r>
              <a:rPr lang="en-GB" dirty="0" smtClean="0"/>
              <a:t>epairs and faults</a:t>
            </a:r>
            <a:endParaRPr lang="en-GB" dirty="0"/>
          </a:p>
        </p:txBody>
      </p:sp>
      <p:sp>
        <p:nvSpPr>
          <p:cNvPr id="5" name="Content Placeholder 2"/>
          <p:cNvSpPr>
            <a:spLocks noGrp="1"/>
          </p:cNvSpPr>
          <p:nvPr>
            <p:ph idx="1"/>
          </p:nvPr>
        </p:nvSpPr>
        <p:spPr>
          <a:xfrm>
            <a:off x="504000" y="1332037"/>
            <a:ext cx="5975852" cy="4824536"/>
          </a:xfrm>
        </p:spPr>
        <p:txBody>
          <a:bodyPr vert="horz" lIns="0" tIns="0" rIns="0" bIns="0" rtlCol="0" anchor="t" anchorCtr="0">
            <a:noAutofit/>
          </a:bodyPr>
          <a:lstStyle/>
          <a:p>
            <a:pPr marL="228600" indent="-228600">
              <a:lnSpc>
                <a:spcPct val="120000"/>
              </a:lnSpc>
              <a:buFont typeface="+mj-lt"/>
              <a:buAutoNum type="arabicPeriod"/>
            </a:pPr>
            <a:r>
              <a:rPr lang="en-GB" sz="1200" dirty="0">
                <a:cs typeface="Arial" panose="020B0604020202020204" pitchFamily="34" charset="0"/>
              </a:rPr>
              <a:t>My repairs and faults gives you a complete overview of your faults. You can view the latest information on all your faults by clicking on ‘Orders including escalations’. If you want to track faults that you have escalated, you can click ‘Escalations only</a:t>
            </a:r>
            <a:r>
              <a:rPr lang="en-GB" sz="1200" dirty="0" smtClean="0">
                <a:cs typeface="Arial" panose="020B0604020202020204" pitchFamily="34" charset="0"/>
              </a:rPr>
              <a:t>’</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On the ‘Reports’ tab, you can view reports for your faults and filter by fault </a:t>
            </a:r>
            <a:r>
              <a:rPr lang="en-GB" sz="1200" dirty="0" smtClean="0">
                <a:cs typeface="Arial" panose="020B0604020202020204" pitchFamily="34" charset="0"/>
              </a:rPr>
              <a:t>status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Raise or Track a Fault allows you to search for a specific fault using the BT reference, service ID, your reference or installation telephone number. If no fault exists, you’ll be given the option to raise a fault. If a fault exists, you’ll be able to access details of the </a:t>
            </a:r>
            <a:r>
              <a:rPr lang="en-GB" sz="1200" dirty="0" smtClean="0">
                <a:cs typeface="Arial" panose="020B0604020202020204" pitchFamily="34" charset="0"/>
              </a:rPr>
              <a:t>fault</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You can filter the faults you are viewing here by account (if you have multiple accounts) and fault </a:t>
            </a:r>
            <a:r>
              <a:rPr lang="en-GB" sz="1200" dirty="0" smtClean="0">
                <a:cs typeface="Arial" panose="020B0604020202020204" pitchFamily="34" charset="0"/>
              </a:rPr>
              <a:t>status</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Additional filters, such as the date and product, can be applied using the settings </a:t>
            </a:r>
            <a:r>
              <a:rPr lang="en-GB" sz="1200" dirty="0" smtClean="0">
                <a:cs typeface="Arial" panose="020B0604020202020204" pitchFamily="34" charset="0"/>
              </a:rPr>
              <a:t>icon</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Clicking on a fault reference will open the quick view. You will see a summary of your fault here. To see more detail, click ‘View Details’. You’ll also be able to perform actions here such as amending or cancelling your fault using the </a:t>
            </a:r>
            <a:r>
              <a:rPr lang="en-GB" sz="1200" dirty="0" smtClean="0">
                <a:cs typeface="Arial" panose="020B0604020202020204" pitchFamily="34" charset="0"/>
              </a:rPr>
              <a:t>dropdown</a:t>
            </a:r>
            <a:endParaRPr lang="en-GB" sz="1200" dirty="0">
              <a:cs typeface="Arial" panose="020B0604020202020204" pitchFamily="34" charset="0"/>
            </a:endParaRPr>
          </a:p>
          <a:p>
            <a:pPr marL="228600" indent="-228600">
              <a:lnSpc>
                <a:spcPct val="120000"/>
              </a:lnSpc>
              <a:buFont typeface="+mj-lt"/>
              <a:buAutoNum type="arabicPeriod"/>
            </a:pPr>
            <a:endParaRPr lang="en-GB" sz="1200" dirty="0">
              <a:cs typeface="Arial" panose="020B0604020202020204" pitchFamily="34" charset="0"/>
            </a:endParaRPr>
          </a:p>
          <a:p>
            <a:pPr marL="228600" indent="-228600">
              <a:lnSpc>
                <a:spcPct val="120000"/>
              </a:lnSpc>
              <a:buFont typeface="+mj-lt"/>
              <a:buAutoNum type="arabicPeriod"/>
            </a:pPr>
            <a:r>
              <a:rPr lang="en-GB" sz="1200" dirty="0">
                <a:cs typeface="Arial" panose="020B0604020202020204" pitchFamily="34" charset="0"/>
              </a:rPr>
              <a:t>You can download the information displayed in the table into a CSV, PDF or print using the icon within the grey </a:t>
            </a:r>
            <a:r>
              <a:rPr lang="en-GB" sz="1200" dirty="0" smtClean="0">
                <a:cs typeface="Arial" panose="020B0604020202020204" pitchFamily="34" charset="0"/>
              </a:rPr>
              <a:t>bar</a:t>
            </a:r>
            <a:endParaRPr lang="en-US" sz="1200" dirty="0"/>
          </a:p>
        </p:txBody>
      </p:sp>
      <p:sp>
        <p:nvSpPr>
          <p:cNvPr id="4" name="Slide Number Placeholder 3"/>
          <p:cNvSpPr>
            <a:spLocks noGrp="1"/>
          </p:cNvSpPr>
          <p:nvPr>
            <p:ph type="sldNum" sz="quarter" idx="12"/>
          </p:nvPr>
        </p:nvSpPr>
        <p:spPr/>
        <p:txBody>
          <a:bodyPr/>
          <a:lstStyle/>
          <a:p>
            <a:fld id="{0B868178-02AE-42FC-958D-6B8F13B60175}" type="slidenum">
              <a:rPr lang="en-GB" smtClean="0"/>
              <a:t>9</a:t>
            </a:fld>
            <a:endParaRPr lang="en-GB"/>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980" y="1332037"/>
            <a:ext cx="4126432" cy="429894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Oval 13"/>
          <p:cNvSpPr/>
          <p:nvPr/>
        </p:nvSpPr>
        <p:spPr>
          <a:xfrm>
            <a:off x="7487964" y="2124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pc="-300" dirty="0"/>
              <a:t>1</a:t>
            </a:r>
          </a:p>
        </p:txBody>
      </p:sp>
      <p:sp>
        <p:nvSpPr>
          <p:cNvPr id="18" name="Oval 17"/>
          <p:cNvSpPr/>
          <p:nvPr/>
        </p:nvSpPr>
        <p:spPr>
          <a:xfrm>
            <a:off x="8136036" y="190810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2</a:t>
            </a:r>
            <a:endParaRPr lang="en-GB" sz="1200" dirty="0"/>
          </a:p>
        </p:txBody>
      </p:sp>
      <p:sp>
        <p:nvSpPr>
          <p:cNvPr id="19" name="Oval 18"/>
          <p:cNvSpPr/>
          <p:nvPr/>
        </p:nvSpPr>
        <p:spPr>
          <a:xfrm>
            <a:off x="9792220" y="23401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3</a:t>
            </a:r>
            <a:endParaRPr lang="en-GB" sz="1200" dirty="0"/>
          </a:p>
        </p:txBody>
      </p:sp>
      <p:sp>
        <p:nvSpPr>
          <p:cNvPr id="20" name="Oval 19"/>
          <p:cNvSpPr/>
          <p:nvPr/>
        </p:nvSpPr>
        <p:spPr>
          <a:xfrm>
            <a:off x="10368284" y="26281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5</a:t>
            </a:r>
            <a:endParaRPr lang="en-GB" sz="1200" dirty="0"/>
          </a:p>
        </p:txBody>
      </p:sp>
      <p:sp>
        <p:nvSpPr>
          <p:cNvPr id="24" name="Oval 23"/>
          <p:cNvSpPr/>
          <p:nvPr/>
        </p:nvSpPr>
        <p:spPr>
          <a:xfrm>
            <a:off x="9864228" y="262818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7</a:t>
            </a:r>
            <a:endParaRPr lang="en-GB" sz="1200" dirty="0"/>
          </a:p>
        </p:txBody>
      </p:sp>
      <p:sp>
        <p:nvSpPr>
          <p:cNvPr id="25" name="Oval 24"/>
          <p:cNvSpPr/>
          <p:nvPr/>
        </p:nvSpPr>
        <p:spPr>
          <a:xfrm>
            <a:off x="7487964" y="3132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6</a:t>
            </a:r>
            <a:endParaRPr lang="en-GB" sz="1200" dirty="0"/>
          </a:p>
        </p:txBody>
      </p:sp>
      <p:sp>
        <p:nvSpPr>
          <p:cNvPr id="27" name="Oval 26"/>
          <p:cNvSpPr/>
          <p:nvPr/>
        </p:nvSpPr>
        <p:spPr>
          <a:xfrm>
            <a:off x="7487964" y="27001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4</a:t>
            </a:r>
            <a:endParaRPr lang="en-GB" sz="1200" dirty="0"/>
          </a:p>
        </p:txBody>
      </p:sp>
    </p:spTree>
    <p:extLst>
      <p:ext uri="{BB962C8B-B14F-4D97-AF65-F5344CB8AC3E}">
        <p14:creationId xmlns:p14="http://schemas.microsoft.com/office/powerpoint/2010/main" val="6624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FXKM3USVKQV5-12-230643</_dlc_DocId>
    <_dlc_DocIdUrl xmlns="e0e35bac-e255-4a69-af54-5f01336af94f">
      <Url>https://office.bt.com/sites/btwholesaleproducts/_layouts/DocIdRedir.aspx?ID=FXKM3USVKQV5-12-230643</Url>
      <Description>FXKM3USVKQV5-12-230643</Description>
    </_dlc_DocIdUrl>
  </documentManagement>
</p:properties>
</file>

<file path=customXml/item5.xml><?xml version="1.0" encoding="utf-8"?>
<?mso-contentType ?>
<customXsn xmlns="http://schemas.microsoft.com/office/2006/metadata/customXsn">
  <xsnLocation/>
  <cached>True</cached>
  <openByDefault>False</openByDefault>
  <xsnScope/>
</customXsn>
</file>

<file path=customXml/item6.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ACBE0C-AC66-4F21-BFFF-89A65B8EAD7C}">
  <ds:schemaRefs>
    <ds:schemaRef ds:uri="Microsoft.SharePoint.Taxonomy.ContentTypeSync"/>
  </ds:schemaRefs>
</ds:datastoreItem>
</file>

<file path=customXml/itemProps2.xml><?xml version="1.0" encoding="utf-8"?>
<ds:datastoreItem xmlns:ds="http://schemas.openxmlformats.org/officeDocument/2006/customXml" ds:itemID="{7B4431B2-E971-4C23-B02E-4D956B95CA4F}">
  <ds:schemaRefs>
    <ds:schemaRef ds:uri="http://schemas.microsoft.com/sharepoint/v3/contenttype/forms"/>
  </ds:schemaRefs>
</ds:datastoreItem>
</file>

<file path=customXml/itemProps3.xml><?xml version="1.0" encoding="utf-8"?>
<ds:datastoreItem xmlns:ds="http://schemas.openxmlformats.org/officeDocument/2006/customXml" ds:itemID="{BE3999AA-2557-4079-83BB-C691CC0F3A32}">
  <ds:schemaRefs>
    <ds:schemaRef ds:uri="http://schemas.microsoft.com/sharepoint/events"/>
  </ds:schemaRefs>
</ds:datastoreItem>
</file>

<file path=customXml/itemProps4.xml><?xml version="1.0" encoding="utf-8"?>
<ds:datastoreItem xmlns:ds="http://schemas.openxmlformats.org/officeDocument/2006/customXml" ds:itemID="{BDB5D5CC-B2CB-4505-BB9F-C0188E3D8F4D}">
  <ds:schemaRefs>
    <ds:schemaRef ds:uri="http://purl.org/dc/elements/1.1/"/>
    <ds:schemaRef ds:uri="http://schemas.microsoft.com/office/2006/metadata/properties"/>
    <ds:schemaRef ds:uri="http://purl.org/dc/term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61284BFA-8ECE-4D4D-BC5F-8783ED16A78E}">
  <ds:schemaRefs>
    <ds:schemaRef ds:uri="http://schemas.microsoft.com/office/2006/metadata/customXsn"/>
  </ds:schemaRefs>
</ds:datastoreItem>
</file>

<file path=customXml/itemProps6.xml><?xml version="1.0" encoding="utf-8"?>
<ds:datastoreItem xmlns:ds="http://schemas.openxmlformats.org/officeDocument/2006/customXml" ds:itemID="{86135DBD-EB92-484A-9C41-25DBDC0FE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14568</TotalTime>
  <Words>1647</Words>
  <Application>Microsoft Office PowerPoint</Application>
  <PresentationFormat>Custom</PresentationFormat>
  <Paragraphs>223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BT Font</vt:lpstr>
      <vt:lpstr>BT Font Light</vt:lpstr>
      <vt:lpstr>Calibri</vt:lpstr>
      <vt:lpstr>Calibri Light</vt:lpstr>
      <vt:lpstr>BT_ppt_widescreen_mountain(calibri)</vt:lpstr>
      <vt:lpstr>Business Zone – User Guide</vt:lpstr>
      <vt:lpstr>Contents</vt:lpstr>
      <vt:lpstr>Version Control</vt:lpstr>
      <vt:lpstr>Introduction</vt:lpstr>
      <vt:lpstr>Accessing Business Zone</vt:lpstr>
      <vt:lpstr>Search</vt:lpstr>
      <vt:lpstr>Navigation and Layout</vt:lpstr>
      <vt:lpstr>Orders</vt:lpstr>
      <vt:lpstr>Repairs and faults</vt:lpstr>
      <vt:lpstr>Inventory</vt:lpstr>
      <vt:lpstr>My apps</vt:lpstr>
      <vt:lpstr>My briefings</vt:lpstr>
      <vt:lpstr>Major service outages (MSOs)</vt:lpstr>
      <vt:lpstr>Planned Engineer Works (PEWs)</vt:lpstr>
      <vt:lpstr>Actions required</vt:lpstr>
      <vt:lpstr>Help</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Dhole,K,Kanhaiya,TAJ12 C</cp:lastModifiedBy>
  <cp:revision>163</cp:revision>
  <dcterms:created xsi:type="dcterms:W3CDTF">2017-11-04T08:36:27Z</dcterms:created>
  <dcterms:modified xsi:type="dcterms:W3CDTF">2019-01-03T08:46:38Z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24764fa0-8315-400c-a843-15c425c78c56</vt:lpwstr>
  </property>
</Properties>
</file>