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4"/>
  </p:notesMasterIdLst>
  <p:sldIdLst>
    <p:sldId id="292" r:id="rId8"/>
    <p:sldId id="294" r:id="rId9"/>
    <p:sldId id="295" r:id="rId10"/>
    <p:sldId id="316" r:id="rId11"/>
    <p:sldId id="366" r:id="rId12"/>
    <p:sldId id="320" r:id="rId13"/>
    <p:sldId id="367" r:id="rId14"/>
    <p:sldId id="322" r:id="rId15"/>
    <p:sldId id="321" r:id="rId16"/>
    <p:sldId id="368" r:id="rId17"/>
    <p:sldId id="369" r:id="rId18"/>
    <p:sldId id="370" r:id="rId19"/>
    <p:sldId id="371" r:id="rId20"/>
    <p:sldId id="372" r:id="rId21"/>
    <p:sldId id="373" r:id="rId22"/>
    <p:sldId id="257" r:id="rId23"/>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61" autoAdjust="0"/>
  </p:normalViewPr>
  <p:slideViewPr>
    <p:cSldViewPr snapToGrid="0" showGuides="1">
      <p:cViewPr>
        <p:scale>
          <a:sx n="100" d="100"/>
          <a:sy n="100" d="100"/>
        </p:scale>
        <p:origin x="894" y="37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27/04/2018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 xmlns:a16="http://schemas.microsoft.com/office/drawing/2014/main"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 xmlns:a16="http://schemas.microsoft.com/office/drawing/2014/main"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 xmlns:a16="http://schemas.microsoft.com/office/drawing/2014/main"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 xmlns:a16="http://schemas.microsoft.com/office/drawing/2014/main"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 xmlns:a16="http://schemas.microsoft.com/office/drawing/2014/main"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twholesale.com/pages/static/sales-tools/ethernet-order.htm"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 xmlns:a16="http://schemas.microsoft.com/office/drawing/2014/main" id="{226863DD-BEA9-4A40-A432-142D2340EA74}"/>
              </a:ext>
            </a:extLst>
          </p:cNvPr>
          <p:cNvSpPr>
            <a:spLocks noGrp="1"/>
          </p:cNvSpPr>
          <p:nvPr>
            <p:ph type="ctrTitle"/>
          </p:nvPr>
        </p:nvSpPr>
        <p:spPr>
          <a:xfrm>
            <a:off x="503999" y="2032833"/>
            <a:ext cx="10401067" cy="1189930"/>
          </a:xfrm>
        </p:spPr>
        <p:txBody>
          <a:bodyPr/>
          <a:lstStyle/>
          <a:p>
            <a:r>
              <a:rPr lang="en-GB" dirty="0" smtClean="0"/>
              <a:t/>
            </a:r>
            <a:br>
              <a:rPr lang="en-GB" dirty="0" smtClean="0"/>
            </a:br>
            <a:r>
              <a:rPr lang="en-GB" dirty="0" smtClean="0"/>
              <a:t>Ethernet – View Order</a:t>
            </a:r>
            <a:endParaRPr lang="en-GB" dirty="0"/>
          </a:p>
        </p:txBody>
      </p:sp>
      <p:sp>
        <p:nvSpPr>
          <p:cNvPr id="8" name="Subtitle 7">
            <a:extLst>
              <a:ext uri="{FF2B5EF4-FFF2-40B4-BE49-F238E27FC236}">
                <a16:creationId xmlns="" xmlns:a16="http://schemas.microsoft.com/office/drawing/2014/main" id="{6509E338-C459-4E85-BA08-BFD3573C8317}"/>
              </a:ext>
            </a:extLst>
          </p:cNvPr>
          <p:cNvSpPr>
            <a:spLocks noGrp="1"/>
          </p:cNvSpPr>
          <p:nvPr>
            <p:ph type="subTitle" idx="1"/>
          </p:nvPr>
        </p:nvSpPr>
        <p:spPr>
          <a:xfrm>
            <a:off x="503999" y="3124961"/>
            <a:ext cx="8640000" cy="718167"/>
          </a:xfrm>
        </p:spPr>
        <p:txBody>
          <a:bodyPr/>
          <a:lstStyle/>
          <a:p>
            <a:r>
              <a:rPr lang="en-US" dirty="0"/>
              <a:t>BT Wholesale Online</a:t>
            </a:r>
          </a:p>
          <a:p>
            <a:r>
              <a:rPr lang="en-US" dirty="0" smtClean="0"/>
              <a:t>V2</a:t>
            </a:r>
            <a:endParaRPr lang="en-US" dirty="0"/>
          </a:p>
        </p:txBody>
      </p:sp>
      <p:sp>
        <p:nvSpPr>
          <p:cNvPr id="5" name="Footer Placeholder 1">
            <a:extLst>
              <a:ext uri="{FF2B5EF4-FFF2-40B4-BE49-F238E27FC236}">
                <a16:creationId xmlns="" xmlns:a16="http://schemas.microsoft.com/office/drawing/2014/main"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34941" y="1108399"/>
            <a:ext cx="7022698" cy="220813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Viewing your order details</a:t>
            </a:r>
            <a:endParaRPr lang="en-US" dirty="0"/>
          </a:p>
        </p:txBody>
      </p:sp>
      <p:sp>
        <p:nvSpPr>
          <p:cNvPr id="3" name="Content Placeholder 2"/>
          <p:cNvSpPr>
            <a:spLocks noGrp="1"/>
          </p:cNvSpPr>
          <p:nvPr>
            <p:ph idx="1"/>
          </p:nvPr>
        </p:nvSpPr>
        <p:spPr>
          <a:xfrm>
            <a:off x="451645" y="1131516"/>
            <a:ext cx="4806155" cy="4953049"/>
          </a:xfrm>
        </p:spPr>
        <p:txBody>
          <a:bodyPr>
            <a:normAutofit/>
          </a:bodyPr>
          <a:lstStyle/>
          <a:p>
            <a:r>
              <a:rPr lang="en-GB" sz="1600" dirty="0">
                <a:solidFill>
                  <a:schemeClr val="accent2"/>
                </a:solidFill>
              </a:rPr>
              <a:t>Updates and order component details</a:t>
            </a:r>
          </a:p>
          <a:p>
            <a:endParaRPr lang="en-GB" sz="1800" b="0" dirty="0">
              <a:latin typeface="+mn-lt"/>
            </a:endParaRPr>
          </a:p>
          <a:p>
            <a:r>
              <a:rPr lang="en-GB" sz="1800" b="0" dirty="0">
                <a:latin typeface="+mn-lt"/>
              </a:rPr>
              <a:t>Below the Order Summary section, you’ll see a table listing the components (</a:t>
            </a:r>
            <a:r>
              <a:rPr lang="en-GB" sz="1800" b="0" dirty="0" err="1">
                <a:latin typeface="+mn-lt"/>
              </a:rPr>
              <a:t>Etherways</a:t>
            </a:r>
            <a:r>
              <a:rPr lang="en-GB" sz="1800" b="0" dirty="0">
                <a:latin typeface="+mn-lt"/>
              </a:rPr>
              <a:t> and </a:t>
            </a:r>
            <a:r>
              <a:rPr lang="en-GB" sz="1800" b="0" dirty="0" err="1">
                <a:latin typeface="+mn-lt"/>
              </a:rPr>
              <a:t>Etherflows</a:t>
            </a:r>
            <a:r>
              <a:rPr lang="en-GB" sz="1800" b="0" dirty="0">
                <a:latin typeface="+mn-lt"/>
              </a:rPr>
              <a:t>) that make up your order and their status.</a:t>
            </a:r>
          </a:p>
          <a:p>
            <a:endParaRPr lang="en-GB" sz="1800" b="0" dirty="0">
              <a:latin typeface="+mn-lt"/>
            </a:endParaRPr>
          </a:p>
          <a:p>
            <a:pPr marL="342900" indent="-342900">
              <a:buFont typeface="+mj-lt"/>
              <a:buAutoNum type="arabicPeriod"/>
            </a:pPr>
            <a:r>
              <a:rPr lang="en-GB" sz="1800" b="0" dirty="0">
                <a:latin typeface="+mn-lt"/>
              </a:rPr>
              <a:t>If you would like to view the progress of the component, </a:t>
            </a:r>
            <a:r>
              <a:rPr lang="en-GB" sz="1800" b="0" dirty="0" smtClean="0">
                <a:latin typeface="+mn-lt"/>
              </a:rPr>
              <a:t>see notes added by our agents, and view KCI notifications, click </a:t>
            </a:r>
            <a:r>
              <a:rPr lang="en-GB" sz="1800" b="0" dirty="0">
                <a:latin typeface="+mn-lt"/>
              </a:rPr>
              <a:t>‘view’ in the updates column. </a:t>
            </a:r>
          </a:p>
          <a:p>
            <a:pPr marL="342900" indent="-342900">
              <a:buFont typeface="+mj-lt"/>
              <a:buAutoNum type="arabicPeriod"/>
            </a:pPr>
            <a:r>
              <a:rPr lang="en-GB" sz="1800" b="0" dirty="0" smtClean="0">
                <a:latin typeface="+mn-lt"/>
              </a:rPr>
              <a:t>To </a:t>
            </a:r>
            <a:r>
              <a:rPr lang="en-GB" sz="1800" b="0" dirty="0">
                <a:latin typeface="+mn-lt"/>
              </a:rPr>
              <a:t>see more details of your component order, </a:t>
            </a:r>
            <a:r>
              <a:rPr lang="en-GB" sz="1800" b="0" dirty="0" smtClean="0">
                <a:latin typeface="+mn-lt"/>
              </a:rPr>
              <a:t>including it’s configuration, click </a:t>
            </a:r>
            <a:r>
              <a:rPr lang="en-GB" sz="1800" b="0" dirty="0">
                <a:latin typeface="+mn-lt"/>
              </a:rPr>
              <a:t>‘view’ in the more column.</a:t>
            </a:r>
          </a:p>
          <a:p>
            <a:endParaRPr lang="en-US" sz="1729" dirty="0"/>
          </a:p>
          <a:p>
            <a:endParaRPr lang="en-US" sz="1729" dirty="0"/>
          </a:p>
        </p:txBody>
      </p:sp>
      <p:sp>
        <p:nvSpPr>
          <p:cNvPr id="7" name="Oval 6"/>
          <p:cNvSpPr/>
          <p:nvPr/>
        </p:nvSpPr>
        <p:spPr>
          <a:xfrm>
            <a:off x="11142189" y="197600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8" name="Oval 7"/>
          <p:cNvSpPr/>
          <p:nvPr/>
        </p:nvSpPr>
        <p:spPr>
          <a:xfrm>
            <a:off x="11512993" y="229426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36035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896941" y="1276817"/>
            <a:ext cx="5839059" cy="4396137"/>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Viewing your order details</a:t>
            </a:r>
            <a:endParaRPr lang="en-US" dirty="0"/>
          </a:p>
        </p:txBody>
      </p:sp>
      <p:sp>
        <p:nvSpPr>
          <p:cNvPr id="3" name="Content Placeholder 2"/>
          <p:cNvSpPr>
            <a:spLocks noGrp="1"/>
          </p:cNvSpPr>
          <p:nvPr>
            <p:ph idx="1"/>
          </p:nvPr>
        </p:nvSpPr>
        <p:spPr>
          <a:xfrm>
            <a:off x="451645" y="1131516"/>
            <a:ext cx="4806155" cy="4953049"/>
          </a:xfrm>
        </p:spPr>
        <p:txBody>
          <a:bodyPr>
            <a:normAutofit/>
          </a:bodyPr>
          <a:lstStyle/>
          <a:p>
            <a:r>
              <a:rPr lang="en-GB" sz="1600" dirty="0" smtClean="0">
                <a:solidFill>
                  <a:schemeClr val="accent2"/>
                </a:solidFill>
              </a:rPr>
              <a:t>View Updates</a:t>
            </a:r>
            <a:endParaRPr lang="en-GB" sz="1600" dirty="0">
              <a:solidFill>
                <a:schemeClr val="accent2"/>
              </a:solidFill>
            </a:endParaRPr>
          </a:p>
          <a:p>
            <a:endParaRPr lang="en-GB" sz="1800" b="0" dirty="0">
              <a:latin typeface="+mn-lt"/>
            </a:endParaRPr>
          </a:p>
          <a:p>
            <a:r>
              <a:rPr lang="en-GB" sz="1800" b="0" dirty="0" smtClean="0">
                <a:latin typeface="+mn-lt"/>
              </a:rPr>
              <a:t>There are three tabs in the ‘View Updates’ section.</a:t>
            </a:r>
          </a:p>
          <a:p>
            <a:endParaRPr lang="en-GB" sz="1800" b="0" dirty="0">
              <a:latin typeface="+mn-lt"/>
            </a:endParaRPr>
          </a:p>
          <a:p>
            <a:pPr marL="342900" indent="-342900">
              <a:buAutoNum type="arabicPeriod"/>
            </a:pPr>
            <a:r>
              <a:rPr lang="en-GB" sz="1800" b="0" dirty="0" smtClean="0">
                <a:latin typeface="+mn-lt"/>
              </a:rPr>
              <a:t>The ‘Updates’ tab provides you updates on the progress of your order. This includes KCI details.</a:t>
            </a:r>
          </a:p>
          <a:p>
            <a:pPr marL="342900" indent="-342900">
              <a:buAutoNum type="arabicPeriod"/>
            </a:pPr>
            <a:r>
              <a:rPr lang="en-GB" sz="1800" b="0" dirty="0" smtClean="0">
                <a:latin typeface="+mn-lt"/>
              </a:rPr>
              <a:t>The ‘Emails’ tab will tell you what emails are sent to you and when they were sent.</a:t>
            </a:r>
          </a:p>
          <a:p>
            <a:pPr marL="342900" indent="-342900">
              <a:buAutoNum type="arabicPeriod"/>
            </a:pPr>
            <a:r>
              <a:rPr lang="en-GB" sz="1800" b="0" dirty="0" smtClean="0">
                <a:latin typeface="+mn-lt"/>
              </a:rPr>
              <a:t>The ‘Notes’ tabs will display notes entered on your order.</a:t>
            </a:r>
          </a:p>
          <a:p>
            <a:pPr marL="342900" indent="-342900">
              <a:buAutoNum type="arabicPeriod"/>
            </a:pPr>
            <a:endParaRPr lang="en-GB" sz="1800" b="0" dirty="0">
              <a:latin typeface="+mn-lt"/>
            </a:endParaRPr>
          </a:p>
          <a:p>
            <a:r>
              <a:rPr lang="en-GB" sz="1800" b="0" dirty="0" smtClean="0">
                <a:latin typeface="+mn-lt"/>
              </a:rPr>
              <a:t>The notes in this section are clickable. Once selected, you can view the full note and details in the lower section of the box.</a:t>
            </a:r>
            <a:endParaRPr lang="en-GB" sz="1800" b="0" dirty="0">
              <a:latin typeface="+mn-lt"/>
            </a:endParaRPr>
          </a:p>
          <a:p>
            <a:endParaRPr lang="en-US" sz="1729" dirty="0"/>
          </a:p>
          <a:p>
            <a:endParaRPr lang="en-US" sz="1729" dirty="0"/>
          </a:p>
        </p:txBody>
      </p:sp>
      <p:sp>
        <p:nvSpPr>
          <p:cNvPr id="7" name="Oval 6"/>
          <p:cNvSpPr/>
          <p:nvPr/>
        </p:nvSpPr>
        <p:spPr>
          <a:xfrm>
            <a:off x="5907537" y="145238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8" name="Oval 7"/>
          <p:cNvSpPr/>
          <p:nvPr/>
        </p:nvSpPr>
        <p:spPr>
          <a:xfrm>
            <a:off x="6704295" y="145238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1" name="Oval 10"/>
          <p:cNvSpPr/>
          <p:nvPr/>
        </p:nvSpPr>
        <p:spPr>
          <a:xfrm>
            <a:off x="7418957" y="144869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12962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your order details</a:t>
            </a:r>
            <a:endParaRPr lang="en-US" dirty="0"/>
          </a:p>
        </p:txBody>
      </p:sp>
      <p:sp>
        <p:nvSpPr>
          <p:cNvPr id="3" name="Content Placeholder 2"/>
          <p:cNvSpPr>
            <a:spLocks noGrp="1"/>
          </p:cNvSpPr>
          <p:nvPr>
            <p:ph idx="1"/>
          </p:nvPr>
        </p:nvSpPr>
        <p:spPr>
          <a:xfrm>
            <a:off x="451645" y="1131516"/>
            <a:ext cx="4806155" cy="4953049"/>
          </a:xfrm>
        </p:spPr>
        <p:txBody>
          <a:bodyPr>
            <a:normAutofit/>
          </a:bodyPr>
          <a:lstStyle/>
          <a:p>
            <a:r>
              <a:rPr lang="en-GB" sz="1600" dirty="0" smtClean="0">
                <a:solidFill>
                  <a:schemeClr val="accent2"/>
                </a:solidFill>
              </a:rPr>
              <a:t>View More</a:t>
            </a:r>
            <a:endParaRPr lang="en-GB" sz="1600" dirty="0">
              <a:solidFill>
                <a:schemeClr val="accent2"/>
              </a:solidFill>
            </a:endParaRPr>
          </a:p>
          <a:p>
            <a:endParaRPr lang="en-GB" sz="1800" b="0" dirty="0">
              <a:latin typeface="+mn-lt"/>
            </a:endParaRPr>
          </a:p>
          <a:p>
            <a:r>
              <a:rPr lang="en-GB" sz="1800" b="0" dirty="0" smtClean="0">
                <a:latin typeface="+mn-lt"/>
              </a:rPr>
              <a:t>In the ‘View More’ section, you’ll be able to see specific details for your </a:t>
            </a:r>
            <a:r>
              <a:rPr lang="en-GB" sz="1800" b="0" dirty="0" err="1" smtClean="0">
                <a:latin typeface="+mn-lt"/>
              </a:rPr>
              <a:t>Etherways</a:t>
            </a:r>
            <a:r>
              <a:rPr lang="en-GB" sz="1800" b="0" dirty="0" smtClean="0">
                <a:latin typeface="+mn-lt"/>
              </a:rPr>
              <a:t> and </a:t>
            </a:r>
            <a:r>
              <a:rPr lang="en-GB" sz="1800" b="0" dirty="0" err="1" smtClean="0">
                <a:latin typeface="+mn-lt"/>
              </a:rPr>
              <a:t>Etherflows</a:t>
            </a:r>
            <a:r>
              <a:rPr lang="en-GB" sz="1800" b="0" dirty="0" smtClean="0">
                <a:latin typeface="+mn-lt"/>
              </a:rPr>
              <a:t>. This includes: </a:t>
            </a:r>
          </a:p>
          <a:p>
            <a:endParaRPr lang="en-GB" sz="1800" b="0" dirty="0">
              <a:latin typeface="+mn-lt"/>
            </a:endParaRPr>
          </a:p>
          <a:p>
            <a:pPr marL="342900" indent="-342900">
              <a:buFont typeface="Arial" panose="020B0604020202020204" pitchFamily="34" charset="0"/>
              <a:buChar char="•"/>
            </a:pPr>
            <a:r>
              <a:rPr lang="en-GB" sz="1800" b="0" dirty="0" smtClean="0">
                <a:latin typeface="+mn-lt"/>
              </a:rPr>
              <a:t>References and identifiers</a:t>
            </a:r>
          </a:p>
          <a:p>
            <a:pPr marL="342900" indent="-342900">
              <a:buFont typeface="Arial" panose="020B0604020202020204" pitchFamily="34" charset="0"/>
              <a:buChar char="•"/>
            </a:pPr>
            <a:r>
              <a:rPr lang="en-GB" sz="1800" b="0" dirty="0" smtClean="0">
                <a:latin typeface="+mn-lt"/>
              </a:rPr>
              <a:t>Account and billing details</a:t>
            </a:r>
          </a:p>
          <a:p>
            <a:pPr marL="342900" indent="-342900">
              <a:buFont typeface="Arial" panose="020B0604020202020204" pitchFamily="34" charset="0"/>
              <a:buChar char="•"/>
            </a:pPr>
            <a:r>
              <a:rPr lang="en-GB" sz="1800" b="0" dirty="0" smtClean="0">
                <a:latin typeface="+mn-lt"/>
              </a:rPr>
              <a:t>Important dates</a:t>
            </a:r>
          </a:p>
          <a:p>
            <a:pPr marL="342900" indent="-342900">
              <a:buFont typeface="Arial" panose="020B0604020202020204" pitchFamily="34" charset="0"/>
              <a:buChar char="•"/>
            </a:pPr>
            <a:r>
              <a:rPr lang="en-GB" sz="1800" b="0" dirty="0" smtClean="0">
                <a:latin typeface="+mn-lt"/>
              </a:rPr>
              <a:t>Pricing and charges (e.g. ECC)</a:t>
            </a:r>
          </a:p>
          <a:p>
            <a:pPr marL="342900" indent="-342900">
              <a:buFont typeface="Arial" panose="020B0604020202020204" pitchFamily="34" charset="0"/>
              <a:buChar char="•"/>
            </a:pPr>
            <a:r>
              <a:rPr lang="en-GB" sz="1800" b="0" dirty="0" smtClean="0">
                <a:latin typeface="+mn-lt"/>
              </a:rPr>
              <a:t>Site details </a:t>
            </a:r>
          </a:p>
          <a:p>
            <a:pPr marL="342900" indent="-342900">
              <a:buFont typeface="Arial" panose="020B0604020202020204" pitchFamily="34" charset="0"/>
              <a:buChar char="•"/>
            </a:pPr>
            <a:r>
              <a:rPr lang="en-GB" sz="1800" b="0" dirty="0" smtClean="0">
                <a:latin typeface="+mn-lt"/>
              </a:rPr>
              <a:t>Contacts</a:t>
            </a:r>
          </a:p>
          <a:p>
            <a:pPr marL="342900" indent="-342900">
              <a:buFont typeface="Arial" panose="020B0604020202020204" pitchFamily="34" charset="0"/>
              <a:buChar char="•"/>
            </a:pPr>
            <a:r>
              <a:rPr lang="en-GB" sz="1800" b="0" dirty="0" smtClean="0">
                <a:latin typeface="+mn-lt"/>
              </a:rPr>
              <a:t>Hazzard and Access notes</a:t>
            </a:r>
          </a:p>
          <a:p>
            <a:pPr marL="342900" indent="-342900">
              <a:buFont typeface="Arial" panose="020B0604020202020204" pitchFamily="34" charset="0"/>
              <a:buChar char="•"/>
            </a:pPr>
            <a:r>
              <a:rPr lang="en-GB" sz="1800" b="0" dirty="0" smtClean="0">
                <a:latin typeface="+mn-lt"/>
              </a:rPr>
              <a:t>How you’ve configured your order</a:t>
            </a:r>
            <a:endParaRPr lang="en-US" sz="1729" dirty="0"/>
          </a:p>
          <a:p>
            <a:endParaRPr lang="en-US" sz="1729" dirty="0"/>
          </a:p>
        </p:txBody>
      </p:sp>
      <p:sp>
        <p:nvSpPr>
          <p:cNvPr id="8" name="Oval 7"/>
          <p:cNvSpPr/>
          <p:nvPr/>
        </p:nvSpPr>
        <p:spPr>
          <a:xfrm>
            <a:off x="6704295" y="145238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1" name="Oval 10"/>
          <p:cNvSpPr/>
          <p:nvPr/>
        </p:nvSpPr>
        <p:spPr>
          <a:xfrm>
            <a:off x="7418957" y="144869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pic>
        <p:nvPicPr>
          <p:cNvPr id="4" name="Picture 3"/>
          <p:cNvPicPr>
            <a:picLocks noChangeAspect="1"/>
          </p:cNvPicPr>
          <p:nvPr/>
        </p:nvPicPr>
        <p:blipFill>
          <a:blip r:embed="rId2"/>
          <a:stretch>
            <a:fillRect/>
          </a:stretch>
        </p:blipFill>
        <p:spPr>
          <a:xfrm>
            <a:off x="6396636" y="542021"/>
            <a:ext cx="5467350" cy="3707073"/>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6396636" y="4405640"/>
            <a:ext cx="5467350" cy="222534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58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339837" y="1131516"/>
            <a:ext cx="6396163" cy="2988372"/>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Viewing your order details</a:t>
            </a:r>
            <a:endParaRPr lang="en-US" dirty="0"/>
          </a:p>
        </p:txBody>
      </p:sp>
      <p:sp>
        <p:nvSpPr>
          <p:cNvPr id="3" name="Content Placeholder 2"/>
          <p:cNvSpPr>
            <a:spLocks noGrp="1"/>
          </p:cNvSpPr>
          <p:nvPr>
            <p:ph idx="1"/>
          </p:nvPr>
        </p:nvSpPr>
        <p:spPr>
          <a:xfrm>
            <a:off x="451646" y="1131516"/>
            <a:ext cx="4682330" cy="4953049"/>
          </a:xfrm>
        </p:spPr>
        <p:txBody>
          <a:bodyPr>
            <a:normAutofit fontScale="92500" lnSpcReduction="10000"/>
          </a:bodyPr>
          <a:lstStyle/>
          <a:p>
            <a:r>
              <a:rPr lang="en-GB" sz="1600" dirty="0" smtClean="0">
                <a:solidFill>
                  <a:schemeClr val="accent2"/>
                </a:solidFill>
              </a:rPr>
              <a:t>Actions</a:t>
            </a:r>
            <a:endParaRPr lang="en-GB" sz="1600" dirty="0">
              <a:solidFill>
                <a:schemeClr val="accent2"/>
              </a:solidFill>
            </a:endParaRPr>
          </a:p>
          <a:p>
            <a:endParaRPr lang="en-GB" sz="1800" b="0" dirty="0">
              <a:latin typeface="+mn-lt"/>
            </a:endParaRPr>
          </a:p>
          <a:p>
            <a:r>
              <a:rPr lang="en-GB" sz="1800" b="0" dirty="0">
                <a:latin typeface="+mn-lt"/>
              </a:rPr>
              <a:t>You can now see outstanding actions from the view order screen. This allows you to easily accept and reject actions relating to your order such as Excess Construction and Time Related Charges.</a:t>
            </a:r>
          </a:p>
          <a:p>
            <a:endParaRPr lang="en-GB" sz="1800" b="0" dirty="0">
              <a:latin typeface="+mn-lt"/>
            </a:endParaRPr>
          </a:p>
          <a:p>
            <a:pPr marL="342900" indent="-342900">
              <a:buFont typeface="+mj-lt"/>
              <a:buAutoNum type="arabicPeriod"/>
            </a:pPr>
            <a:r>
              <a:rPr lang="en-GB" sz="1800" b="0" dirty="0">
                <a:latin typeface="+mn-lt"/>
              </a:rPr>
              <a:t>If you have any actions related to your order, an alert will be visible on the top right of the view order </a:t>
            </a:r>
            <a:r>
              <a:rPr lang="en-GB" sz="1800" b="0" dirty="0" smtClean="0">
                <a:latin typeface="+mn-lt"/>
              </a:rPr>
              <a:t>screen. To </a:t>
            </a:r>
            <a:r>
              <a:rPr lang="en-GB" sz="1800" b="0" dirty="0">
                <a:latin typeface="+mn-lt"/>
              </a:rPr>
              <a:t>view these actions, click on the actions </a:t>
            </a:r>
            <a:r>
              <a:rPr lang="en-GB" sz="1800" b="0" dirty="0" smtClean="0">
                <a:latin typeface="+mn-lt"/>
              </a:rPr>
              <a:t>applet.</a:t>
            </a:r>
          </a:p>
          <a:p>
            <a:pPr marL="342900" indent="-342900">
              <a:buFont typeface="+mj-lt"/>
              <a:buAutoNum type="arabicPeriod"/>
            </a:pPr>
            <a:r>
              <a:rPr lang="en-GB" sz="1800" b="0" dirty="0" smtClean="0">
                <a:latin typeface="+mn-lt"/>
              </a:rPr>
              <a:t>You </a:t>
            </a:r>
            <a:r>
              <a:rPr lang="en-GB" sz="1800" b="0" dirty="0">
                <a:latin typeface="+mn-lt"/>
              </a:rPr>
              <a:t>will now see the oldest action related to your order. You can accept or reject the action from </a:t>
            </a:r>
            <a:r>
              <a:rPr lang="en-GB" sz="1800" b="0" dirty="0" smtClean="0">
                <a:latin typeface="+mn-lt"/>
              </a:rPr>
              <a:t>here.</a:t>
            </a:r>
          </a:p>
          <a:p>
            <a:pPr marL="342900" indent="-342900">
              <a:buFont typeface="+mj-lt"/>
              <a:buAutoNum type="arabicPeriod"/>
            </a:pPr>
            <a:r>
              <a:rPr lang="en-GB" sz="1800" b="0" dirty="0" smtClean="0">
                <a:latin typeface="+mn-lt"/>
              </a:rPr>
              <a:t>If </a:t>
            </a:r>
            <a:r>
              <a:rPr lang="en-GB" sz="1800" b="0" dirty="0">
                <a:latin typeface="+mn-lt"/>
              </a:rPr>
              <a:t>you wish to see all the actions related to your order, click ‘View All’. </a:t>
            </a:r>
          </a:p>
          <a:p>
            <a:endParaRPr lang="en-GB" sz="1800" b="0" dirty="0">
              <a:latin typeface="+mn-lt"/>
            </a:endParaRPr>
          </a:p>
          <a:p>
            <a:r>
              <a:rPr lang="en-GB" sz="1800" b="0" dirty="0">
                <a:latin typeface="+mn-lt"/>
              </a:rPr>
              <a:t>If you don’t have the right permissions to accept or reject actions, a message will be displayed. </a:t>
            </a:r>
          </a:p>
          <a:p>
            <a:endParaRPr lang="en-US" sz="1729"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42" t="1517" r="3439" b="3610"/>
          <a:stretch/>
        </p:blipFill>
        <p:spPr bwMode="auto">
          <a:xfrm>
            <a:off x="9127330" y="2045969"/>
            <a:ext cx="2531269" cy="323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8890867" y="19277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8" name="Oval 7"/>
          <p:cNvSpPr/>
          <p:nvPr/>
        </p:nvSpPr>
        <p:spPr>
          <a:xfrm>
            <a:off x="9905387" y="329908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1" name="Oval 10"/>
          <p:cNvSpPr/>
          <p:nvPr/>
        </p:nvSpPr>
        <p:spPr>
          <a:xfrm>
            <a:off x="8955990" y="479787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729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9134" y="1131516"/>
            <a:ext cx="6535678" cy="313568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Viewing your order details</a:t>
            </a:r>
            <a:endParaRPr lang="en-US" dirty="0"/>
          </a:p>
        </p:txBody>
      </p:sp>
      <p:sp>
        <p:nvSpPr>
          <p:cNvPr id="3" name="Content Placeholder 2"/>
          <p:cNvSpPr>
            <a:spLocks noGrp="1"/>
          </p:cNvSpPr>
          <p:nvPr>
            <p:ph idx="1"/>
          </p:nvPr>
        </p:nvSpPr>
        <p:spPr>
          <a:xfrm>
            <a:off x="451646" y="1131516"/>
            <a:ext cx="4682330" cy="4953049"/>
          </a:xfrm>
        </p:spPr>
        <p:txBody>
          <a:bodyPr>
            <a:normAutofit/>
          </a:bodyPr>
          <a:lstStyle/>
          <a:p>
            <a:r>
              <a:rPr lang="en-GB" sz="1600" dirty="0" smtClean="0">
                <a:solidFill>
                  <a:schemeClr val="accent2"/>
                </a:solidFill>
              </a:rPr>
              <a:t>KCIs</a:t>
            </a:r>
            <a:endParaRPr lang="en-GB" sz="1600" dirty="0">
              <a:solidFill>
                <a:schemeClr val="accent2"/>
              </a:solidFill>
            </a:endParaRPr>
          </a:p>
          <a:p>
            <a:endParaRPr lang="en-GB" sz="1800" b="0" dirty="0">
              <a:latin typeface="+mn-lt"/>
            </a:endParaRPr>
          </a:p>
          <a:p>
            <a:r>
              <a:rPr lang="en-GB" sz="1800" b="0" dirty="0">
                <a:latin typeface="+mn-lt"/>
              </a:rPr>
              <a:t>You can now add, edit and remove KCI contacts for the order from the view order screen.</a:t>
            </a:r>
          </a:p>
          <a:p>
            <a:endParaRPr lang="en-GB" sz="1800" b="0" dirty="0">
              <a:latin typeface="+mn-lt"/>
            </a:endParaRPr>
          </a:p>
          <a:p>
            <a:r>
              <a:rPr lang="en-GB" sz="1800" b="0" dirty="0">
                <a:latin typeface="+mn-lt"/>
              </a:rPr>
              <a:t>You must have at least one Primary contact for an order so that we may send updates about the order to them. </a:t>
            </a:r>
          </a:p>
          <a:p>
            <a:endParaRPr lang="en-GB" sz="1800" b="0" dirty="0">
              <a:latin typeface="+mn-lt"/>
            </a:endParaRPr>
          </a:p>
          <a:p>
            <a:pPr marL="342900" indent="-342900">
              <a:buFont typeface="+mj-lt"/>
              <a:buAutoNum type="arabicPeriod"/>
            </a:pPr>
            <a:r>
              <a:rPr lang="en-GB" sz="1800" b="0" dirty="0">
                <a:latin typeface="+mn-lt"/>
              </a:rPr>
              <a:t>If you have more than one contact listed you can change the Primary contact by selecting ‘Edit’ within the table.</a:t>
            </a:r>
          </a:p>
          <a:p>
            <a:endParaRPr lang="en-US" sz="1729" dirty="0"/>
          </a:p>
        </p:txBody>
      </p:sp>
      <p:sp>
        <p:nvSpPr>
          <p:cNvPr id="12" name="Oval 11"/>
          <p:cNvSpPr/>
          <p:nvPr/>
        </p:nvSpPr>
        <p:spPr>
          <a:xfrm>
            <a:off x="10605367" y="225158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pic>
        <p:nvPicPr>
          <p:cNvPr id="5" name="Picture 4"/>
          <p:cNvPicPr>
            <a:picLocks noChangeAspect="1"/>
          </p:cNvPicPr>
          <p:nvPr/>
        </p:nvPicPr>
        <p:blipFill>
          <a:blip r:embed="rId3"/>
          <a:stretch>
            <a:fillRect/>
          </a:stretch>
        </p:blipFill>
        <p:spPr>
          <a:xfrm>
            <a:off x="5391149" y="3052877"/>
            <a:ext cx="4620759" cy="22315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150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095743" y="1144991"/>
            <a:ext cx="6640257" cy="256975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Viewing your order details</a:t>
            </a:r>
            <a:endParaRPr lang="en-US" dirty="0"/>
          </a:p>
        </p:txBody>
      </p:sp>
      <p:sp>
        <p:nvSpPr>
          <p:cNvPr id="3" name="Content Placeholder 2"/>
          <p:cNvSpPr>
            <a:spLocks noGrp="1"/>
          </p:cNvSpPr>
          <p:nvPr>
            <p:ph idx="1"/>
          </p:nvPr>
        </p:nvSpPr>
        <p:spPr>
          <a:xfrm>
            <a:off x="451646" y="1131516"/>
            <a:ext cx="4282279" cy="4953049"/>
          </a:xfrm>
        </p:spPr>
        <p:txBody>
          <a:bodyPr>
            <a:normAutofit/>
          </a:bodyPr>
          <a:lstStyle/>
          <a:p>
            <a:r>
              <a:rPr lang="en-GB" sz="1600" dirty="0" smtClean="0">
                <a:solidFill>
                  <a:schemeClr val="accent2"/>
                </a:solidFill>
              </a:rPr>
              <a:t>Important Information</a:t>
            </a:r>
            <a:endParaRPr lang="en-GB" sz="1600" dirty="0">
              <a:solidFill>
                <a:schemeClr val="accent2"/>
              </a:solidFill>
            </a:endParaRPr>
          </a:p>
          <a:p>
            <a:endParaRPr lang="en-GB" sz="1800" b="0" dirty="0">
              <a:latin typeface="+mn-lt"/>
            </a:endParaRPr>
          </a:p>
          <a:p>
            <a:r>
              <a:rPr lang="en-GB" sz="1800" b="0" dirty="0">
                <a:latin typeface="+mn-lt"/>
              </a:rPr>
              <a:t>In the important  information </a:t>
            </a:r>
            <a:r>
              <a:rPr lang="en-GB" sz="1800" b="0" dirty="0" smtClean="0">
                <a:latin typeface="+mn-lt"/>
              </a:rPr>
              <a:t>section, </a:t>
            </a:r>
            <a:r>
              <a:rPr lang="en-GB" sz="1800" b="0" dirty="0">
                <a:latin typeface="+mn-lt"/>
              </a:rPr>
              <a:t>you can download documents </a:t>
            </a:r>
            <a:r>
              <a:rPr lang="en-GB" sz="1800" b="0" dirty="0" smtClean="0">
                <a:latin typeface="+mn-lt"/>
              </a:rPr>
              <a:t>relating </a:t>
            </a:r>
            <a:r>
              <a:rPr lang="en-GB" sz="1800" b="0" dirty="0">
                <a:latin typeface="+mn-lt"/>
              </a:rPr>
              <a:t>to your order. This includes details on order confirmation, </a:t>
            </a:r>
            <a:r>
              <a:rPr lang="en-GB" sz="1800" b="0" dirty="0" smtClean="0">
                <a:latin typeface="+mn-lt"/>
              </a:rPr>
              <a:t>configuration, handover </a:t>
            </a:r>
            <a:r>
              <a:rPr lang="en-GB" sz="1800" b="0" dirty="0">
                <a:latin typeface="+mn-lt"/>
              </a:rPr>
              <a:t>and more.</a:t>
            </a:r>
          </a:p>
          <a:p>
            <a:endParaRPr lang="en-GB" sz="1800" b="0" dirty="0">
              <a:latin typeface="+mn-lt"/>
            </a:endParaRPr>
          </a:p>
          <a:p>
            <a:r>
              <a:rPr lang="en-GB" sz="1800" b="0" dirty="0">
                <a:latin typeface="+mn-lt"/>
              </a:rPr>
              <a:t>This information can be downloaded easily by selecting on the download icon within the table.</a:t>
            </a:r>
          </a:p>
          <a:p>
            <a:endParaRPr lang="en-US" sz="1729" dirty="0"/>
          </a:p>
        </p:txBody>
      </p:sp>
    </p:spTree>
    <p:extLst>
      <p:ext uri="{BB962C8B-B14F-4D97-AF65-F5344CB8AC3E}">
        <p14:creationId xmlns:p14="http://schemas.microsoft.com/office/powerpoint/2010/main" val="30173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471796" cy="4464000"/>
          </a:xfrm>
        </p:spPr>
        <p:txBody>
          <a:bodyPr/>
          <a:lstStyle/>
          <a:p>
            <a:r>
              <a:rPr lang="en-GB" b="1" dirty="0">
                <a:solidFill>
                  <a:schemeClr val="accent2"/>
                </a:solidFill>
                <a:latin typeface="+mj-lt"/>
              </a:rPr>
              <a:t>What’s in this User Guide?</a:t>
            </a:r>
          </a:p>
          <a:p>
            <a:r>
              <a:rPr lang="en-GB" dirty="0" smtClean="0">
                <a:latin typeface="+mj-lt"/>
                <a:cs typeface="Arial" panose="020B0604020202020204" pitchFamily="34" charset="0"/>
                <a:hlinkClick r:id="rId2" action="ppaction://hlinksldjump"/>
              </a:rPr>
              <a:t>p4 </a:t>
            </a:r>
            <a:r>
              <a:rPr lang="en-GB" dirty="0">
                <a:latin typeface="+mj-lt"/>
                <a:cs typeface="Arial" panose="020B0604020202020204" pitchFamily="34" charset="0"/>
                <a:hlinkClick r:id="rId2" action="ppaction://hlinksldjump"/>
              </a:rPr>
              <a:t>- Pre-requisites</a:t>
            </a:r>
            <a:endParaRPr lang="en-GB" dirty="0">
              <a:latin typeface="+mj-lt"/>
              <a:cs typeface="Arial" panose="020B0604020202020204" pitchFamily="34" charset="0"/>
            </a:endParaRPr>
          </a:p>
          <a:p>
            <a:r>
              <a:rPr lang="en-GB" dirty="0" smtClean="0">
                <a:latin typeface="+mj-lt"/>
                <a:cs typeface="Arial" panose="020B0604020202020204" pitchFamily="34" charset="0"/>
                <a:hlinkClick r:id="rId3" action="ppaction://hlinksldjump"/>
              </a:rPr>
              <a:t>p5 </a:t>
            </a:r>
            <a:r>
              <a:rPr lang="en-GB" dirty="0">
                <a:latin typeface="+mj-lt"/>
                <a:cs typeface="Arial" panose="020B0604020202020204" pitchFamily="34" charset="0"/>
                <a:hlinkClick r:id="rId3" action="ppaction://hlinksldjump"/>
              </a:rPr>
              <a:t>- How To Place </a:t>
            </a:r>
            <a:r>
              <a:rPr lang="en-GB" dirty="0" smtClean="0">
                <a:latin typeface="+mj-lt"/>
                <a:cs typeface="Arial" panose="020B0604020202020204" pitchFamily="34" charset="0"/>
                <a:hlinkClick r:id="rId3" action="ppaction://hlinksldjump"/>
              </a:rPr>
              <a:t>an E-LAN and </a:t>
            </a:r>
            <a:r>
              <a:rPr lang="en-GB" dirty="0" err="1" smtClean="0">
                <a:latin typeface="+mj-lt"/>
                <a:cs typeface="Arial" panose="020B0604020202020204" pitchFamily="34" charset="0"/>
                <a:hlinkClick r:id="rId3" action="ppaction://hlinksldjump"/>
              </a:rPr>
              <a:t>Etherflow</a:t>
            </a:r>
            <a:r>
              <a:rPr lang="en-GB" dirty="0" smtClean="0">
                <a:latin typeface="+mj-lt"/>
                <a:cs typeface="Arial" panose="020B0604020202020204" pitchFamily="34" charset="0"/>
                <a:hlinkClick r:id="rId3" action="ppaction://hlinksldjump"/>
              </a:rPr>
              <a:t> Dynamic order</a:t>
            </a:r>
            <a:endParaRPr lang="en-US" dirty="0"/>
          </a:p>
        </p:txBody>
      </p:sp>
      <p:sp>
        <p:nvSpPr>
          <p:cNvPr id="4" name="Slide Number Placeholder 3">
            <a:extLst>
              <a:ext uri="{FF2B5EF4-FFF2-40B4-BE49-F238E27FC236}">
                <a16:creationId xmlns="" xmlns:a16="http://schemas.microsoft.com/office/drawing/2014/main"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8" name="Picture 7"/>
          <p:cNvPicPr>
            <a:picLocks noChangeAspect="1"/>
          </p:cNvPicPr>
          <p:nvPr/>
        </p:nvPicPr>
        <p:blipFill rotWithShape="1">
          <a:blip r:embed="rId4"/>
          <a:srcRect t="685"/>
          <a:stretch/>
        </p:blipFill>
        <p:spPr>
          <a:xfrm>
            <a:off x="6204365" y="1132839"/>
            <a:ext cx="5531635" cy="448500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sp>
        <p:nvSpPr>
          <p:cNvPr id="3" name="Slide Number Placeholder 2">
            <a:extLst>
              <a:ext uri="{FF2B5EF4-FFF2-40B4-BE49-F238E27FC236}">
                <a16:creationId xmlns="" xmlns:a16="http://schemas.microsoft.com/office/drawing/2014/main"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710476899"/>
              </p:ext>
            </p:extLst>
          </p:nvPr>
        </p:nvGraphicFramePr>
        <p:xfrm>
          <a:off x="503998" y="1620069"/>
          <a:ext cx="11198156" cy="1080120"/>
        </p:xfrm>
        <a:graphic>
          <a:graphicData uri="http://schemas.openxmlformats.org/drawingml/2006/table">
            <a:tbl>
              <a:tblPr firstRow="1" bandRow="1">
                <a:tableStyleId>{5C22544A-7EE6-4342-B048-85BDC9FD1C3A}</a:tableStyleId>
              </a:tblPr>
              <a:tblGrid>
                <a:gridCol w="1087599"/>
                <a:gridCol w="6377838"/>
                <a:gridCol w="3732719"/>
              </a:tblGrid>
              <a:tr h="360040">
                <a:tc>
                  <a:txBody>
                    <a:bodyPr/>
                    <a:lstStyle/>
                    <a:p>
                      <a:r>
                        <a:rPr lang="en-GB" sz="1500" dirty="0" smtClean="0"/>
                        <a:t>Date</a:t>
                      </a:r>
                      <a:endParaRPr lang="en-GB" sz="1500" dirty="0"/>
                    </a:p>
                  </a:txBody>
                  <a:tcPr marL="124424" marR="124424" marT="62212" marB="62212"/>
                </a:tc>
                <a:tc>
                  <a:txBody>
                    <a:bodyPr/>
                    <a:lstStyle/>
                    <a:p>
                      <a:r>
                        <a:rPr lang="en-GB" sz="1500" dirty="0" smtClean="0"/>
                        <a:t>Change</a:t>
                      </a:r>
                      <a:endParaRPr lang="en-GB" sz="1500" dirty="0"/>
                    </a:p>
                  </a:txBody>
                  <a:tcPr marL="124424" marR="124424" marT="62212" marB="62212"/>
                </a:tc>
                <a:tc>
                  <a:txBody>
                    <a:bodyPr/>
                    <a:lstStyle/>
                    <a:p>
                      <a:r>
                        <a:rPr lang="en-GB" sz="1500" dirty="0" smtClean="0"/>
                        <a:t>Version</a:t>
                      </a:r>
                      <a:endParaRPr lang="en-GB" sz="1500" dirty="0"/>
                    </a:p>
                  </a:txBody>
                  <a:tcPr marL="124424" marR="124424" marT="62212" marB="62212"/>
                </a:tc>
              </a:tr>
              <a:tr h="360040">
                <a:tc>
                  <a:txBody>
                    <a:bodyPr/>
                    <a:lstStyle/>
                    <a:p>
                      <a:r>
                        <a:rPr lang="en-GB" sz="1500" dirty="0" smtClean="0"/>
                        <a:t>10/08/16</a:t>
                      </a:r>
                      <a:endParaRPr lang="en-GB" sz="1500" dirty="0"/>
                    </a:p>
                  </a:txBody>
                  <a:tcPr marL="124424" marR="124424" marT="62212" marB="62212"/>
                </a:tc>
                <a:tc>
                  <a:txBody>
                    <a:bodyPr/>
                    <a:lstStyle/>
                    <a:p>
                      <a:r>
                        <a:rPr lang="en-GB" sz="1500" dirty="0" smtClean="0"/>
                        <a:t>User Guide Published.</a:t>
                      </a:r>
                      <a:endParaRPr lang="en-GB" sz="1500" dirty="0"/>
                    </a:p>
                  </a:txBody>
                  <a:tcPr marL="124424" marR="124424" marT="62212" marB="62212"/>
                </a:tc>
                <a:tc>
                  <a:txBody>
                    <a:bodyPr/>
                    <a:lstStyle/>
                    <a:p>
                      <a:r>
                        <a:rPr lang="en-GB" sz="1500" dirty="0" smtClean="0"/>
                        <a:t>1</a:t>
                      </a:r>
                      <a:endParaRPr lang="en-GB" sz="1500" dirty="0"/>
                    </a:p>
                  </a:txBody>
                  <a:tcPr marL="124424" marR="124424" marT="62212" marB="62212"/>
                </a:tc>
              </a:tr>
              <a:tr h="360040">
                <a:tc>
                  <a:txBody>
                    <a:bodyPr/>
                    <a:lstStyle/>
                    <a:p>
                      <a:r>
                        <a:rPr lang="en-GB" sz="1500" dirty="0" smtClean="0"/>
                        <a:t>30/04/18</a:t>
                      </a:r>
                      <a:endParaRPr lang="en-GB" sz="1500" dirty="0"/>
                    </a:p>
                  </a:txBody>
                  <a:tcPr marL="124424" marR="124424" marT="62212" marB="62212"/>
                </a:tc>
                <a:tc>
                  <a:txBody>
                    <a:bodyPr/>
                    <a:lstStyle/>
                    <a:p>
                      <a:r>
                        <a:rPr lang="en-GB" sz="1500" dirty="0" smtClean="0"/>
                        <a:t>Re-branded</a:t>
                      </a:r>
                      <a:endParaRPr lang="en-GB" sz="1500" dirty="0"/>
                    </a:p>
                  </a:txBody>
                  <a:tcPr marL="124424" marR="124424" marT="62212" marB="62212"/>
                </a:tc>
                <a:tc>
                  <a:txBody>
                    <a:bodyPr/>
                    <a:lstStyle/>
                    <a:p>
                      <a:r>
                        <a:rPr lang="en-GB" sz="1500" dirty="0" smtClean="0"/>
                        <a:t>2</a:t>
                      </a:r>
                      <a:endParaRPr lang="en-GB" sz="1500" dirty="0"/>
                    </a:p>
                  </a:txBody>
                  <a:tcPr marL="124424" marR="124424" marT="62212" marB="62212"/>
                </a:tc>
              </a:tr>
            </a:tbl>
          </a:graphicData>
        </a:graphic>
      </p:graphicFrame>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do you need to </a:t>
            </a:r>
            <a:r>
              <a:rPr lang="en-GB" sz="1600" dirty="0" smtClean="0">
                <a:solidFill>
                  <a:schemeClr val="accent2"/>
                </a:solidFill>
              </a:rPr>
              <a:t>view an </a:t>
            </a:r>
            <a:r>
              <a:rPr lang="en-GB" sz="1600" dirty="0">
                <a:solidFill>
                  <a:schemeClr val="accent2"/>
                </a:solidFill>
              </a:rPr>
              <a:t>Ethernet order via the new journey</a:t>
            </a:r>
            <a:r>
              <a:rPr lang="en-GB" sz="1600" dirty="0" smtClean="0">
                <a:solidFill>
                  <a:schemeClr val="accent2"/>
                </a:solidFill>
              </a:rPr>
              <a:t>?</a:t>
            </a:r>
          </a:p>
          <a:p>
            <a:endParaRPr lang="en-GB" sz="1600" dirty="0">
              <a:solidFill>
                <a:schemeClr val="accent2"/>
              </a:solidFill>
            </a:endParaRPr>
          </a:p>
          <a:p>
            <a:r>
              <a:rPr lang="en-GB" sz="1800" b="0" dirty="0">
                <a:latin typeface="+mn-lt"/>
              </a:rPr>
              <a:t>You need correct access and privileges, including </a:t>
            </a:r>
            <a:r>
              <a:rPr lang="en-GB" sz="1800" b="0" dirty="0" smtClean="0">
                <a:latin typeface="+mn-lt"/>
              </a:rPr>
              <a:t>Business zone. </a:t>
            </a:r>
            <a:r>
              <a:rPr lang="en-GB" sz="1800" b="0" dirty="0">
                <a:latin typeface="+mn-lt"/>
              </a:rPr>
              <a:t>If you don’t have this, please contact your company administrator to </a:t>
            </a:r>
            <a:r>
              <a:rPr lang="en-GB" sz="1800" b="0" dirty="0" smtClean="0">
                <a:latin typeface="+mn-lt"/>
              </a:rPr>
              <a:t>action.</a:t>
            </a:r>
          </a:p>
          <a:p>
            <a:endParaRPr lang="en-GB" sz="1800" b="0" dirty="0">
              <a:latin typeface="+mn-lt"/>
            </a:endParaRPr>
          </a:p>
          <a:p>
            <a:pPr lvl="0"/>
            <a:r>
              <a:rPr lang="en-GB" sz="1800" b="0" dirty="0">
                <a:solidFill>
                  <a:prstClr val="black"/>
                </a:solidFill>
                <a:latin typeface="BT Font Light"/>
              </a:rPr>
              <a:t>Please visit our </a:t>
            </a:r>
            <a:r>
              <a:rPr lang="en-GB" sz="1800" b="0" dirty="0">
                <a:solidFill>
                  <a:prstClr val="black"/>
                </a:solidFill>
                <a:latin typeface="BT Font Light"/>
                <a:hlinkClick r:id="rId2"/>
              </a:rPr>
              <a:t>Transformed Ethernet Ordering page</a:t>
            </a:r>
            <a:r>
              <a:rPr lang="en-GB" sz="1800" b="0" dirty="0">
                <a:solidFill>
                  <a:prstClr val="black"/>
                </a:solidFill>
                <a:latin typeface="BT Font Light"/>
              </a:rPr>
              <a:t> to learn about what order journeys are available.</a:t>
            </a:r>
          </a:p>
          <a:p>
            <a:endParaRPr lang="en-GB" sz="1800" b="0" dirty="0" smtClean="0">
              <a:latin typeface="+mn-lt"/>
            </a:endParaRPr>
          </a:p>
          <a:p>
            <a:r>
              <a:rPr lang="en-GB" sz="1800" b="0" dirty="0" smtClean="0">
                <a:latin typeface="+mn-lt"/>
              </a:rPr>
              <a:t>You </a:t>
            </a:r>
            <a:r>
              <a:rPr lang="en-GB" sz="1800" b="0" dirty="0">
                <a:latin typeface="+mn-lt"/>
              </a:rPr>
              <a:t>must be using a Windows machine and using the latest version of Internet Explorer, Chrome or Firefox</a:t>
            </a:r>
          </a:p>
          <a:p>
            <a:r>
              <a:rPr lang="en-GB" sz="1800" b="0" dirty="0">
                <a:latin typeface="+mn-lt"/>
              </a:rPr>
              <a:t>Mobile devices, Mac and Safari are not supported</a:t>
            </a:r>
          </a:p>
          <a:p>
            <a:endParaRPr lang="en-GB" sz="1800" b="0" dirty="0">
              <a:latin typeface="+mn-lt"/>
            </a:endParaRPr>
          </a:p>
          <a:p>
            <a:endParaRPr lang="en-US" sz="1729" dirty="0"/>
          </a:p>
          <a:p>
            <a:endParaRPr lang="en-US" sz="1729"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267" y="1131516"/>
            <a:ext cx="5580733" cy="32639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7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is the new Ethernet View Order Journey?</a:t>
            </a:r>
          </a:p>
          <a:p>
            <a:endParaRPr lang="en-GB" sz="1600" dirty="0">
              <a:solidFill>
                <a:schemeClr val="accent2"/>
              </a:solidFill>
            </a:endParaRPr>
          </a:p>
          <a:p>
            <a:r>
              <a:rPr lang="en-GB" sz="1800" b="0" dirty="0" smtClean="0">
                <a:latin typeface="+mn-lt"/>
              </a:rPr>
              <a:t>We’ve replaced the Eco </a:t>
            </a:r>
            <a:r>
              <a:rPr lang="en-GB" sz="1800" b="0" dirty="0">
                <a:latin typeface="+mn-lt"/>
              </a:rPr>
              <a:t>Plus view order journey with a new improved view order journey for Ethernet. </a:t>
            </a:r>
          </a:p>
          <a:p>
            <a:endParaRPr lang="en-GB" sz="1800" b="0" dirty="0">
              <a:latin typeface="+mn-lt"/>
            </a:endParaRPr>
          </a:p>
          <a:p>
            <a:r>
              <a:rPr lang="en-GB" sz="1800" b="0" dirty="0">
                <a:latin typeface="+mn-lt"/>
              </a:rPr>
              <a:t>Accessed via Business Zone, the new journey will allow you to make it easier to </a:t>
            </a:r>
          </a:p>
          <a:p>
            <a:endParaRPr lang="en-GB" sz="1800" b="0" dirty="0">
              <a:latin typeface="+mn-lt"/>
            </a:endParaRPr>
          </a:p>
          <a:p>
            <a:pPr marL="285750" indent="-285750">
              <a:buFont typeface="Arial" panose="020B0604020202020204" pitchFamily="34" charset="0"/>
              <a:buChar char="•"/>
            </a:pPr>
            <a:r>
              <a:rPr lang="en-GB" sz="1800" b="0" dirty="0">
                <a:latin typeface="+mn-lt"/>
              </a:rPr>
              <a:t>Track the progress of your order</a:t>
            </a:r>
          </a:p>
          <a:p>
            <a:pPr marL="285750" indent="-285750">
              <a:buFont typeface="Arial" panose="020B0604020202020204" pitchFamily="34" charset="0"/>
              <a:buChar char="•"/>
            </a:pPr>
            <a:r>
              <a:rPr lang="en-GB" sz="1800" b="0" dirty="0">
                <a:latin typeface="+mn-lt"/>
              </a:rPr>
              <a:t>Accept and reject actions such as Excess Construction Charges</a:t>
            </a:r>
          </a:p>
          <a:p>
            <a:pPr marL="285750" indent="-285750">
              <a:buFont typeface="Arial" panose="020B0604020202020204" pitchFamily="34" charset="0"/>
              <a:buChar char="•"/>
            </a:pPr>
            <a:r>
              <a:rPr lang="en-GB" sz="1800" b="0" dirty="0">
                <a:latin typeface="+mn-lt"/>
              </a:rPr>
              <a:t>Update KCI contacts</a:t>
            </a:r>
          </a:p>
          <a:p>
            <a:endParaRPr lang="en-GB" sz="1800" b="0" dirty="0">
              <a:latin typeface="+mn-lt"/>
            </a:endParaRPr>
          </a:p>
          <a:p>
            <a:r>
              <a:rPr lang="en-GB" sz="1800" b="0" dirty="0">
                <a:latin typeface="+mn-lt"/>
              </a:rPr>
              <a:t>The new journey has improved navigation and layout, is compatible with modern </a:t>
            </a:r>
            <a:r>
              <a:rPr lang="en-GB" sz="1800" b="0" dirty="0" smtClean="0">
                <a:latin typeface="+mn-lt"/>
              </a:rPr>
              <a:t>browsers and is </a:t>
            </a:r>
            <a:r>
              <a:rPr lang="en-GB" sz="1800" b="0" dirty="0">
                <a:latin typeface="+mn-lt"/>
              </a:rPr>
              <a:t>more stable and easier to use than Eco Plus.</a:t>
            </a:r>
          </a:p>
          <a:p>
            <a:endParaRPr lang="en-GB" sz="1800" b="0" dirty="0">
              <a:latin typeface="+mn-lt"/>
            </a:endParaRPr>
          </a:p>
          <a:p>
            <a:endParaRPr lang="en-GB" sz="1800" b="0" dirty="0">
              <a:latin typeface="+mn-lt"/>
            </a:endParaRPr>
          </a:p>
          <a:p>
            <a:endParaRPr lang="en-US" sz="1729" dirty="0"/>
          </a:p>
          <a:p>
            <a:endParaRPr lang="en-US" sz="1729"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202" y="1131516"/>
            <a:ext cx="5593798" cy="327162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65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583" y="1041051"/>
            <a:ext cx="5903417" cy="345271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View Order Layout</a:t>
            </a:r>
            <a:endParaRPr lang="en-US" dirty="0"/>
          </a:p>
        </p:txBody>
      </p:sp>
      <p:sp>
        <p:nvSpPr>
          <p:cNvPr id="3" name="Content Placeholder 2"/>
          <p:cNvSpPr>
            <a:spLocks noGrp="1"/>
          </p:cNvSpPr>
          <p:nvPr>
            <p:ph idx="1"/>
          </p:nvPr>
        </p:nvSpPr>
        <p:spPr>
          <a:xfrm>
            <a:off x="435164" y="1188021"/>
            <a:ext cx="4780304" cy="6002578"/>
          </a:xfrm>
        </p:spPr>
        <p:txBody>
          <a:bodyPr>
            <a:noAutofit/>
          </a:bodyPr>
          <a:lstStyle/>
          <a:p>
            <a:r>
              <a:rPr lang="en-GB" sz="1600" dirty="0">
                <a:solidFill>
                  <a:schemeClr val="accent2"/>
                </a:solidFill>
              </a:rPr>
              <a:t>1. Order summary</a:t>
            </a:r>
          </a:p>
          <a:p>
            <a:endParaRPr lang="en-GB" sz="1100" dirty="0">
              <a:latin typeface="Arial" panose="020B0604020202020204" pitchFamily="34" charset="0"/>
              <a:cs typeface="Arial" panose="020B0604020202020204" pitchFamily="34" charset="0"/>
            </a:endParaRPr>
          </a:p>
          <a:p>
            <a:r>
              <a:rPr lang="en-GB" sz="1600" b="0" dirty="0">
                <a:latin typeface="+mn-lt"/>
              </a:rPr>
              <a:t>The order summary gives you a view of the BT order reference and your customer reference if entered, the account it was raised for, when the order was raised, who by, what the overall status is and a description. From here you can</a:t>
            </a:r>
          </a:p>
          <a:p>
            <a:endParaRPr lang="en-GB" sz="1600" b="0" dirty="0">
              <a:latin typeface="+mn-lt"/>
            </a:endParaRPr>
          </a:p>
          <a:p>
            <a:pPr marL="285750" indent="-285750">
              <a:buFont typeface="Wingdings" panose="05000000000000000000" pitchFamily="2" charset="2"/>
              <a:buChar char="§"/>
            </a:pPr>
            <a:r>
              <a:rPr lang="en-GB" sz="1600" b="0" dirty="0">
                <a:latin typeface="+mn-lt"/>
              </a:rPr>
              <a:t>Amend the order</a:t>
            </a:r>
          </a:p>
          <a:p>
            <a:pPr marL="285750" indent="-285750">
              <a:buFont typeface="Wingdings" panose="05000000000000000000" pitchFamily="2" charset="2"/>
              <a:buChar char="§"/>
            </a:pPr>
            <a:r>
              <a:rPr lang="en-GB" sz="1600" b="0" dirty="0">
                <a:latin typeface="+mn-lt"/>
              </a:rPr>
              <a:t>Cancel the order. </a:t>
            </a:r>
            <a:endParaRPr lang="en-GB" sz="1600" b="0" dirty="0" smtClean="0">
              <a:latin typeface="+mn-lt"/>
            </a:endParaRPr>
          </a:p>
          <a:p>
            <a:pPr marL="285750" indent="-285750">
              <a:buFont typeface="Wingdings" panose="05000000000000000000" pitchFamily="2" charset="2"/>
              <a:buChar char="§"/>
            </a:pPr>
            <a:endParaRPr lang="en-GB" sz="1600" b="0" dirty="0">
              <a:latin typeface="+mn-lt"/>
            </a:endParaRPr>
          </a:p>
          <a:p>
            <a:r>
              <a:rPr lang="en-GB" sz="1600" dirty="0">
                <a:solidFill>
                  <a:schemeClr val="accent2"/>
                </a:solidFill>
              </a:rPr>
              <a:t>2. </a:t>
            </a:r>
            <a:r>
              <a:rPr lang="en-GB" sz="1600" dirty="0">
                <a:solidFill>
                  <a:schemeClr val="accent2"/>
                </a:solidFill>
              </a:rPr>
              <a:t>Order </a:t>
            </a:r>
            <a:r>
              <a:rPr lang="en-GB" sz="1600" dirty="0" smtClean="0">
                <a:solidFill>
                  <a:schemeClr val="accent2"/>
                </a:solidFill>
              </a:rPr>
              <a:t>actions</a:t>
            </a:r>
          </a:p>
          <a:p>
            <a:endParaRPr lang="en-GB" sz="1600" dirty="0">
              <a:solidFill>
                <a:schemeClr val="accent2"/>
              </a:solidFill>
            </a:endParaRPr>
          </a:p>
          <a:p>
            <a:r>
              <a:rPr lang="en-GB" sz="1600" b="0" dirty="0">
                <a:latin typeface="+mn-lt"/>
              </a:rPr>
              <a:t>You can see an alert on the top right hand side if you have any open actions on this order. From here you can directly accept or reject the action so that the order progresses.</a:t>
            </a:r>
          </a:p>
          <a:p>
            <a:endParaRPr lang="en-GB" sz="1600" b="0" dirty="0" smtClean="0">
              <a:latin typeface="+mn-lt"/>
            </a:endParaRPr>
          </a:p>
          <a:p>
            <a:endParaRPr lang="en-GB" sz="1600" b="0" dirty="0">
              <a:latin typeface="+mn-lt"/>
            </a:endParaRPr>
          </a:p>
        </p:txBody>
      </p:sp>
      <p:sp>
        <p:nvSpPr>
          <p:cNvPr id="7" name="Oval 6"/>
          <p:cNvSpPr/>
          <p:nvPr/>
        </p:nvSpPr>
        <p:spPr>
          <a:xfrm>
            <a:off x="5654275" y="183256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9142394" y="183256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2</a:t>
            </a:r>
          </a:p>
        </p:txBody>
      </p:sp>
    </p:spTree>
    <p:extLst>
      <p:ext uri="{BB962C8B-B14F-4D97-AF65-F5344CB8AC3E}">
        <p14:creationId xmlns:p14="http://schemas.microsoft.com/office/powerpoint/2010/main" val="256712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28515"/>
          <a:stretch/>
        </p:blipFill>
        <p:spPr>
          <a:xfrm>
            <a:off x="6805539" y="63100"/>
            <a:ext cx="5301794" cy="670532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 Order Layout</a:t>
            </a:r>
            <a:endParaRPr lang="en-US" dirty="0"/>
          </a:p>
        </p:txBody>
      </p:sp>
      <p:sp>
        <p:nvSpPr>
          <p:cNvPr id="3" name="Content Placeholder 2"/>
          <p:cNvSpPr>
            <a:spLocks noGrp="1"/>
          </p:cNvSpPr>
          <p:nvPr>
            <p:ph idx="1"/>
          </p:nvPr>
        </p:nvSpPr>
        <p:spPr>
          <a:xfrm>
            <a:off x="435164" y="1188021"/>
            <a:ext cx="4780304" cy="6002578"/>
          </a:xfrm>
        </p:spPr>
        <p:txBody>
          <a:bodyPr>
            <a:noAutofit/>
          </a:bodyPr>
          <a:lstStyle/>
          <a:p>
            <a:r>
              <a:rPr lang="en-GB" sz="1600" dirty="0">
                <a:solidFill>
                  <a:schemeClr val="accent2"/>
                </a:solidFill>
              </a:rPr>
              <a:t>3. Order details</a:t>
            </a:r>
          </a:p>
          <a:p>
            <a:r>
              <a:rPr lang="en-GB" sz="1600" b="0" dirty="0">
                <a:latin typeface="+mn-lt"/>
              </a:rPr>
              <a:t>The order details </a:t>
            </a:r>
            <a:r>
              <a:rPr lang="en-GB" sz="1600" b="0" dirty="0" smtClean="0">
                <a:latin typeface="+mn-lt"/>
              </a:rPr>
              <a:t>section gives </a:t>
            </a:r>
            <a:r>
              <a:rPr lang="en-GB" sz="1600" b="0" dirty="0">
                <a:latin typeface="+mn-lt"/>
              </a:rPr>
              <a:t>you a breakdown of all the items in the order, their individual </a:t>
            </a:r>
            <a:r>
              <a:rPr lang="en-GB" sz="1600" b="0" dirty="0" smtClean="0">
                <a:latin typeface="+mn-lt"/>
              </a:rPr>
              <a:t>status </a:t>
            </a:r>
            <a:r>
              <a:rPr lang="en-GB" sz="1600" b="0" dirty="0">
                <a:latin typeface="+mn-lt"/>
              </a:rPr>
              <a:t>and the one off and monthly charges for the whole order. </a:t>
            </a:r>
          </a:p>
          <a:p>
            <a:endParaRPr lang="en-GB" sz="1600" b="0" dirty="0">
              <a:latin typeface="+mn-lt"/>
            </a:endParaRPr>
          </a:p>
          <a:p>
            <a:r>
              <a:rPr lang="en-GB" sz="1600" b="0" dirty="0">
                <a:latin typeface="+mn-lt"/>
              </a:rPr>
              <a:t>You can access the latest engineer updates and KCI updates on the order by clicking on View in the </a:t>
            </a:r>
            <a:r>
              <a:rPr lang="en-GB" sz="1600" b="0" dirty="0" smtClean="0">
                <a:latin typeface="+mn-lt"/>
              </a:rPr>
              <a:t>‘Updates’ </a:t>
            </a:r>
            <a:r>
              <a:rPr lang="en-GB" sz="1600" b="0" dirty="0">
                <a:latin typeface="+mn-lt"/>
              </a:rPr>
              <a:t>column.</a:t>
            </a:r>
          </a:p>
          <a:p>
            <a:endParaRPr lang="en-GB" sz="1600" b="0" dirty="0">
              <a:latin typeface="+mn-lt"/>
            </a:endParaRPr>
          </a:p>
          <a:p>
            <a:r>
              <a:rPr lang="en-GB" sz="1600" b="0" dirty="0">
                <a:latin typeface="+mn-lt"/>
              </a:rPr>
              <a:t>You can also get a complete breakdown of the order summary by clicking on view in the </a:t>
            </a:r>
            <a:r>
              <a:rPr lang="en-GB" sz="1600" b="0" dirty="0" smtClean="0">
                <a:latin typeface="+mn-lt"/>
              </a:rPr>
              <a:t>‘More’ </a:t>
            </a:r>
            <a:r>
              <a:rPr lang="en-GB" sz="1600" b="0" dirty="0">
                <a:latin typeface="+mn-lt"/>
              </a:rPr>
              <a:t>column.</a:t>
            </a:r>
          </a:p>
          <a:p>
            <a:endParaRPr lang="en-GB" sz="1600" dirty="0">
              <a:solidFill>
                <a:schemeClr val="accent2"/>
              </a:solidFill>
            </a:endParaRPr>
          </a:p>
          <a:p>
            <a:r>
              <a:rPr lang="en-GB" sz="1600" dirty="0">
                <a:solidFill>
                  <a:schemeClr val="accent2"/>
                </a:solidFill>
              </a:rPr>
              <a:t>4. KCI contacts</a:t>
            </a:r>
          </a:p>
          <a:p>
            <a:r>
              <a:rPr lang="en-GB" sz="1600" b="0" dirty="0">
                <a:latin typeface="+mn-lt"/>
              </a:rPr>
              <a:t>You can now add, edit and remove KCI contacts for the order on this screen.</a:t>
            </a:r>
          </a:p>
          <a:p>
            <a:endParaRPr lang="en-GB" sz="1600" dirty="0">
              <a:solidFill>
                <a:schemeClr val="accent2"/>
              </a:solidFill>
            </a:endParaRPr>
          </a:p>
          <a:p>
            <a:r>
              <a:rPr lang="en-GB" sz="1600" dirty="0">
                <a:solidFill>
                  <a:schemeClr val="accent2"/>
                </a:solidFill>
              </a:rPr>
              <a:t>5. Important information</a:t>
            </a:r>
          </a:p>
          <a:p>
            <a:r>
              <a:rPr lang="en-GB" sz="1600" b="0" dirty="0">
                <a:latin typeface="+mn-lt"/>
              </a:rPr>
              <a:t>Here you can </a:t>
            </a:r>
            <a:r>
              <a:rPr lang="en-GB" sz="1600" b="0" dirty="0" smtClean="0">
                <a:latin typeface="+mn-lt"/>
              </a:rPr>
              <a:t>download important </a:t>
            </a:r>
            <a:r>
              <a:rPr lang="en-GB" sz="1600" b="0" dirty="0">
                <a:latin typeface="+mn-lt"/>
              </a:rPr>
              <a:t>information on your order including order confirmation, configuration details and </a:t>
            </a:r>
            <a:r>
              <a:rPr lang="en-GB" sz="1600" b="0" dirty="0" smtClean="0">
                <a:latin typeface="+mn-lt"/>
              </a:rPr>
              <a:t>more.</a:t>
            </a:r>
            <a:endParaRPr lang="en-GB" sz="1600" b="0" dirty="0">
              <a:latin typeface="+mn-lt"/>
            </a:endParaRPr>
          </a:p>
          <a:p>
            <a:endParaRPr lang="en-GB" sz="1600" b="0" dirty="0" smtClean="0">
              <a:latin typeface="+mn-lt"/>
            </a:endParaRPr>
          </a:p>
          <a:p>
            <a:endParaRPr lang="en-GB" sz="1600" b="0" dirty="0">
              <a:latin typeface="+mn-lt"/>
            </a:endParaRPr>
          </a:p>
        </p:txBody>
      </p:sp>
      <p:sp>
        <p:nvSpPr>
          <p:cNvPr id="7" name="Oval 6"/>
          <p:cNvSpPr/>
          <p:nvPr/>
        </p:nvSpPr>
        <p:spPr>
          <a:xfrm>
            <a:off x="6617814" y="3035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
        <p:nvSpPr>
          <p:cNvPr id="8" name="Oval 7"/>
          <p:cNvSpPr/>
          <p:nvPr/>
        </p:nvSpPr>
        <p:spPr>
          <a:xfrm>
            <a:off x="6617814" y="213736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4</a:t>
            </a:r>
            <a:endParaRPr lang="en-GB" sz="1463" dirty="0">
              <a:solidFill>
                <a:schemeClr val="bg1"/>
              </a:solidFill>
            </a:endParaRPr>
          </a:p>
        </p:txBody>
      </p:sp>
      <p:sp>
        <p:nvSpPr>
          <p:cNvPr id="10" name="Oval 9"/>
          <p:cNvSpPr/>
          <p:nvPr/>
        </p:nvSpPr>
        <p:spPr>
          <a:xfrm>
            <a:off x="6617814" y="474510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5</a:t>
            </a:r>
            <a:endParaRPr lang="en-GB" sz="1463" dirty="0">
              <a:solidFill>
                <a:schemeClr val="bg1"/>
              </a:solidFill>
            </a:endParaRPr>
          </a:p>
        </p:txBody>
      </p:sp>
    </p:spTree>
    <p:extLst>
      <p:ext uri="{BB962C8B-B14F-4D97-AF65-F5344CB8AC3E}">
        <p14:creationId xmlns:p14="http://schemas.microsoft.com/office/powerpoint/2010/main" val="68920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an order</a:t>
            </a:r>
            <a:endParaRPr lang="en-US" dirty="0"/>
          </a:p>
        </p:txBody>
      </p:sp>
      <p:sp>
        <p:nvSpPr>
          <p:cNvPr id="3" name="Content Placeholder 2"/>
          <p:cNvSpPr>
            <a:spLocks noGrp="1"/>
          </p:cNvSpPr>
          <p:nvPr>
            <p:ph idx="1"/>
          </p:nvPr>
        </p:nvSpPr>
        <p:spPr>
          <a:xfrm>
            <a:off x="451646" y="1131516"/>
            <a:ext cx="4691854" cy="4953049"/>
          </a:xfrm>
        </p:spPr>
        <p:txBody>
          <a:bodyPr>
            <a:normAutofit/>
          </a:bodyPr>
          <a:lstStyle/>
          <a:p>
            <a:r>
              <a:rPr lang="en-GB" sz="1800" b="0" dirty="0">
                <a:latin typeface="+mn-lt"/>
              </a:rPr>
              <a:t>To view an order, you first need to search for it on Business </a:t>
            </a:r>
            <a:r>
              <a:rPr lang="en-GB" sz="1800" b="0" dirty="0" smtClean="0">
                <a:latin typeface="+mn-lt"/>
              </a:rPr>
              <a:t>Zone.</a:t>
            </a:r>
            <a:endParaRPr lang="en-GB" sz="1800" b="0" dirty="0">
              <a:latin typeface="+mn-lt"/>
            </a:endParaRPr>
          </a:p>
          <a:p>
            <a:endParaRPr lang="en-GB" sz="1600" dirty="0" smtClean="0">
              <a:solidFill>
                <a:schemeClr val="accent2"/>
              </a:solidFill>
            </a:endParaRPr>
          </a:p>
          <a:p>
            <a:r>
              <a:rPr lang="en-GB" sz="1600" dirty="0" smtClean="0">
                <a:solidFill>
                  <a:schemeClr val="accent2"/>
                </a:solidFill>
              </a:rPr>
              <a:t>Step </a:t>
            </a:r>
            <a:r>
              <a:rPr lang="en-GB" sz="1600" dirty="0">
                <a:solidFill>
                  <a:schemeClr val="accent2"/>
                </a:solidFill>
              </a:rPr>
              <a:t>1: Logging In</a:t>
            </a:r>
          </a:p>
          <a:p>
            <a:endParaRPr lang="en-GB" sz="1600" dirty="0">
              <a:solidFill>
                <a:schemeClr val="accent2"/>
              </a:solidFill>
            </a:endParaRPr>
          </a:p>
          <a:p>
            <a:pPr marL="285750" indent="-285750">
              <a:buFont typeface="Arial" panose="020B0604020202020204" pitchFamily="34" charset="0"/>
              <a:buChar char="•"/>
            </a:pPr>
            <a:r>
              <a:rPr lang="en-GB" sz="1800" b="0" dirty="0">
                <a:latin typeface="+mn-lt"/>
              </a:rPr>
              <a:t>Go 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5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an order</a:t>
            </a:r>
            <a:endParaRPr lang="en-US" dirty="0"/>
          </a:p>
        </p:txBody>
      </p:sp>
      <p:sp>
        <p:nvSpPr>
          <p:cNvPr id="3" name="Content Placeholder 2"/>
          <p:cNvSpPr>
            <a:spLocks noGrp="1"/>
          </p:cNvSpPr>
          <p:nvPr>
            <p:ph idx="1"/>
          </p:nvPr>
        </p:nvSpPr>
        <p:spPr>
          <a:xfrm>
            <a:off x="451645" y="1131516"/>
            <a:ext cx="4806155" cy="4953049"/>
          </a:xfrm>
        </p:spPr>
        <p:txBody>
          <a:bodyPr>
            <a:normAutofit lnSpcReduction="10000"/>
          </a:bodyPr>
          <a:lstStyle/>
          <a:p>
            <a:r>
              <a:rPr lang="en-GB" sz="1600" dirty="0">
                <a:solidFill>
                  <a:schemeClr val="accent2"/>
                </a:solidFill>
              </a:rPr>
              <a:t>Step 2: Searching</a:t>
            </a:r>
          </a:p>
          <a:p>
            <a:endParaRPr lang="en-GB" sz="1800" b="0" dirty="0">
              <a:latin typeface="+mn-lt"/>
            </a:endParaRPr>
          </a:p>
          <a:p>
            <a:r>
              <a:rPr lang="en-GB" sz="1800" b="0" dirty="0">
                <a:latin typeface="+mn-lt"/>
              </a:rPr>
              <a:t>There’s a lot of different ways you can search for an order in Business Zone. The easiest way is by entering your order reference in the search bar. </a:t>
            </a:r>
          </a:p>
          <a:p>
            <a:endParaRPr lang="en-GB" sz="1800" b="0" dirty="0">
              <a:latin typeface="+mn-lt"/>
            </a:endParaRPr>
          </a:p>
          <a:p>
            <a:pPr marL="342900" indent="-342900">
              <a:buFont typeface="+mj-lt"/>
              <a:buAutoNum type="arabicPeriod"/>
            </a:pPr>
            <a:r>
              <a:rPr lang="en-GB" sz="1800" b="0" dirty="0" smtClean="0">
                <a:latin typeface="+mn-lt"/>
              </a:rPr>
              <a:t>Clicking ‘View Details’ will take to directly into the View Order journey</a:t>
            </a:r>
          </a:p>
          <a:p>
            <a:pPr marL="342900" indent="-342900">
              <a:buFont typeface="+mj-lt"/>
              <a:buAutoNum type="arabicPeriod"/>
            </a:pPr>
            <a:r>
              <a:rPr lang="en-GB" sz="1800" b="0" dirty="0" smtClean="0">
                <a:latin typeface="+mn-lt"/>
              </a:rPr>
              <a:t>Alternatively, click </a:t>
            </a:r>
            <a:r>
              <a:rPr lang="en-GB" sz="1800" b="0" dirty="0">
                <a:latin typeface="+mn-lt"/>
              </a:rPr>
              <a:t>on the reference number to </a:t>
            </a:r>
            <a:r>
              <a:rPr lang="en-GB" sz="1800" b="0" dirty="0" smtClean="0">
                <a:latin typeface="+mn-lt"/>
              </a:rPr>
              <a:t>see the </a:t>
            </a:r>
            <a:r>
              <a:rPr lang="en-GB" sz="1800" b="0" dirty="0">
                <a:latin typeface="+mn-lt"/>
              </a:rPr>
              <a:t>order quick view</a:t>
            </a:r>
          </a:p>
          <a:p>
            <a:pPr marL="342900" indent="-342900">
              <a:buFont typeface="+mj-lt"/>
              <a:buAutoNum type="arabicPeriod"/>
            </a:pPr>
            <a:r>
              <a:rPr lang="en-GB" sz="1800" b="0" dirty="0" smtClean="0">
                <a:latin typeface="+mn-lt"/>
              </a:rPr>
              <a:t>From the </a:t>
            </a:r>
            <a:r>
              <a:rPr lang="en-GB" sz="1800" b="0" dirty="0" err="1" smtClean="0">
                <a:latin typeface="+mn-lt"/>
              </a:rPr>
              <a:t>quickview</a:t>
            </a:r>
            <a:r>
              <a:rPr lang="en-GB" sz="1800" b="0" dirty="0" smtClean="0">
                <a:latin typeface="+mn-lt"/>
              </a:rPr>
              <a:t>, click ‘View Details’ in the actions dropdown.</a:t>
            </a:r>
          </a:p>
          <a:p>
            <a:endParaRPr lang="en-GB" sz="1800" b="0" dirty="0">
              <a:latin typeface="+mn-lt"/>
            </a:endParaRPr>
          </a:p>
          <a:p>
            <a:r>
              <a:rPr lang="en-GB" sz="1800" b="0" dirty="0" smtClean="0">
                <a:latin typeface="+mn-lt"/>
              </a:rPr>
              <a:t>You </a:t>
            </a:r>
            <a:r>
              <a:rPr lang="en-GB" sz="1800" b="0" dirty="0">
                <a:latin typeface="+mn-lt"/>
              </a:rPr>
              <a:t>can also find the order by using the filters on the orders section of the Overview page and on My orders </a:t>
            </a:r>
            <a:r>
              <a:rPr lang="en-GB" sz="1800" b="0" dirty="0" smtClean="0">
                <a:latin typeface="+mn-lt"/>
              </a:rPr>
              <a:t>page. Please see the Business Zone guide for more details.</a:t>
            </a:r>
            <a:endParaRPr lang="en-GB" sz="1800" b="0" dirty="0" smtClean="0">
              <a:latin typeface="+mn-lt"/>
            </a:endParaRPr>
          </a:p>
          <a:p>
            <a:endParaRPr lang="en-US" sz="1729" dirty="0"/>
          </a:p>
          <a:p>
            <a:endParaRPr lang="en-US" sz="1729" dirty="0"/>
          </a:p>
        </p:txBody>
      </p:sp>
      <p:pic>
        <p:nvPicPr>
          <p:cNvPr id="4" name="Picture 3"/>
          <p:cNvPicPr>
            <a:picLocks noChangeAspect="1"/>
          </p:cNvPicPr>
          <p:nvPr/>
        </p:nvPicPr>
        <p:blipFill rotWithShape="1">
          <a:blip r:embed="rId2"/>
          <a:srcRect t="22156"/>
          <a:stretch/>
        </p:blipFill>
        <p:spPr>
          <a:xfrm>
            <a:off x="5403608" y="1131516"/>
            <a:ext cx="6412154" cy="1439069"/>
          </a:xfrm>
          <a:prstGeom prst="rect">
            <a:avLst/>
          </a:prstGeom>
          <a:ln>
            <a:solidFill>
              <a:schemeClr val="tx1"/>
            </a:solidFill>
          </a:ln>
          <a:effectLst>
            <a:outerShdw blurRad="50800" dist="38100" dir="2700000" algn="tl" rotWithShape="0">
              <a:prstClr val="black">
                <a:alpha val="40000"/>
              </a:prstClr>
            </a:outerShdw>
          </a:effectLst>
        </p:spPr>
      </p:pic>
      <p:sp>
        <p:nvSpPr>
          <p:cNvPr id="7" name="Oval 6"/>
          <p:cNvSpPr/>
          <p:nvPr/>
        </p:nvSpPr>
        <p:spPr>
          <a:xfrm>
            <a:off x="9037164" y="2094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8" name="Oval 7"/>
          <p:cNvSpPr/>
          <p:nvPr/>
        </p:nvSpPr>
        <p:spPr>
          <a:xfrm>
            <a:off x="6983923" y="2094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pic>
        <p:nvPicPr>
          <p:cNvPr id="6" name="Picture 5"/>
          <p:cNvPicPr>
            <a:picLocks noChangeAspect="1"/>
          </p:cNvPicPr>
          <p:nvPr/>
        </p:nvPicPr>
        <p:blipFill>
          <a:blip r:embed="rId3"/>
          <a:stretch>
            <a:fillRect/>
          </a:stretch>
        </p:blipFill>
        <p:spPr>
          <a:xfrm>
            <a:off x="5422091" y="2801257"/>
            <a:ext cx="3360125" cy="3048113"/>
          </a:xfrm>
          <a:prstGeom prst="rect">
            <a:avLst/>
          </a:prstGeom>
          <a:ln>
            <a:solidFill>
              <a:schemeClr val="tx1"/>
            </a:solidFill>
          </a:ln>
          <a:effectLst>
            <a:outerShdw blurRad="50800" dist="38100" dir="2700000" algn="tl" rotWithShape="0">
              <a:prstClr val="black">
                <a:alpha val="40000"/>
              </a:prstClr>
            </a:outerShdw>
          </a:effectLst>
        </p:spPr>
      </p:pic>
      <p:sp>
        <p:nvSpPr>
          <p:cNvPr id="11" name="Oval 10"/>
          <p:cNvSpPr/>
          <p:nvPr/>
        </p:nvSpPr>
        <p:spPr>
          <a:xfrm>
            <a:off x="6586064" y="509778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8242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6.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FXKM3USVKQV5-12-230641</_dlc_DocId>
    <_dlc_DocIdUrl xmlns="e0e35bac-e255-4a69-af54-5f01336af94f">
      <Url>https://office.bt.com/sites/btwholesaleproducts/_layouts/DocIdRedir.aspx?ID=FXKM3USVKQV5-12-230641</Url>
      <Description>FXKM3USVKQV5-12-230641</Description>
    </_dlc_DocIdUrl>
  </documentManagement>
</p:properties>
</file>

<file path=customXml/itemProps1.xml><?xml version="1.0" encoding="utf-8"?>
<ds:datastoreItem xmlns:ds="http://schemas.openxmlformats.org/officeDocument/2006/customXml" ds:itemID="{BE3999AA-2557-4079-83BB-C691CC0F3A32}"/>
</file>

<file path=customXml/itemProps2.xml><?xml version="1.0" encoding="utf-8"?>
<ds:datastoreItem xmlns:ds="http://schemas.openxmlformats.org/officeDocument/2006/customXml" ds:itemID="{61284BFA-8ECE-4D4D-BC5F-8783ED16A78E}"/>
</file>

<file path=customXml/itemProps3.xml><?xml version="1.0" encoding="utf-8"?>
<ds:datastoreItem xmlns:ds="http://schemas.openxmlformats.org/officeDocument/2006/customXml" ds:itemID="{7B4431B2-E971-4C23-B02E-4D956B95CA4F}"/>
</file>

<file path=customXml/itemProps4.xml><?xml version="1.0" encoding="utf-8"?>
<ds:datastoreItem xmlns:ds="http://schemas.openxmlformats.org/officeDocument/2006/customXml" ds:itemID="{7CC5A454-D4FF-44B2-9566-D96F162AB3D3}"/>
</file>

<file path=customXml/itemProps5.xml><?xml version="1.0" encoding="utf-8"?>
<ds:datastoreItem xmlns:ds="http://schemas.openxmlformats.org/officeDocument/2006/customXml" ds:itemID="{43ACBE0C-AC66-4F21-BFFF-89A65B8EAD7C}"/>
</file>

<file path=customXml/itemProps6.xml><?xml version="1.0" encoding="utf-8"?>
<ds:datastoreItem xmlns:ds="http://schemas.openxmlformats.org/officeDocument/2006/customXml" ds:itemID="{BDB5D5CC-B2CB-4505-BB9F-C0188E3D8F4D}"/>
</file>

<file path=docProps/app.xml><?xml version="1.0" encoding="utf-8"?>
<Properties xmlns="http://schemas.openxmlformats.org/officeDocument/2006/extended-properties" xmlns:vt="http://schemas.openxmlformats.org/officeDocument/2006/docPropsVTypes">
  <Template>Wholesale_ppt_widescreen_girl(calibri)v2</Template>
  <TotalTime>13733</TotalTime>
  <Words>1162</Words>
  <Application>Microsoft Office PowerPoint</Application>
  <PresentationFormat>Custom</PresentationFormat>
  <Paragraphs>161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BT Font</vt:lpstr>
      <vt:lpstr>BT Font Light</vt:lpstr>
      <vt:lpstr>Calibri</vt:lpstr>
      <vt:lpstr>Calibri Light</vt:lpstr>
      <vt:lpstr>Wingdings</vt:lpstr>
      <vt:lpstr>BT_ppt_widescreen_mountain(calibri)</vt:lpstr>
      <vt:lpstr> Ethernet – View Order</vt:lpstr>
      <vt:lpstr>Contents</vt:lpstr>
      <vt:lpstr>Version Control</vt:lpstr>
      <vt:lpstr>Pre-Requisites</vt:lpstr>
      <vt:lpstr>Introduction</vt:lpstr>
      <vt:lpstr>View Order Layout</vt:lpstr>
      <vt:lpstr>View Order Layout</vt:lpstr>
      <vt:lpstr>Searching for an order</vt:lpstr>
      <vt:lpstr>Searching for an order</vt:lpstr>
      <vt:lpstr>Viewing your order details</vt:lpstr>
      <vt:lpstr>Viewing your order details</vt:lpstr>
      <vt:lpstr>Viewing your order details</vt:lpstr>
      <vt:lpstr>Viewing your order details</vt:lpstr>
      <vt:lpstr>Viewing your order details</vt:lpstr>
      <vt:lpstr>Viewing your order details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152</cp:revision>
  <dcterms:created xsi:type="dcterms:W3CDTF">2017-11-04T08:36:27Z</dcterms:created>
  <dcterms:modified xsi:type="dcterms:W3CDTF">2018-04-30T12:47:16Z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7dca69b1-90c4-4f69-a41e-94e0fa0b54f5</vt:lpwstr>
  </property>
</Properties>
</file>