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5"/>
  </p:notesMasterIdLst>
  <p:sldIdLst>
    <p:sldId id="292" r:id="rId8"/>
    <p:sldId id="294" r:id="rId9"/>
    <p:sldId id="295" r:id="rId10"/>
    <p:sldId id="303" r:id="rId11"/>
    <p:sldId id="307" r:id="rId12"/>
    <p:sldId id="308" r:id="rId13"/>
    <p:sldId id="309" r:id="rId14"/>
    <p:sldId id="310" r:id="rId15"/>
    <p:sldId id="311" r:id="rId16"/>
    <p:sldId id="312" r:id="rId17"/>
    <p:sldId id="313" r:id="rId18"/>
    <p:sldId id="318" r:id="rId19"/>
    <p:sldId id="319" r:id="rId20"/>
    <p:sldId id="320" r:id="rId21"/>
    <p:sldId id="321" r:id="rId22"/>
    <p:sldId id="322" r:id="rId23"/>
    <p:sldId id="257" r:id="rId24"/>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16/05/2018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a16="http://schemas.microsoft.com/office/drawing/2014/main" xmlns=""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a16="http://schemas.microsoft.com/office/drawing/2014/main" xmlns=""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twholesale.com/"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a16="http://schemas.microsoft.com/office/drawing/2014/main" xmlns="" id="{226863DD-BEA9-4A40-A432-142D2340EA74}"/>
              </a:ext>
            </a:extLst>
          </p:cNvPr>
          <p:cNvSpPr>
            <a:spLocks noGrp="1"/>
          </p:cNvSpPr>
          <p:nvPr>
            <p:ph type="ctrTitle"/>
          </p:nvPr>
        </p:nvSpPr>
        <p:spPr>
          <a:xfrm>
            <a:off x="504000" y="2484164"/>
            <a:ext cx="9288220" cy="575835"/>
          </a:xfrm>
        </p:spPr>
        <p:txBody>
          <a:bodyPr/>
          <a:lstStyle/>
          <a:p>
            <a:r>
              <a:rPr lang="en-GB" dirty="0"/>
              <a:t>How to run the standalone diagnostics test</a:t>
            </a:r>
          </a:p>
        </p:txBody>
      </p:sp>
      <p:sp>
        <p:nvSpPr>
          <p:cNvPr id="8" name="Subtitle 7">
            <a:extLst>
              <a:ext uri="{FF2B5EF4-FFF2-40B4-BE49-F238E27FC236}">
                <a16:creationId xmlns:a16="http://schemas.microsoft.com/office/drawing/2014/main" xmlns="" id="{6509E338-C459-4E85-BA08-BFD3573C8317}"/>
              </a:ext>
            </a:extLst>
          </p:cNvPr>
          <p:cNvSpPr>
            <a:spLocks noGrp="1"/>
          </p:cNvSpPr>
          <p:nvPr>
            <p:ph type="subTitle" idx="1"/>
          </p:nvPr>
        </p:nvSpPr>
        <p:spPr/>
        <p:txBody>
          <a:bodyPr/>
          <a:lstStyle/>
          <a:p>
            <a:r>
              <a:rPr lang="en-US" dirty="0"/>
              <a:t>BT Wholesale Online</a:t>
            </a:r>
          </a:p>
          <a:p>
            <a:r>
              <a:rPr lang="en-US" dirty="0" smtClean="0"/>
              <a:t>V1</a:t>
            </a:r>
            <a:endParaRPr lang="en-US" dirty="0"/>
          </a:p>
        </p:txBody>
      </p:sp>
      <p:sp>
        <p:nvSpPr>
          <p:cNvPr id="5" name="Footer Placeholder 1">
            <a:extLst>
              <a:ext uri="{FF2B5EF4-FFF2-40B4-BE49-F238E27FC236}">
                <a16:creationId xmlns:a16="http://schemas.microsoft.com/office/drawing/2014/main" xmlns=""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46733" y="1188021"/>
            <a:ext cx="7112790" cy="252028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2. Search for your service</a:t>
            </a:r>
            <a:endParaRPr lang="en-GB" sz="1600" b="1" dirty="0">
              <a:solidFill>
                <a:schemeClr val="accent2"/>
              </a:solidFill>
              <a:latin typeface="+mj-lt"/>
            </a:endParaRPr>
          </a:p>
          <a:p>
            <a:endParaRPr lang="en-GB" sz="1600" dirty="0" smtClean="0"/>
          </a:p>
          <a:p>
            <a:r>
              <a:rPr lang="en-GB" sz="1600" dirty="0" smtClean="0"/>
              <a:t>Enter the service reference in the search field, then click the magnifying glass.</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10</a:t>
            </a:fld>
            <a:endParaRPr lang="en-GB"/>
          </a:p>
        </p:txBody>
      </p:sp>
      <p:sp>
        <p:nvSpPr>
          <p:cNvPr id="8" name="Rectangle 7"/>
          <p:cNvSpPr/>
          <p:nvPr/>
        </p:nvSpPr>
        <p:spPr>
          <a:xfrm>
            <a:off x="10728324" y="2484165"/>
            <a:ext cx="432048" cy="326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606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07102" y="1166525"/>
            <a:ext cx="6993594" cy="333386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 – alternative route</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a:t>
            </a:r>
            <a:endParaRPr lang="en-GB" sz="1600" b="1" dirty="0">
              <a:solidFill>
                <a:schemeClr val="accent2"/>
              </a:solidFill>
              <a:latin typeface="+mj-lt"/>
            </a:endParaRPr>
          </a:p>
          <a:p>
            <a:endParaRPr lang="en-GB" sz="1600" dirty="0" smtClean="0"/>
          </a:p>
          <a:p>
            <a:r>
              <a:rPr lang="en-GB" sz="1600" dirty="0" smtClean="0"/>
              <a:t>Business Zone will now check to see if there’s any open faults on your service.</a:t>
            </a:r>
          </a:p>
          <a:p>
            <a:endParaRPr lang="en-GB" sz="1600" dirty="0"/>
          </a:p>
          <a:p>
            <a:r>
              <a:rPr lang="en-GB" sz="1600" dirty="0" smtClean="0"/>
              <a:t>If there are, you’ll be presented with the fault reference and a shortcut to see the fault details.</a:t>
            </a:r>
          </a:p>
          <a:p>
            <a:endParaRPr lang="en-GB" sz="1600" dirty="0"/>
          </a:p>
          <a:p>
            <a:r>
              <a:rPr lang="en-GB" sz="1600" dirty="0" smtClean="0"/>
              <a:t>We’ll also show you details of recent faults raised on your service to help you diagnose repeat faults.</a:t>
            </a:r>
          </a:p>
          <a:p>
            <a:endParaRPr lang="en-GB" sz="1600" dirty="0"/>
          </a:p>
          <a:p>
            <a:r>
              <a:rPr lang="en-GB" sz="1600" dirty="0" smtClean="0"/>
              <a:t>If you wish to diagnose your service further, click the diagnose button.</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11</a:t>
            </a:fld>
            <a:endParaRPr lang="en-GB"/>
          </a:p>
        </p:txBody>
      </p:sp>
      <p:sp>
        <p:nvSpPr>
          <p:cNvPr id="8" name="Rectangle 7"/>
          <p:cNvSpPr/>
          <p:nvPr/>
        </p:nvSpPr>
        <p:spPr>
          <a:xfrm>
            <a:off x="4823668" y="3780309"/>
            <a:ext cx="17281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864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03923" y="1116013"/>
            <a:ext cx="7662440" cy="451688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Running the standalone </a:t>
            </a:r>
            <a:r>
              <a:rPr lang="en-GB" dirty="0" smtClean="0"/>
              <a:t>diagnostic test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There’s a number of features on the diagnostics screen.</a:t>
            </a:r>
          </a:p>
          <a:p>
            <a:endParaRPr lang="en-GB" sz="1600" dirty="0"/>
          </a:p>
          <a:p>
            <a:pPr marL="342900" indent="-342900">
              <a:buAutoNum type="arabicPeriod"/>
            </a:pPr>
            <a:r>
              <a:rPr lang="en-GB" sz="1600" dirty="0" smtClean="0"/>
              <a:t>The view diagnostic table button will take you to the page where all your diagnostic tests are displayed.</a:t>
            </a:r>
          </a:p>
          <a:p>
            <a:pPr marL="342900" indent="-342900">
              <a:buAutoNum type="arabicPeriod"/>
            </a:pPr>
            <a:r>
              <a:rPr lang="en-GB" sz="1600" dirty="0" smtClean="0"/>
              <a:t>The view details option will show you details for the circuit such as the from and to address.</a:t>
            </a:r>
          </a:p>
          <a:p>
            <a:pPr marL="342900" indent="-342900">
              <a:buAutoNum type="arabicPeriod"/>
            </a:pPr>
            <a:r>
              <a:rPr lang="en-GB" sz="1600" dirty="0" smtClean="0"/>
              <a:t>To run the test, first select standalone diagnostics from the dropdown.</a:t>
            </a:r>
          </a:p>
          <a:p>
            <a:pPr marL="342900" indent="-342900">
              <a:buAutoNum type="arabicPeriod"/>
            </a:pPr>
            <a:r>
              <a:rPr lang="en-GB" sz="1600" dirty="0" smtClean="0"/>
              <a:t>Then click run test.</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12</a:t>
            </a:fld>
            <a:endParaRPr lang="en-GB"/>
          </a:p>
        </p:txBody>
      </p:sp>
      <p:sp>
        <p:nvSpPr>
          <p:cNvPr id="10" name="Oval 9"/>
          <p:cNvSpPr/>
          <p:nvPr/>
        </p:nvSpPr>
        <p:spPr>
          <a:xfrm>
            <a:off x="4259686" y="284420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1" name="Oval 10"/>
          <p:cNvSpPr/>
          <p:nvPr/>
        </p:nvSpPr>
        <p:spPr>
          <a:xfrm>
            <a:off x="5837167" y="3420269"/>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2" name="Oval 11"/>
          <p:cNvSpPr/>
          <p:nvPr/>
        </p:nvSpPr>
        <p:spPr>
          <a:xfrm>
            <a:off x="4259686" y="4064021"/>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3" name="Oval 12"/>
          <p:cNvSpPr/>
          <p:nvPr/>
        </p:nvSpPr>
        <p:spPr>
          <a:xfrm>
            <a:off x="4269470" y="4718030"/>
            <a:ext cx="278248"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Tree>
    <p:extLst>
      <p:ext uri="{BB962C8B-B14F-4D97-AF65-F5344CB8AC3E}">
        <p14:creationId xmlns:p14="http://schemas.microsoft.com/office/powerpoint/2010/main" val="353511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23956" y="1030647"/>
            <a:ext cx="7275898" cy="506727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Running the standalone </a:t>
            </a:r>
            <a:r>
              <a:rPr lang="en-GB" dirty="0" smtClean="0"/>
              <a:t>diagnostic test</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You’ll now receive a notification that the test is being ran.</a:t>
            </a:r>
          </a:p>
          <a:p>
            <a:endParaRPr lang="en-GB" sz="1600" dirty="0"/>
          </a:p>
          <a:p>
            <a:r>
              <a:rPr lang="en-GB" sz="1600" dirty="0" smtClean="0"/>
              <a:t>To see the result, click ‘View diagnostics table’.</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13</a:t>
            </a:fld>
            <a:endParaRPr lang="en-GB"/>
          </a:p>
        </p:txBody>
      </p:sp>
      <p:sp>
        <p:nvSpPr>
          <p:cNvPr id="7" name="Rectangle 6"/>
          <p:cNvSpPr/>
          <p:nvPr/>
        </p:nvSpPr>
        <p:spPr>
          <a:xfrm>
            <a:off x="5111700" y="4644405"/>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38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Diagnostic test results</a:t>
            </a:r>
            <a:endParaRPr lang="en-US" dirty="0"/>
          </a:p>
        </p:txBody>
      </p:sp>
      <p:sp>
        <p:nvSpPr>
          <p:cNvPr id="3" name="Content Placeholder 2"/>
          <p:cNvSpPr>
            <a:spLocks noGrp="1"/>
          </p:cNvSpPr>
          <p:nvPr>
            <p:ph idx="1"/>
          </p:nvPr>
        </p:nvSpPr>
        <p:spPr>
          <a:xfrm>
            <a:off x="504000" y="1188021"/>
            <a:ext cx="3743604" cy="4464000"/>
          </a:xfrm>
        </p:spPr>
        <p:txBody>
          <a:bodyPr/>
          <a:lstStyle/>
          <a:p>
            <a:r>
              <a:rPr lang="en-GB" sz="1600" dirty="0" smtClean="0"/>
              <a:t>The diagnostics table will show test results ran in the last 2 weeks.</a:t>
            </a:r>
          </a:p>
          <a:p>
            <a:endParaRPr lang="en-GB" sz="1600" dirty="0"/>
          </a:p>
          <a:p>
            <a:r>
              <a:rPr lang="en-GB" sz="1600" dirty="0" smtClean="0"/>
              <a:t>Locate the test that you have just ran on the table. Note, the most recent tests are shown at the top of the table.</a:t>
            </a:r>
          </a:p>
          <a:p>
            <a:endParaRPr lang="en-GB" sz="1600" dirty="0"/>
          </a:p>
          <a:p>
            <a:r>
              <a:rPr lang="en-GB" sz="1600" dirty="0" smtClean="0"/>
              <a:t>To see the results in more detail, click the diagnose reference.</a:t>
            </a:r>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14</a:t>
            </a:fld>
            <a:endParaRPr lang="en-GB"/>
          </a:p>
        </p:txBody>
      </p:sp>
      <p:sp>
        <p:nvSpPr>
          <p:cNvPr id="7" name="Rectangle 6"/>
          <p:cNvSpPr/>
          <p:nvPr/>
        </p:nvSpPr>
        <p:spPr>
          <a:xfrm>
            <a:off x="5111700" y="4644405"/>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4515133" y="1166525"/>
            <a:ext cx="7220867" cy="4433481"/>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p:cNvSpPr/>
          <p:nvPr/>
        </p:nvSpPr>
        <p:spPr>
          <a:xfrm>
            <a:off x="4535636" y="4124443"/>
            <a:ext cx="927720" cy="2319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0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Diagnostic test results</a:t>
            </a:r>
            <a:endParaRPr lang="en-US" dirty="0"/>
          </a:p>
        </p:txBody>
      </p:sp>
      <p:sp>
        <p:nvSpPr>
          <p:cNvPr id="3" name="Content Placeholder 2"/>
          <p:cNvSpPr>
            <a:spLocks noGrp="1"/>
          </p:cNvSpPr>
          <p:nvPr>
            <p:ph idx="1"/>
          </p:nvPr>
        </p:nvSpPr>
        <p:spPr>
          <a:xfrm>
            <a:off x="504000" y="1188021"/>
            <a:ext cx="5255772" cy="4464000"/>
          </a:xfrm>
        </p:spPr>
        <p:txBody>
          <a:bodyPr/>
          <a:lstStyle/>
          <a:p>
            <a:r>
              <a:rPr lang="en-GB" sz="1600" dirty="0" smtClean="0"/>
              <a:t>1. Here you can see the test outcome.</a:t>
            </a:r>
          </a:p>
          <a:p>
            <a:endParaRPr lang="en-GB" sz="1600" dirty="0"/>
          </a:p>
          <a:p>
            <a:r>
              <a:rPr lang="en-GB" sz="1600" dirty="0" smtClean="0"/>
              <a:t>Possible outcomes are:</a:t>
            </a:r>
          </a:p>
          <a:p>
            <a:r>
              <a:rPr lang="en-GB" sz="1600" b="1" dirty="0" smtClean="0"/>
              <a:t>Pass</a:t>
            </a:r>
            <a:r>
              <a:rPr lang="en-GB" sz="1600" dirty="0" smtClean="0"/>
              <a:t> – No fault was found on the service</a:t>
            </a:r>
          </a:p>
          <a:p>
            <a:r>
              <a:rPr lang="en-GB" sz="1600" b="1" dirty="0" smtClean="0"/>
              <a:t>Fail</a:t>
            </a:r>
            <a:r>
              <a:rPr lang="en-GB" sz="1600" dirty="0" smtClean="0"/>
              <a:t> – A fault was found on the service</a:t>
            </a:r>
          </a:p>
          <a:p>
            <a:r>
              <a:rPr lang="en-GB" sz="1600" b="1" dirty="0" smtClean="0"/>
              <a:t>Inconclusive</a:t>
            </a:r>
            <a:r>
              <a:rPr lang="en-GB" sz="1600" dirty="0" smtClean="0"/>
              <a:t> – We can’t conclusively tell if a fault is on the service</a:t>
            </a:r>
          </a:p>
          <a:p>
            <a:r>
              <a:rPr lang="en-GB" sz="1600" b="1" dirty="0" smtClean="0"/>
              <a:t>Time out/Premature Termination  </a:t>
            </a:r>
            <a:r>
              <a:rPr lang="en-GB" sz="1600" dirty="0" smtClean="0"/>
              <a:t>– The test failed to run</a:t>
            </a:r>
          </a:p>
          <a:p>
            <a:endParaRPr lang="en-GB" sz="1600" dirty="0"/>
          </a:p>
          <a:p>
            <a:r>
              <a:rPr lang="en-GB" sz="1600" dirty="0" smtClean="0"/>
              <a:t>2. You can re-test the service here or raise a fault</a:t>
            </a:r>
          </a:p>
          <a:p>
            <a:r>
              <a:rPr lang="en-GB" sz="1600" dirty="0" smtClean="0"/>
              <a:t>3. The ‘See historic tests on this service’ option will take you to the diagnostics table with a filter applied showing only tests ran on this service.</a:t>
            </a:r>
          </a:p>
          <a:p>
            <a:r>
              <a:rPr lang="en-GB" sz="1600" dirty="0" smtClean="0"/>
              <a:t>4. The diagnostic test details section will provide you more details about the result. If a fault was found, the diagram will tell you where in the network it occurred.</a:t>
            </a:r>
          </a:p>
          <a:p>
            <a:r>
              <a:rPr lang="en-GB" sz="1600" dirty="0" smtClean="0"/>
              <a:t>5. You can download your diagnostic test results as a PDF here.</a:t>
            </a:r>
          </a:p>
          <a:p>
            <a:endParaRPr lang="en-GB" sz="1600" dirty="0"/>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15</a:t>
            </a:fld>
            <a:endParaRPr lang="en-GB"/>
          </a:p>
        </p:txBody>
      </p:sp>
      <p:pic>
        <p:nvPicPr>
          <p:cNvPr id="6" name="Picture 5"/>
          <p:cNvPicPr>
            <a:picLocks noChangeAspect="1"/>
          </p:cNvPicPr>
          <p:nvPr/>
        </p:nvPicPr>
        <p:blipFill>
          <a:blip r:embed="rId2"/>
          <a:stretch>
            <a:fillRect/>
          </a:stretch>
        </p:blipFill>
        <p:spPr>
          <a:xfrm>
            <a:off x="6120000" y="1027956"/>
            <a:ext cx="5743118" cy="5632673"/>
          </a:xfrm>
          <a:prstGeom prst="rect">
            <a:avLst/>
          </a:prstGeom>
          <a:ln>
            <a:solidFill>
              <a:schemeClr val="tx1"/>
            </a:solidFill>
          </a:ln>
          <a:effectLst>
            <a:outerShdw blurRad="50800" dist="38100" dir="2700000" algn="tl" rotWithShape="0">
              <a:prstClr val="black">
                <a:alpha val="40000"/>
              </a:prstClr>
            </a:outerShdw>
          </a:effectLst>
        </p:spPr>
      </p:pic>
      <p:sp>
        <p:nvSpPr>
          <p:cNvPr id="9" name="Oval 8"/>
          <p:cNvSpPr/>
          <p:nvPr/>
        </p:nvSpPr>
        <p:spPr>
          <a:xfrm>
            <a:off x="5903788" y="147605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0" name="Oval 9"/>
          <p:cNvSpPr/>
          <p:nvPr/>
        </p:nvSpPr>
        <p:spPr>
          <a:xfrm>
            <a:off x="6191820" y="221218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1" name="Oval 10"/>
          <p:cNvSpPr/>
          <p:nvPr/>
        </p:nvSpPr>
        <p:spPr>
          <a:xfrm>
            <a:off x="6238599" y="266027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2" name="Oval 11"/>
          <p:cNvSpPr/>
          <p:nvPr/>
        </p:nvSpPr>
        <p:spPr>
          <a:xfrm>
            <a:off x="5838935" y="4212357"/>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13" name="Oval 12"/>
          <p:cNvSpPr/>
          <p:nvPr/>
        </p:nvSpPr>
        <p:spPr>
          <a:xfrm>
            <a:off x="10872340" y="618924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a:t>
            </a:r>
            <a:endParaRPr lang="en-GB" dirty="0"/>
          </a:p>
        </p:txBody>
      </p:sp>
    </p:spTree>
    <p:extLst>
      <p:ext uri="{BB962C8B-B14F-4D97-AF65-F5344CB8AC3E}">
        <p14:creationId xmlns:p14="http://schemas.microsoft.com/office/powerpoint/2010/main" val="429193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37890" y="1188021"/>
            <a:ext cx="6258586" cy="462835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GB" dirty="0"/>
              <a:t>Diagnostic test results</a:t>
            </a:r>
            <a:endParaRPr lang="en-US" dirty="0"/>
          </a:p>
        </p:txBody>
      </p:sp>
      <p:sp>
        <p:nvSpPr>
          <p:cNvPr id="3" name="Content Placeholder 2"/>
          <p:cNvSpPr>
            <a:spLocks noGrp="1"/>
          </p:cNvSpPr>
          <p:nvPr>
            <p:ph idx="1"/>
          </p:nvPr>
        </p:nvSpPr>
        <p:spPr>
          <a:xfrm>
            <a:off x="504000" y="1188021"/>
            <a:ext cx="5255772" cy="4464000"/>
          </a:xfrm>
        </p:spPr>
        <p:txBody>
          <a:bodyPr/>
          <a:lstStyle/>
          <a:p>
            <a:r>
              <a:rPr lang="en-GB" sz="1600" dirty="0" smtClean="0"/>
              <a:t>Scrolling down the screen, you’ll be able to see further diagnostic details.</a:t>
            </a:r>
          </a:p>
          <a:p>
            <a:endParaRPr lang="en-GB" sz="1600" dirty="0"/>
          </a:p>
          <a:p>
            <a:endParaRPr lang="en-GB" sz="1600" dirty="0" smtClean="0"/>
          </a:p>
          <a:p>
            <a:pPr marL="342900" indent="-342900">
              <a:buAutoNum type="arabicPeriod"/>
            </a:pPr>
            <a:endParaRPr lang="en-GB" sz="1600" dirty="0" smtClean="0"/>
          </a:p>
          <a:p>
            <a:pPr marL="342900" indent="-342900">
              <a:buAutoNum type="arabicPeriod"/>
            </a:pPr>
            <a:endParaRPr lang="en-GB" sz="1600" dirty="0" smtClean="0"/>
          </a:p>
          <a:p>
            <a:pPr marL="342900" indent="-342900">
              <a:buAutoNum type="arabicPeriod"/>
            </a:pPr>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16</a:t>
            </a:fld>
            <a:endParaRPr lang="en-GB"/>
          </a:p>
        </p:txBody>
      </p:sp>
    </p:spTree>
    <p:extLst>
      <p:ext uri="{BB962C8B-B14F-4D97-AF65-F5344CB8AC3E}">
        <p14:creationId xmlns:p14="http://schemas.microsoft.com/office/powerpoint/2010/main" val="142653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300000" cy="4464000"/>
          </a:xfrm>
        </p:spPr>
        <p:txBody>
          <a:bodyPr/>
          <a:lstStyle/>
          <a:p>
            <a:r>
              <a:rPr lang="en-GB" b="1" dirty="0">
                <a:solidFill>
                  <a:schemeClr val="accent2"/>
                </a:solidFill>
                <a:latin typeface="+mj-lt"/>
              </a:rPr>
              <a:t>What’s in this User Guide?</a:t>
            </a:r>
          </a:p>
          <a:p>
            <a:r>
              <a:rPr lang="en-GB" dirty="0">
                <a:hlinkClick r:id="rId2" action="ppaction://hlinksldjump"/>
              </a:rPr>
              <a:t>p3 - </a:t>
            </a:r>
            <a:r>
              <a:rPr lang="en-GB" dirty="0">
                <a:hlinkClick r:id="rId3" action="ppaction://hlinksldjump"/>
              </a:rPr>
              <a:t>Version Control</a:t>
            </a:r>
            <a:endParaRPr lang="en-GB" dirty="0"/>
          </a:p>
          <a:p>
            <a:r>
              <a:rPr lang="en-GB" dirty="0">
                <a:hlinkClick r:id="rId2" action="ppaction://hlinksldjump"/>
              </a:rPr>
              <a:t>p4 - Introduction </a:t>
            </a:r>
            <a:endParaRPr lang="en-GB" dirty="0"/>
          </a:p>
          <a:p>
            <a:r>
              <a:rPr lang="en-GB" dirty="0" smtClean="0">
                <a:hlinkClick r:id="rId4" action="ppaction://hlinksldjump"/>
              </a:rPr>
              <a:t>p5 – How to launch the journey</a:t>
            </a:r>
            <a:endParaRPr lang="en-GB" dirty="0" smtClean="0"/>
          </a:p>
          <a:p>
            <a:r>
              <a:rPr lang="en-GB" dirty="0" smtClean="0">
                <a:hlinkClick r:id="rId5" action="ppaction://hlinksldjump"/>
              </a:rPr>
              <a:t>p12 </a:t>
            </a:r>
            <a:r>
              <a:rPr lang="en-GB" dirty="0">
                <a:hlinkClick r:id="rId5" action="ppaction://hlinksldjump"/>
              </a:rPr>
              <a:t>Running the standalone diagnostic </a:t>
            </a:r>
            <a:r>
              <a:rPr lang="en-GB" dirty="0" smtClean="0">
                <a:hlinkClick r:id="rId5" action="ppaction://hlinksldjump"/>
              </a:rPr>
              <a:t>test</a:t>
            </a:r>
            <a:endParaRPr lang="en-GB" dirty="0" smtClean="0"/>
          </a:p>
          <a:p>
            <a:r>
              <a:rPr lang="en-GB" dirty="0" smtClean="0">
                <a:hlinkClick r:id="rId6" action="ppaction://hlinksldjump"/>
              </a:rPr>
              <a:t>p14 Diagnostic test results</a:t>
            </a:r>
            <a:endParaRPr lang="en-GB" dirty="0" smtClean="0"/>
          </a:p>
          <a:p>
            <a:endParaRPr lang="en-US" dirty="0" smtClean="0"/>
          </a:p>
          <a:p>
            <a:endParaRPr lang="en-US" dirty="0"/>
          </a:p>
        </p:txBody>
      </p:sp>
      <p:sp>
        <p:nvSpPr>
          <p:cNvPr id="4" name="Slide Number Placeholder 3">
            <a:extLst>
              <a:ext uri="{FF2B5EF4-FFF2-40B4-BE49-F238E27FC236}">
                <a16:creationId xmlns:a16="http://schemas.microsoft.com/office/drawing/2014/main" xmlns=""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5" name="Picture 4"/>
          <p:cNvPicPr>
            <a:picLocks noChangeAspect="1"/>
          </p:cNvPicPr>
          <p:nvPr/>
        </p:nvPicPr>
        <p:blipFill rotWithShape="1">
          <a:blip r:embed="rId7"/>
          <a:srcRect t="776"/>
          <a:stretch/>
        </p:blipFill>
        <p:spPr>
          <a:xfrm>
            <a:off x="4967684" y="1188020"/>
            <a:ext cx="7018036" cy="45626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736609"/>
              </p:ext>
            </p:extLst>
          </p:nvPr>
        </p:nvGraphicFramePr>
        <p:xfrm>
          <a:off x="503238" y="1511300"/>
          <a:ext cx="11233149" cy="700420"/>
        </p:xfrm>
        <a:graphic>
          <a:graphicData uri="http://schemas.openxmlformats.org/drawingml/2006/table">
            <a:tbl>
              <a:tblPr firstRow="1" bandRow="1">
                <a:tableStyleId>{5C22544A-7EE6-4342-B048-85BDC9FD1C3A}</a:tableStyleId>
              </a:tblPr>
              <a:tblGrid>
                <a:gridCol w="1090998">
                  <a:extLst>
                    <a:ext uri="{9D8B030D-6E8A-4147-A177-3AD203B41FA5}">
                      <a16:colId xmlns:a16="http://schemas.microsoft.com/office/drawing/2014/main" xmlns="" val="20000"/>
                    </a:ext>
                  </a:extLst>
                </a:gridCol>
                <a:gridCol w="6397768">
                  <a:extLst>
                    <a:ext uri="{9D8B030D-6E8A-4147-A177-3AD203B41FA5}">
                      <a16:colId xmlns:a16="http://schemas.microsoft.com/office/drawing/2014/main" xmlns="" val="20001"/>
                    </a:ext>
                  </a:extLst>
                </a:gridCol>
                <a:gridCol w="3744383">
                  <a:extLst>
                    <a:ext uri="{9D8B030D-6E8A-4147-A177-3AD203B41FA5}">
                      <a16:colId xmlns:a16="http://schemas.microsoft.com/office/drawing/2014/main" xmlns=""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a16="http://schemas.microsoft.com/office/drawing/2014/main" xmlns="" val="10000"/>
                  </a:ext>
                </a:extLst>
              </a:tr>
              <a:tr h="344560">
                <a:tc>
                  <a:txBody>
                    <a:bodyPr/>
                    <a:lstStyle/>
                    <a:p>
                      <a:r>
                        <a:rPr lang="en-GB" sz="1500" dirty="0" smtClean="0"/>
                        <a:t>11/03/18</a:t>
                      </a:r>
                      <a:endParaRPr lang="en-GB" sz="1500" dirty="0"/>
                    </a:p>
                  </a:txBody>
                  <a:tcPr marL="124503" marR="124503" marT="60805" marB="60805"/>
                </a:tc>
                <a:tc>
                  <a:txBody>
                    <a:bodyPr/>
                    <a:lstStyle/>
                    <a:p>
                      <a:r>
                        <a:rPr lang="en-GB" sz="1500" dirty="0"/>
                        <a:t>User</a:t>
                      </a:r>
                      <a:r>
                        <a:rPr lang="en-GB" sz="1500" baseline="0" dirty="0"/>
                        <a:t> Guide </a:t>
                      </a:r>
                      <a:r>
                        <a:rPr lang="en-GB" sz="1500" dirty="0"/>
                        <a:t>Published.</a:t>
                      </a:r>
                    </a:p>
                  </a:txBody>
                  <a:tcPr marL="124503" marR="124503" marT="60805" marB="60805"/>
                </a:tc>
                <a:tc>
                  <a:txBody>
                    <a:bodyPr/>
                    <a:lstStyle/>
                    <a:p>
                      <a:r>
                        <a:rPr lang="en-GB" sz="1500" dirty="0"/>
                        <a:t>1</a:t>
                      </a:r>
                    </a:p>
                  </a:txBody>
                  <a:tcPr marL="124503" marR="124503" marT="60805" marB="60805"/>
                </a:tc>
                <a:extLst>
                  <a:ext uri="{0D108BD9-81ED-4DB2-BD59-A6C34878D82A}">
                    <a16:rowId xmlns:a16="http://schemas.microsoft.com/office/drawing/2014/main" xmlns="" val="10001"/>
                  </a:ext>
                </a:extLst>
              </a:tr>
            </a:tbl>
          </a:graphicData>
        </a:graphic>
      </p:graphicFrame>
      <p:sp>
        <p:nvSpPr>
          <p:cNvPr id="3" name="Slide Number Placeholder 2">
            <a:extLst>
              <a:ext uri="{FF2B5EF4-FFF2-40B4-BE49-F238E27FC236}">
                <a16:creationId xmlns:a16="http://schemas.microsoft.com/office/drawing/2014/main" xmlns=""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04000" y="1188021"/>
            <a:ext cx="4895732" cy="4464000"/>
          </a:xfrm>
        </p:spPr>
        <p:txBody>
          <a:bodyPr/>
          <a:lstStyle/>
          <a:p>
            <a:r>
              <a:rPr lang="en-GB" b="1" dirty="0" smtClean="0">
                <a:solidFill>
                  <a:schemeClr val="accent2"/>
                </a:solidFill>
                <a:latin typeface="+mj-lt"/>
              </a:rPr>
              <a:t>Standalone </a:t>
            </a:r>
            <a:r>
              <a:rPr lang="en-GB" b="1" dirty="0">
                <a:solidFill>
                  <a:schemeClr val="accent2"/>
                </a:solidFill>
                <a:latin typeface="+mj-lt"/>
              </a:rPr>
              <a:t>diagnostics</a:t>
            </a:r>
          </a:p>
          <a:p>
            <a:endParaRPr lang="en-GB" dirty="0" smtClean="0"/>
          </a:p>
          <a:p>
            <a:r>
              <a:rPr lang="en-GB" dirty="0" smtClean="0"/>
              <a:t>For Ethernet and Mobile Ethernet, you can perform a standalone diagnostic test. This runs a series of non-intrusive tests on your service and provides you a result highlighting if a fault has been found. </a:t>
            </a:r>
          </a:p>
          <a:p>
            <a:endParaRPr lang="en-GB" dirty="0"/>
          </a:p>
          <a:p>
            <a:r>
              <a:rPr lang="en-GB" dirty="0" smtClean="0"/>
              <a:t>If a fault was found, the results will also tell you the location of the fault. </a:t>
            </a:r>
          </a:p>
          <a:p>
            <a:endParaRPr lang="en-GB" dirty="0"/>
          </a:p>
          <a:p>
            <a:r>
              <a:rPr lang="en-GB" dirty="0" smtClean="0"/>
              <a:t>This test can identify if your service is affected by issues concerning </a:t>
            </a:r>
            <a:r>
              <a:rPr lang="en-GB" b="1" dirty="0" smtClean="0"/>
              <a:t>power</a:t>
            </a:r>
            <a:r>
              <a:rPr lang="en-GB" dirty="0" smtClean="0"/>
              <a:t>, </a:t>
            </a:r>
            <a:r>
              <a:rPr lang="en-GB" b="1" dirty="0" smtClean="0"/>
              <a:t>performance</a:t>
            </a:r>
            <a:r>
              <a:rPr lang="en-GB" dirty="0" smtClean="0"/>
              <a:t>, </a:t>
            </a:r>
            <a:r>
              <a:rPr lang="en-GB" b="1" dirty="0" smtClean="0"/>
              <a:t>BT Wholesale’s core network</a:t>
            </a:r>
            <a:r>
              <a:rPr lang="en-GB" dirty="0" smtClean="0"/>
              <a:t> or the </a:t>
            </a:r>
            <a:r>
              <a:rPr lang="en-GB" b="1" dirty="0" smtClean="0"/>
              <a:t>physical access </a:t>
            </a:r>
            <a:r>
              <a:rPr lang="en-GB" dirty="0" smtClean="0"/>
              <a:t>from your premises to the Ethernet node.</a:t>
            </a:r>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4</a:t>
            </a:fld>
            <a:endParaRPr lang="en-GB"/>
          </a:p>
        </p:txBody>
      </p:sp>
      <p:pic>
        <p:nvPicPr>
          <p:cNvPr id="5" name="Picture 4"/>
          <p:cNvPicPr>
            <a:picLocks noChangeAspect="1"/>
          </p:cNvPicPr>
          <p:nvPr/>
        </p:nvPicPr>
        <p:blipFill>
          <a:blip r:embed="rId2"/>
          <a:stretch>
            <a:fillRect/>
          </a:stretch>
        </p:blipFill>
        <p:spPr>
          <a:xfrm>
            <a:off x="5543747" y="1332037"/>
            <a:ext cx="6491951" cy="2232248"/>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a:stretch>
            <a:fillRect/>
          </a:stretch>
        </p:blipFill>
        <p:spPr>
          <a:xfrm>
            <a:off x="5555147" y="3780309"/>
            <a:ext cx="6442474" cy="18002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600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launch the diagnostics journey</a:t>
            </a:r>
            <a:endParaRPr lang="en-US" dirty="0"/>
          </a:p>
        </p:txBody>
      </p:sp>
      <p:sp>
        <p:nvSpPr>
          <p:cNvPr id="3" name="Content Placeholder 2"/>
          <p:cNvSpPr>
            <a:spLocks noGrp="1"/>
          </p:cNvSpPr>
          <p:nvPr>
            <p:ph idx="1"/>
          </p:nvPr>
        </p:nvSpPr>
        <p:spPr>
          <a:xfrm>
            <a:off x="504000" y="1188021"/>
            <a:ext cx="4823724" cy="4464000"/>
          </a:xfrm>
        </p:spPr>
        <p:txBody>
          <a:bodyPr/>
          <a:lstStyle/>
          <a:p>
            <a:r>
              <a:rPr lang="en-GB" sz="1600" b="1" dirty="0" smtClean="0">
                <a:solidFill>
                  <a:schemeClr val="accent2"/>
                </a:solidFill>
                <a:latin typeface="+mj-lt"/>
              </a:rPr>
              <a:t>Step 1. Login to BT Wholesale.com</a:t>
            </a:r>
            <a:endParaRPr lang="en-GB" sz="1600" b="1" dirty="0">
              <a:solidFill>
                <a:schemeClr val="accent2"/>
              </a:solidFill>
              <a:latin typeface="+mj-lt"/>
            </a:endParaRPr>
          </a:p>
          <a:p>
            <a:endParaRPr lang="en-GB" sz="1600" dirty="0" smtClean="0"/>
          </a:p>
          <a:p>
            <a:r>
              <a:rPr lang="en-GB" sz="1600" dirty="0" smtClean="0"/>
              <a:t>To launch the diagnostics journey, go to </a:t>
            </a:r>
            <a:r>
              <a:rPr lang="en-GB" sz="1600" dirty="0" smtClean="0">
                <a:hlinkClick r:id="rId2"/>
              </a:rPr>
              <a:t>www.btwholesale.com</a:t>
            </a:r>
            <a:r>
              <a:rPr lang="en-GB" sz="1600" dirty="0" smtClean="0"/>
              <a:t> and login using your username and password.</a:t>
            </a:r>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5</a:t>
            </a:fld>
            <a:endParaRPr lang="en-GB"/>
          </a:p>
        </p:txBody>
      </p:sp>
      <p:pic>
        <p:nvPicPr>
          <p:cNvPr id="6" name="Picture 2">
            <a:extLst>
              <a:ext uri="{FF2B5EF4-FFF2-40B4-BE49-F238E27FC236}">
                <a16:creationId xmlns:a16="http://schemas.microsoft.com/office/drawing/2014/main" xmlns="" id="{8F1569CD-E834-C64D-8567-C4A9947F4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5756" y="140404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02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You’ll now see the Business Zone dashboard.</a:t>
            </a:r>
          </a:p>
          <a:p>
            <a:endParaRPr lang="en-GB" sz="1600" dirty="0"/>
          </a:p>
          <a:p>
            <a:r>
              <a:rPr lang="en-GB" sz="1600" dirty="0" smtClean="0"/>
              <a:t>Please note, if you don’t see the Business Zone dashboard, you’ll need to contact your company administrator for access.</a:t>
            </a:r>
          </a:p>
          <a:p>
            <a:endParaRPr lang="en-GB" sz="1600" dirty="0"/>
          </a:p>
          <a:p>
            <a:r>
              <a:rPr lang="en-GB" sz="1600" dirty="0" smtClean="0"/>
              <a:t>There are multiple ways to search for a circuit, but the easiest way is to enter the service ID (e.g. ETHC12345678) in the search field at the top of the screen. </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6</a:t>
            </a:fld>
            <a:endParaRPr lang="en-GB"/>
          </a:p>
        </p:txBody>
      </p:sp>
      <p:pic>
        <p:nvPicPr>
          <p:cNvPr id="5" name="Picture 4"/>
          <p:cNvPicPr>
            <a:picLocks noChangeAspect="1"/>
          </p:cNvPicPr>
          <p:nvPr/>
        </p:nvPicPr>
        <p:blipFill>
          <a:blip r:embed="rId2"/>
          <a:stretch>
            <a:fillRect/>
          </a:stretch>
        </p:blipFill>
        <p:spPr>
          <a:xfrm>
            <a:off x="5039692" y="1260029"/>
            <a:ext cx="6933635" cy="4067919"/>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6"/>
          <p:cNvSpPr/>
          <p:nvPr/>
        </p:nvSpPr>
        <p:spPr>
          <a:xfrm>
            <a:off x="6839892" y="1404045"/>
            <a:ext cx="30243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31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20148" y="1182321"/>
            <a:ext cx="7050691" cy="454220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4319668" cy="4464000"/>
          </a:xfrm>
        </p:spPr>
        <p:txBody>
          <a:bodyPr/>
          <a:lstStyle/>
          <a:p>
            <a:r>
              <a:rPr lang="en-GB" sz="1600" b="1" dirty="0" smtClean="0">
                <a:solidFill>
                  <a:schemeClr val="accent2"/>
                </a:solidFill>
                <a:latin typeface="+mj-lt"/>
              </a:rPr>
              <a:t>Step 2. Search for your circuit</a:t>
            </a:r>
            <a:endParaRPr lang="en-GB" sz="1600" b="1" dirty="0">
              <a:solidFill>
                <a:schemeClr val="accent2"/>
              </a:solidFill>
              <a:latin typeface="+mj-lt"/>
            </a:endParaRPr>
          </a:p>
          <a:p>
            <a:endParaRPr lang="en-GB" sz="1600" dirty="0" smtClean="0"/>
          </a:p>
          <a:p>
            <a:r>
              <a:rPr lang="en-GB" sz="1600" dirty="0" smtClean="0"/>
              <a:t>As you’re typing in the reference, the search will provide a list of assets matching your criteria.</a:t>
            </a:r>
          </a:p>
          <a:p>
            <a:endParaRPr lang="en-GB" sz="1600" dirty="0"/>
          </a:p>
          <a:p>
            <a:pPr marL="342900" indent="-342900">
              <a:buAutoNum type="arabicPeriod"/>
            </a:pPr>
            <a:r>
              <a:rPr lang="en-GB" sz="1600" dirty="0" smtClean="0"/>
              <a:t>Clicking the reference will show you the service </a:t>
            </a:r>
            <a:r>
              <a:rPr lang="en-GB" sz="1600" dirty="0" err="1" smtClean="0"/>
              <a:t>quickview</a:t>
            </a:r>
            <a:r>
              <a:rPr lang="en-GB" sz="1600" dirty="0" smtClean="0"/>
              <a:t>. </a:t>
            </a:r>
          </a:p>
          <a:p>
            <a:pPr marL="342900" indent="-342900">
              <a:buAutoNum type="arabicPeriod"/>
            </a:pPr>
            <a:r>
              <a:rPr lang="en-GB" sz="1600" dirty="0" smtClean="0"/>
              <a:t>The view details option will take you to the view asset screen where you can see in-depth details of your service.</a:t>
            </a:r>
          </a:p>
          <a:p>
            <a:pPr marL="342900" indent="-342900">
              <a:buAutoNum type="arabicPeriod"/>
            </a:pPr>
            <a:r>
              <a:rPr lang="en-GB" sz="1600" dirty="0" smtClean="0"/>
              <a:t>Clicking the magnifying glass will take you to the search results on Business Zone.</a:t>
            </a:r>
          </a:p>
          <a:p>
            <a:endParaRPr lang="en-GB" sz="1600" dirty="0"/>
          </a:p>
          <a:p>
            <a:r>
              <a:rPr lang="en-GB" sz="1600" dirty="0" smtClean="0"/>
              <a:t>The fastest and easiest way to begin diagnosing a fault accessing the option from the </a:t>
            </a:r>
            <a:r>
              <a:rPr lang="en-GB" sz="1600" dirty="0" err="1" smtClean="0"/>
              <a:t>quickview</a:t>
            </a:r>
            <a:r>
              <a:rPr lang="en-GB" sz="1600" dirty="0" smtClean="0"/>
              <a:t>. So simply click on the reference.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7</a:t>
            </a:fld>
            <a:endParaRPr lang="en-GB"/>
          </a:p>
        </p:txBody>
      </p:sp>
      <p:sp>
        <p:nvSpPr>
          <p:cNvPr id="8" name="Oval 7"/>
          <p:cNvSpPr/>
          <p:nvPr/>
        </p:nvSpPr>
        <p:spPr>
          <a:xfrm>
            <a:off x="6695876" y="2700189"/>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Oval 8"/>
          <p:cNvSpPr/>
          <p:nvPr/>
        </p:nvSpPr>
        <p:spPr>
          <a:xfrm>
            <a:off x="9000132" y="274081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0" name="Oval 9"/>
          <p:cNvSpPr/>
          <p:nvPr/>
        </p:nvSpPr>
        <p:spPr>
          <a:xfrm>
            <a:off x="9245281" y="2239623"/>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extLst>
      <p:ext uri="{BB962C8B-B14F-4D97-AF65-F5344CB8AC3E}">
        <p14:creationId xmlns:p14="http://schemas.microsoft.com/office/powerpoint/2010/main" val="5416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9462" y="1188021"/>
            <a:ext cx="7156538" cy="47018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journey</a:t>
            </a:r>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3. Diagnose action</a:t>
            </a:r>
            <a:endParaRPr lang="en-GB" sz="1600" b="1" dirty="0">
              <a:solidFill>
                <a:schemeClr val="accent2"/>
              </a:solidFill>
              <a:latin typeface="+mj-lt"/>
            </a:endParaRPr>
          </a:p>
          <a:p>
            <a:endParaRPr lang="en-GB" sz="1600" dirty="0" smtClean="0"/>
          </a:p>
          <a:p>
            <a:r>
              <a:rPr lang="en-GB" sz="1600" dirty="0" smtClean="0"/>
              <a:t>Once the </a:t>
            </a:r>
            <a:r>
              <a:rPr lang="en-GB" sz="1600" dirty="0" err="1" smtClean="0"/>
              <a:t>quickview</a:t>
            </a:r>
            <a:r>
              <a:rPr lang="en-GB" sz="1600" dirty="0" smtClean="0"/>
              <a:t> is displayed, select ‘Diagnose’ from the dropdown. </a:t>
            </a:r>
          </a:p>
          <a:p>
            <a:endParaRPr lang="en-GB" sz="1600" dirty="0"/>
          </a:p>
          <a:p>
            <a:r>
              <a:rPr lang="en-GB" sz="1600" dirty="0" smtClean="0"/>
              <a:t>This will now launch the diagnostics journey for this service.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8</a:t>
            </a:fld>
            <a:endParaRPr lang="en-GB"/>
          </a:p>
        </p:txBody>
      </p:sp>
      <p:sp>
        <p:nvSpPr>
          <p:cNvPr id="8" name="Rectangle 7"/>
          <p:cNvSpPr/>
          <p:nvPr/>
        </p:nvSpPr>
        <p:spPr>
          <a:xfrm>
            <a:off x="6623868" y="5004445"/>
            <a:ext cx="136815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7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87075" y="1175729"/>
            <a:ext cx="7248925" cy="440477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launch the diagnostics </a:t>
            </a:r>
            <a:r>
              <a:rPr lang="en-US" dirty="0" smtClean="0"/>
              <a:t>journey – alternative route</a:t>
            </a:r>
            <a:endParaRPr lang="en-US" dirty="0"/>
          </a:p>
        </p:txBody>
      </p:sp>
      <p:sp>
        <p:nvSpPr>
          <p:cNvPr id="3" name="Content Placeholder 2"/>
          <p:cNvSpPr>
            <a:spLocks noGrp="1"/>
          </p:cNvSpPr>
          <p:nvPr>
            <p:ph idx="1"/>
          </p:nvPr>
        </p:nvSpPr>
        <p:spPr>
          <a:xfrm>
            <a:off x="504000" y="1188021"/>
            <a:ext cx="3887620" cy="4464000"/>
          </a:xfrm>
        </p:spPr>
        <p:txBody>
          <a:bodyPr/>
          <a:lstStyle/>
          <a:p>
            <a:r>
              <a:rPr lang="en-GB" sz="1600" b="1" dirty="0" smtClean="0">
                <a:solidFill>
                  <a:schemeClr val="accent2"/>
                </a:solidFill>
                <a:latin typeface="+mj-lt"/>
              </a:rPr>
              <a:t>Step 1. Raise or Track a fault</a:t>
            </a:r>
            <a:endParaRPr lang="en-GB" sz="1600" b="1" dirty="0">
              <a:solidFill>
                <a:schemeClr val="accent2"/>
              </a:solidFill>
              <a:latin typeface="+mj-lt"/>
            </a:endParaRPr>
          </a:p>
          <a:p>
            <a:endParaRPr lang="en-GB" sz="1600" dirty="0" smtClean="0"/>
          </a:p>
          <a:p>
            <a:r>
              <a:rPr lang="en-GB" sz="1600" dirty="0" smtClean="0"/>
              <a:t>An alternative way to launch the diagnostics journey can be carried out by clicking the ‘Raise </a:t>
            </a:r>
            <a:r>
              <a:rPr lang="en-GB" sz="1600" smtClean="0"/>
              <a:t>or </a:t>
            </a:r>
            <a:r>
              <a:rPr lang="en-GB" sz="1600" smtClean="0"/>
              <a:t>Track </a:t>
            </a:r>
            <a:r>
              <a:rPr lang="en-GB" sz="1600" dirty="0" smtClean="0"/>
              <a:t>a fault’ button on the Business Zone overview page.</a:t>
            </a:r>
          </a:p>
          <a:p>
            <a:endParaRPr lang="en-GB" sz="1600" dirty="0"/>
          </a:p>
          <a:p>
            <a:endParaRPr lang="en-GB" sz="1600" dirty="0" smtClean="0"/>
          </a:p>
          <a:p>
            <a:endParaRPr lang="en-GB" sz="1600" dirty="0"/>
          </a:p>
          <a:p>
            <a:endParaRPr lang="en-GB" sz="1600" dirty="0"/>
          </a:p>
        </p:txBody>
      </p:sp>
      <p:sp>
        <p:nvSpPr>
          <p:cNvPr id="4" name="Slide Number Placeholder 3">
            <a:extLst>
              <a:ext uri="{FF2B5EF4-FFF2-40B4-BE49-F238E27FC236}">
                <a16:creationId xmlns:a16="http://schemas.microsoft.com/office/drawing/2014/main" xmlns="" id="{34B0E807-2427-4575-ADA0-83E47C31CDD6}"/>
              </a:ext>
            </a:extLst>
          </p:cNvPr>
          <p:cNvSpPr>
            <a:spLocks noGrp="1"/>
          </p:cNvSpPr>
          <p:nvPr>
            <p:ph type="sldNum" sz="quarter" idx="12"/>
          </p:nvPr>
        </p:nvSpPr>
        <p:spPr/>
        <p:txBody>
          <a:bodyPr/>
          <a:lstStyle/>
          <a:p>
            <a:fld id="{0B868178-02AE-42FC-958D-6B8F13B60175}" type="slidenum">
              <a:rPr lang="en-GB" smtClean="0"/>
              <a:t>9</a:t>
            </a:fld>
            <a:endParaRPr lang="en-GB"/>
          </a:p>
        </p:txBody>
      </p:sp>
      <p:sp>
        <p:nvSpPr>
          <p:cNvPr id="8" name="Rectangle 7"/>
          <p:cNvSpPr/>
          <p:nvPr/>
        </p:nvSpPr>
        <p:spPr>
          <a:xfrm>
            <a:off x="8424068" y="4500389"/>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17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7VXXFWY7MVTT-6-2673</_dlc_DocId>
    <_dlc_DocIdUrl xmlns="e0e35bac-e255-4a69-af54-5f01336af94f">
      <Url>https://office.bt.com/sites/BTW_Content/_layouts/DocIdRedir.aspx?ID=7VXXFWY7MVTT-6-2673</Url>
      <Description>7VXXFWY7MVTT-6-2673</Description>
    </_dlc_DocIdUrl>
  </documentManagement>
</p:properties>
</file>

<file path=customXml/item3.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4EF91AE7B41FFE4B98638A54769D6369" ma:contentTypeVersion="7" ma:contentTypeDescription="Default item with a two year maximum retention period." ma:contentTypeScope="" ma:versionID="d51b3efb7335dd333fac181dfb056291">
  <xsd:schema xmlns:xsd="http://www.w3.org/2001/XMLSchema" xmlns:xs="http://www.w3.org/2001/XMLSchema" xmlns:p="http://schemas.microsoft.com/office/2006/metadata/properties" xmlns:ns2="e0e35bac-e255-4a69-af54-5f01336af94f" targetNamespace="http://schemas.microsoft.com/office/2006/metadata/properties" ma:root="true" ma:fieldsID="5c1507d4255bdab5ec46d5d5fe275eec"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ef1872e0-c72b-4e4c-b8b0-bd8294da4d60}" ma:internalName="TaxCatchAll" ma:showField="CatchAllData"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f1872e0-c72b-4e4c-b8b0-bd8294da4d60}" ma:internalName="TaxCatchAllLabel" ma:readOnly="true" ma:showField="CatchAllDataLabel" ma:web="4d2034c9-91b8-4234-aa3d-3fc7ed4c99ff">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customXsn xmlns="http://schemas.microsoft.com/office/2006/metadata/customXsn">
  <xsnLocation/>
  <cached>True</cached>
  <openByDefault>False</openByDefault>
  <xsnScope/>
</customXsn>
</file>

<file path=customXml/itemProps1.xml><?xml version="1.0" encoding="utf-8"?>
<ds:datastoreItem xmlns:ds="http://schemas.openxmlformats.org/officeDocument/2006/customXml" ds:itemID="{BE3999AA-2557-4079-83BB-C691CC0F3A32}">
  <ds:schemaRefs>
    <ds:schemaRef ds:uri="http://schemas.microsoft.com/sharepoint/events"/>
  </ds:schemaRefs>
</ds:datastoreItem>
</file>

<file path=customXml/itemProps2.xml><?xml version="1.0" encoding="utf-8"?>
<ds:datastoreItem xmlns:ds="http://schemas.openxmlformats.org/officeDocument/2006/customXml" ds:itemID="{BDB5D5CC-B2CB-4505-BB9F-C0188E3D8F4D}">
  <ds:schemaRefs>
    <ds:schemaRef ds:uri="http://schemas.microsoft.com/office/2006/documentManagement/types"/>
    <ds:schemaRef ds:uri="e0e35bac-e255-4a69-af54-5f01336af94f"/>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3ACBE0C-AC66-4F21-BFFF-89A65B8EAD7C}">
  <ds:schemaRefs>
    <ds:schemaRef ds:uri="Microsoft.SharePoint.Taxonomy.ContentTypeSync"/>
  </ds:schemaRefs>
</ds:datastoreItem>
</file>

<file path=customXml/itemProps4.xml><?xml version="1.0" encoding="utf-8"?>
<ds:datastoreItem xmlns:ds="http://schemas.openxmlformats.org/officeDocument/2006/customXml" ds:itemID="{21F6AE9E-3EE5-4930-B129-3CBE5CBB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35bac-e255-4a69-af54-5f01336af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B4431B2-E971-4C23-B02E-4D956B95CA4F}">
  <ds:schemaRefs>
    <ds:schemaRef ds:uri="http://schemas.microsoft.com/sharepoint/v3/contenttype/forms"/>
  </ds:schemaRefs>
</ds:datastoreItem>
</file>

<file path=customXml/itemProps6.xml><?xml version="1.0" encoding="utf-8"?>
<ds:datastoreItem xmlns:ds="http://schemas.openxmlformats.org/officeDocument/2006/customXml" ds:itemID="{61284BFA-8ECE-4D4D-BC5F-8783ED16A78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Wholesale_ppt_widescreen_girl(calibri)v2</Template>
  <TotalTime>9435</TotalTime>
  <Words>947</Words>
  <Application>Microsoft Office PowerPoint</Application>
  <PresentationFormat>Custom</PresentationFormat>
  <Paragraphs>195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BT Font</vt:lpstr>
      <vt:lpstr>BT Font Light</vt:lpstr>
      <vt:lpstr>Calibri</vt:lpstr>
      <vt:lpstr>Calibri Light</vt:lpstr>
      <vt:lpstr>BT_ppt_widescreen_mountain(calibri)</vt:lpstr>
      <vt:lpstr>How to run the standalone diagnostics test</vt:lpstr>
      <vt:lpstr>Contents</vt:lpstr>
      <vt:lpstr>Version Control</vt:lpstr>
      <vt:lpstr>Introduction</vt:lpstr>
      <vt:lpstr>How to launch the diagnostics journey</vt:lpstr>
      <vt:lpstr>How to launch the diagnostics journey</vt:lpstr>
      <vt:lpstr>How to launch the diagnostics journey</vt:lpstr>
      <vt:lpstr>How to launch the diagnostics journey</vt:lpstr>
      <vt:lpstr>How to launch the diagnostics journey – alternative route</vt:lpstr>
      <vt:lpstr>How to launch the diagnostics journey – alternative route</vt:lpstr>
      <vt:lpstr>How to launch the diagnostics journey – alternative route</vt:lpstr>
      <vt:lpstr>Running the standalone diagnostic test</vt:lpstr>
      <vt:lpstr>Running the standalone diagnostic test</vt:lpstr>
      <vt:lpstr>Diagnostic test results</vt:lpstr>
      <vt:lpstr>Diagnostic test results</vt:lpstr>
      <vt:lpstr>Diagnostic test results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93</cp:revision>
  <dcterms:created xsi:type="dcterms:W3CDTF">2017-11-04T08:36:27Z</dcterms:created>
  <dcterms:modified xsi:type="dcterms:W3CDTF">2018-05-16T16:23:33Z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0x0101005EEE68971716474CABDF87371185FDEC00EC6EA5ED20A94112869E9D0DC08914F4004EF91AE7B41FFE4B98638A54769D6369</vt:lpwstr>
  </property>
  <property fmtid="{D5CDD505-2E9C-101B-9397-08002B2CF9AE}" pid="3" name="_dlc_DocIdItemGuid">
    <vt:lpwstr>9200e383-42d6-4d3e-a7d6-c33b5f46f183</vt:lpwstr>
  </property>
</Properties>
</file>